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60"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93" r:id="rId21"/>
    <p:sldId id="294"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0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3319" autoAdjust="0"/>
  </p:normalViewPr>
  <p:slideViewPr>
    <p:cSldViewPr snapToGrid="0">
      <p:cViewPr varScale="1">
        <p:scale>
          <a:sx n="41" d="100"/>
          <a:sy n="41" d="100"/>
        </p:scale>
        <p:origin x="60" y="5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3B3FE-58CB-44BF-9207-5C4156FCD825}"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1CCDE-7C0D-4444-A633-7C856CA6FE1C}" type="slidenum">
              <a:rPr lang="en-US" smtClean="0"/>
              <a:t>‹#›</a:t>
            </a:fld>
            <a:endParaRPr lang="en-US"/>
          </a:p>
        </p:txBody>
      </p:sp>
    </p:spTree>
    <p:extLst>
      <p:ext uri="{BB962C8B-B14F-4D97-AF65-F5344CB8AC3E}">
        <p14:creationId xmlns:p14="http://schemas.microsoft.com/office/powerpoint/2010/main" val="296566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youtube.com/watch?v=cKjySRhVWb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apminder.org/downloads/updated-gapminder-world-poster-201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story of Kevin Carter: he shot this in Sudan in 1993, during famine, then chased the vulture away but did not apparently help the girl (perhaps on instruction not to touch the locals due to fear of disease...?). He later committed suicide.</a:t>
            </a:r>
          </a:p>
          <a:p>
            <a:pPr eaLnBrk="1" hangingPunct="1">
              <a:spcBef>
                <a:spcPct val="0"/>
              </a:spcBef>
            </a:pPr>
            <a:r>
              <a:rPr lang="en-US" altLang="en-US" dirty="0"/>
              <a:t>NYT published the picture and was overcome by an avalanche of inquiries from readers as to what happened to the girl but she was never found again.</a:t>
            </a:r>
          </a:p>
          <a:p>
            <a:endParaRPr lang="en-US" dirty="0"/>
          </a:p>
        </p:txBody>
      </p:sp>
      <p:sp>
        <p:nvSpPr>
          <p:cNvPr id="4" name="Slide Number Placeholder 3"/>
          <p:cNvSpPr>
            <a:spLocks noGrp="1"/>
          </p:cNvSpPr>
          <p:nvPr>
            <p:ph type="sldNum" sz="quarter" idx="10"/>
          </p:nvPr>
        </p:nvSpPr>
        <p:spPr/>
        <p:txBody>
          <a:bodyPr/>
          <a:lstStyle/>
          <a:p>
            <a:fld id="{1B51CCDE-7C0D-4444-A633-7C856CA6FE1C}" type="slidenum">
              <a:rPr lang="en-US" smtClean="0"/>
              <a:t>5</a:t>
            </a:fld>
            <a:endParaRPr lang="en-US"/>
          </a:p>
        </p:txBody>
      </p:sp>
    </p:spTree>
    <p:extLst>
      <p:ext uri="{BB962C8B-B14F-4D97-AF65-F5344CB8AC3E}">
        <p14:creationId xmlns:p14="http://schemas.microsoft.com/office/powerpoint/2010/main" val="1362850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Ask students to define the “rules” for dating.  Do you just call up a girl?  Do you need “signals” to tell you what to do?  How do your friends help you?  Where does the Mall fit in?</a:t>
            </a:r>
          </a:p>
        </p:txBody>
      </p:sp>
    </p:spTree>
    <p:extLst>
      <p:ext uri="{BB962C8B-B14F-4D97-AF65-F5344CB8AC3E}">
        <p14:creationId xmlns:p14="http://schemas.microsoft.com/office/powerpoint/2010/main" val="7132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Picture is link to video.  Play from beginning to 1:30.  Possibly show without sound.</a:t>
            </a:r>
          </a:p>
          <a:p>
            <a:r>
              <a:rPr lang="en-US" dirty="0">
                <a:hlinkClick r:id="rId3"/>
              </a:rPr>
              <a:t>http://www.youtube.com/watch?v=cKjySRhVWbg</a:t>
            </a:r>
            <a:endParaRPr lang="en-US" altLang="en-US" dirty="0"/>
          </a:p>
          <a:p>
            <a:endParaRPr lang="en-US" dirty="0"/>
          </a:p>
        </p:txBody>
      </p:sp>
      <p:sp>
        <p:nvSpPr>
          <p:cNvPr id="4" name="Slide Number Placeholder 3"/>
          <p:cNvSpPr>
            <a:spLocks noGrp="1"/>
          </p:cNvSpPr>
          <p:nvPr>
            <p:ph type="sldNum" sz="quarter" idx="10"/>
          </p:nvPr>
        </p:nvSpPr>
        <p:spPr/>
        <p:txBody>
          <a:bodyPr/>
          <a:lstStyle/>
          <a:p>
            <a:fld id="{1B51CCDE-7C0D-4444-A633-7C856CA6FE1C}" type="slidenum">
              <a:rPr lang="en-US" smtClean="0"/>
              <a:t>7</a:t>
            </a:fld>
            <a:endParaRPr lang="en-US"/>
          </a:p>
        </p:txBody>
      </p:sp>
    </p:spTree>
    <p:extLst>
      <p:ext uri="{BB962C8B-B14F-4D97-AF65-F5344CB8AC3E}">
        <p14:creationId xmlns:p14="http://schemas.microsoft.com/office/powerpoint/2010/main" val="424090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Economic reasoning tools developed this week will help us to answer this and other questions about world poverty</a:t>
            </a:r>
          </a:p>
          <a:p>
            <a:endParaRPr lang="en-US" altLang="en-US" dirty="0"/>
          </a:p>
          <a:p>
            <a:r>
              <a:rPr lang="en-US" altLang="en-US" dirty="0"/>
              <a:t>Interactive Map:  http://www.imf.org/external/datamapper/PPPPC@WEO/THA/EGY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180699C-0772-4018-A658-7E5D4F5A8618}"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331494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What we will discover is that economic growth – not redistribution  -- is the ultimate solution to poverty.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45760BE-4727-4F7E-A29F-7F8C29E1F945}"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403094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Make a transition from the general topic of world poverty – to economic reasoning tools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5DD7AF1-85F2-485F-9051-8BBAD6E3DAD5}"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4284643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Visual from “A Long-term Economic Perspective on Recent Human Progress” by Gary Walton 2012</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AE1D98-402D-43BE-8A68-C87B7EED196C}" type="slidenum">
              <a:rPr lang="en-US" altLang="en-US"/>
              <a:pPr eaLnBrk="1" hangingPunct="1"/>
              <a:t>20</a:t>
            </a:fld>
            <a:endParaRPr lang="en-US" altLang="en-US"/>
          </a:p>
        </p:txBody>
      </p:sp>
    </p:spTree>
    <p:extLst>
      <p:ext uri="{BB962C8B-B14F-4D97-AF65-F5344CB8AC3E}">
        <p14:creationId xmlns:p14="http://schemas.microsoft.com/office/powerpoint/2010/main" val="365162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Visual from “A Long-term Economic Perspective on Recent Human Progress” by Gary Walton 2012</a:t>
            </a:r>
          </a:p>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B69E2C-0B26-44B6-990C-0DD67FDCCF08}" type="slidenum">
              <a:rPr lang="en-US" altLang="en-US"/>
              <a:pPr eaLnBrk="1" hangingPunct="1"/>
              <a:t>21</a:t>
            </a:fld>
            <a:endParaRPr lang="en-US" altLang="en-US"/>
          </a:p>
        </p:txBody>
      </p:sp>
    </p:spTree>
    <p:extLst>
      <p:ext uri="{BB962C8B-B14F-4D97-AF65-F5344CB8AC3E}">
        <p14:creationId xmlns:p14="http://schemas.microsoft.com/office/powerpoint/2010/main" val="3024599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 can never quite have it all, there is always a desire lurking in the back of our mind. We WILL be hungry again tomorrow, we will be thirsty this afternoon. We will salivate over that next chocolate bar even if we had eaten a thousand of them to this day.</a:t>
            </a:r>
          </a:p>
          <a:p>
            <a:pPr eaLnBrk="1" hangingPunct="1">
              <a:spcBef>
                <a:spcPct val="0"/>
              </a:spcBef>
            </a:pPr>
            <a:endParaRPr lang="en-US" altLang="en-US"/>
          </a:p>
          <a:p>
            <a:pPr eaLnBrk="1" hangingPunct="1">
              <a:spcBef>
                <a:spcPct val="0"/>
              </a:spcBef>
            </a:pPr>
            <a:r>
              <a:rPr lang="en-US" altLang="en-US"/>
              <a:t>It is our unfortunate predicament that the available resources will never quite match our desires and needs.</a:t>
            </a:r>
          </a:p>
          <a:p>
            <a:pPr eaLnBrk="1" hangingPunct="1">
              <a:spcBef>
                <a:spcPct val="0"/>
              </a:spcBef>
            </a:pPr>
            <a:endParaRPr lang="en-US" altLang="en-US"/>
          </a:p>
          <a:p>
            <a:pPr eaLnBrk="1" hangingPunct="1">
              <a:spcBef>
                <a:spcPct val="0"/>
              </a:spcBef>
            </a:pPr>
            <a:r>
              <a:rPr lang="en-US" altLang="en-US"/>
              <a:t>What do we call this? Scarcity.</a:t>
            </a:r>
          </a:p>
        </p:txBody>
      </p:sp>
    </p:spTree>
    <p:extLst>
      <p:ext uri="{BB962C8B-B14F-4D97-AF65-F5344CB8AC3E}">
        <p14:creationId xmlns:p14="http://schemas.microsoft.com/office/powerpoint/2010/main" val="263666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Mapping the health and wealth of the world.  Life expectancy and Income per person 2015.  Size of the bubble = population.  Color = region.  Updated Dec. 2016</a:t>
            </a:r>
          </a:p>
          <a:p>
            <a:endParaRPr lang="en-US" altLang="en-US" dirty="0"/>
          </a:p>
          <a:p>
            <a:r>
              <a:rPr lang="en-US" dirty="0">
                <a:hlinkClick r:id="rId3"/>
              </a:rPr>
              <a:t>https://www.gapminder.org/downloads/updated-gapminder-world-poster-2015/</a:t>
            </a:r>
            <a:r>
              <a:rPr lang="en-US" dirty="0"/>
              <a:t> </a:t>
            </a: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59AE20-0581-456F-9CE7-6DC92E1F8317}" type="slidenum">
              <a:rPr lang="en-US" altLang="en-US"/>
              <a:pPr eaLnBrk="1" hangingPunct="1"/>
              <a:t>25</a:t>
            </a:fld>
            <a:endParaRPr lang="en-US" altLang="en-US"/>
          </a:p>
        </p:txBody>
      </p:sp>
    </p:spTree>
    <p:extLst>
      <p:ext uri="{BB962C8B-B14F-4D97-AF65-F5344CB8AC3E}">
        <p14:creationId xmlns:p14="http://schemas.microsoft.com/office/powerpoint/2010/main" val="274154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Date Placeholder 7"/>
          <p:cNvSpPr>
            <a:spLocks noGrp="1"/>
          </p:cNvSpPr>
          <p:nvPr>
            <p:ph type="dt" sz="half" idx="10"/>
          </p:nvPr>
        </p:nvSpPr>
        <p:spPr>
          <a:xfrm>
            <a:off x="838200" y="12303450"/>
            <a:ext cx="656851" cy="161600"/>
          </a:xfrm>
          <a:prstGeom prst="rect">
            <a:avLst/>
          </a:prstGeom>
        </p:spPr>
        <p:txBody>
          <a:bodyPr/>
          <a:lstStyle/>
          <a:p>
            <a:fld id="{68B16022-0241-4085-8150-83AD937B80CA}" type="datetime1">
              <a:rPr lang="en-US" smtClean="0"/>
              <a:t>5/28/2019</a:t>
            </a:fld>
            <a:endParaRPr lang="en-US" dirty="0"/>
          </a:p>
        </p:txBody>
      </p:sp>
      <p:sp>
        <p:nvSpPr>
          <p:cNvPr id="12" name="Title 1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42507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838200" y="12303450"/>
            <a:ext cx="656851" cy="161600"/>
          </a:xfrm>
          <a:prstGeom prst="rect">
            <a:avLst/>
          </a:prstGeom>
        </p:spPr>
        <p:txBody>
          <a:bodyPr/>
          <a:lstStyle/>
          <a:p>
            <a:fld id="{1FD52DCE-DF12-47CF-9615-FEBDBE6CEF74}" type="datetime1">
              <a:rPr lang="en-US" smtClean="0"/>
              <a:t>5/28/2019</a:t>
            </a:fld>
            <a:endParaRPr lang="en-US" dirty="0"/>
          </a:p>
        </p:txBody>
      </p:sp>
    </p:spTree>
    <p:extLst>
      <p:ext uri="{BB962C8B-B14F-4D97-AF65-F5344CB8AC3E}">
        <p14:creationId xmlns:p14="http://schemas.microsoft.com/office/powerpoint/2010/main" val="402662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838200" y="12303450"/>
            <a:ext cx="656851" cy="161600"/>
          </a:xfrm>
          <a:prstGeom prst="rect">
            <a:avLst/>
          </a:prstGeom>
        </p:spPr>
        <p:txBody>
          <a:bodyPr/>
          <a:lstStyle/>
          <a:p>
            <a:fld id="{4A6F8A70-6906-4D64-B5E7-F820A9DCE4B1}" type="datetime1">
              <a:rPr lang="en-US" smtClean="0"/>
              <a:t>5/28/2019</a:t>
            </a:fld>
            <a:endParaRPr lang="en-US" dirty="0"/>
          </a:p>
        </p:txBody>
      </p:sp>
    </p:spTree>
    <p:extLst>
      <p:ext uri="{BB962C8B-B14F-4D97-AF65-F5344CB8AC3E}">
        <p14:creationId xmlns:p14="http://schemas.microsoft.com/office/powerpoint/2010/main" val="3116548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12303450"/>
            <a:ext cx="656851" cy="161600"/>
          </a:xfrm>
          <a:prstGeom prst="rect">
            <a:avLst/>
          </a:prstGeom>
        </p:spPr>
        <p:txBody>
          <a:bodyPr/>
          <a:lstStyle/>
          <a:p>
            <a:fld id="{627A6C4E-FADA-42A3-A41D-1CA32807F884}" type="datetime1">
              <a:rPr lang="en-US" smtClean="0"/>
              <a:t>5/28/2019</a:t>
            </a:fld>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6A72C7-0922-4162-9FAC-08D0A686DE5F}" type="slidenum">
              <a:rPr lang="en-US" smtClean="0"/>
              <a:t>‹#›</a:t>
            </a:fld>
            <a:endParaRPr lang="en-US"/>
          </a:p>
        </p:txBody>
      </p:sp>
    </p:spTree>
    <p:extLst>
      <p:ext uri="{BB962C8B-B14F-4D97-AF65-F5344CB8AC3E}">
        <p14:creationId xmlns:p14="http://schemas.microsoft.com/office/powerpoint/2010/main" val="3719035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fld id="{F0A4CEDF-F983-4A8D-B990-10C9DCB4D2D6}" type="datetime1">
              <a:rPr lang="en-US" smtClean="0"/>
              <a:t>5/28/2019</a:t>
            </a:fld>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6A72C7-0922-4162-9FAC-08D0A686DE5F}" type="slidenum">
              <a:rPr lang="en-US" smtClean="0"/>
              <a:t>‹#›</a:t>
            </a:fld>
            <a:endParaRPr lang="en-US"/>
          </a:p>
        </p:txBody>
      </p:sp>
    </p:spTree>
    <p:extLst>
      <p:ext uri="{BB962C8B-B14F-4D97-AF65-F5344CB8AC3E}">
        <p14:creationId xmlns:p14="http://schemas.microsoft.com/office/powerpoint/2010/main" val="1534931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fld id="{8B95C775-44CF-48CD-B49B-F382E62DA031}" type="datetime1">
              <a:rPr lang="en-US" smtClean="0"/>
              <a:t>5/28/2019</a:t>
            </a:fld>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6A72C7-0922-4162-9FAC-08D0A686DE5F}" type="slidenum">
              <a:rPr lang="en-US" smtClean="0"/>
              <a:t>‹#›</a:t>
            </a:fld>
            <a:endParaRPr lang="en-US"/>
          </a:p>
        </p:txBody>
      </p:sp>
    </p:spTree>
    <p:extLst>
      <p:ext uri="{BB962C8B-B14F-4D97-AF65-F5344CB8AC3E}">
        <p14:creationId xmlns:p14="http://schemas.microsoft.com/office/powerpoint/2010/main" val="1365432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Lar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1666"/>
            <a:ext cx="10910934" cy="1071349"/>
          </a:xfrm>
        </p:spPr>
        <p:txBody>
          <a:bodyPr anchor="b">
            <a:normAutofit/>
          </a:bodyPr>
          <a:lstStyle>
            <a:lvl1pPr>
              <a:defRPr sz="5400"/>
            </a:lvl1pPr>
          </a:lstStyle>
          <a:p>
            <a:r>
              <a:rPr lang="en-US" dirty="0"/>
              <a:t>Click to edit Master title style</a:t>
            </a:r>
          </a:p>
        </p:txBody>
      </p:sp>
      <p:sp>
        <p:nvSpPr>
          <p:cNvPr id="3" name="Picture Placeholder 2"/>
          <p:cNvSpPr>
            <a:spLocks noGrp="1"/>
          </p:cNvSpPr>
          <p:nvPr>
            <p:ph type="pic" idx="1"/>
          </p:nvPr>
        </p:nvSpPr>
        <p:spPr>
          <a:xfrm>
            <a:off x="838200" y="1669814"/>
            <a:ext cx="10910934" cy="3966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fld id="{8B95C775-44CF-48CD-B49B-F382E62DA031}" type="datetime1">
              <a:rPr lang="en-US" smtClean="0"/>
              <a:t>5/28/2019</a:t>
            </a:fld>
            <a:endParaRPr lang="en-US"/>
          </a:p>
        </p:txBody>
      </p:sp>
    </p:spTree>
    <p:extLst>
      <p:ext uri="{BB962C8B-B14F-4D97-AF65-F5344CB8AC3E}">
        <p14:creationId xmlns:p14="http://schemas.microsoft.com/office/powerpoint/2010/main" val="1163509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fld id="{8587B4B0-833C-462A-AB5B-DCEE9343FDE0}" type="datetime1">
              <a:rPr lang="en-US" smtClean="0"/>
              <a:t>5/28/2019</a:t>
            </a:fld>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6A72C7-0922-4162-9FAC-08D0A686DE5F}" type="slidenum">
              <a:rPr lang="en-US" smtClean="0"/>
              <a:t>‹#›</a:t>
            </a:fld>
            <a:endParaRPr lang="en-US"/>
          </a:p>
        </p:txBody>
      </p:sp>
    </p:spTree>
    <p:extLst>
      <p:ext uri="{BB962C8B-B14F-4D97-AF65-F5344CB8AC3E}">
        <p14:creationId xmlns:p14="http://schemas.microsoft.com/office/powerpoint/2010/main" val="944179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fld id="{A772CE7A-7D27-4901-8E97-6708BC8D6024}" type="datetime1">
              <a:rPr lang="en-US" smtClean="0"/>
              <a:t>5/28/2019</a:t>
            </a:fld>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6A72C7-0922-4162-9FAC-08D0A686DE5F}" type="slidenum">
              <a:rPr lang="en-US" smtClean="0"/>
              <a:t>‹#›</a:t>
            </a:fld>
            <a:endParaRPr lang="en-US"/>
          </a:p>
        </p:txBody>
      </p:sp>
    </p:spTree>
    <p:extLst>
      <p:ext uri="{BB962C8B-B14F-4D97-AF65-F5344CB8AC3E}">
        <p14:creationId xmlns:p14="http://schemas.microsoft.com/office/powerpoint/2010/main" val="71638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1478"/>
            <a:ext cx="10515600" cy="945060"/>
          </a:xfrm>
        </p:spPr>
        <p:txBody>
          <a:bodyPr>
            <a:normAutofit/>
          </a:bodyPr>
          <a:lstStyle>
            <a:lvl1pPr algn="ctr">
              <a:defRPr sz="6600">
                <a:latin typeface="+mj-lt"/>
              </a:defRPr>
            </a:lvl1pPr>
          </a:lstStyle>
          <a:p>
            <a:r>
              <a:rPr lang="en-US" dirty="0"/>
              <a:t>Economics for Leaders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fld id="{049D03AD-1420-4532-8121-A5FF58EC07D8}" type="datetime1">
              <a:rPr lang="en-US" smtClean="0"/>
              <a:t>5/28/2019</a:t>
            </a:fld>
            <a:endParaRPr lang="en-US" dirty="0"/>
          </a:p>
        </p:txBody>
      </p:sp>
      <p:pic>
        <p:nvPicPr>
          <p:cNvPr id="5" name="Picture 4"/>
          <p:cNvPicPr>
            <a:picLocks noChangeAspect="1"/>
          </p:cNvPicPr>
          <p:nvPr userDrawn="1"/>
        </p:nvPicPr>
        <p:blipFill>
          <a:blip r:embed="rId2"/>
          <a:stretch>
            <a:fillRect/>
          </a:stretch>
        </p:blipFill>
        <p:spPr>
          <a:xfrm>
            <a:off x="511580" y="1446664"/>
            <a:ext cx="11168840" cy="3103133"/>
          </a:xfrm>
          <a:prstGeom prst="rect">
            <a:avLst/>
          </a:prstGeom>
        </p:spPr>
      </p:pic>
      <p:sp>
        <p:nvSpPr>
          <p:cNvPr id="6" name="Text Placeholder 2"/>
          <p:cNvSpPr>
            <a:spLocks noGrp="1"/>
          </p:cNvSpPr>
          <p:nvPr>
            <p:ph type="body" idx="1" hasCustomPrompt="1"/>
          </p:nvPr>
        </p:nvSpPr>
        <p:spPr>
          <a:xfrm>
            <a:off x="831850" y="4589463"/>
            <a:ext cx="10515600" cy="1500187"/>
          </a:xfrm>
        </p:spPr>
        <p:txBody>
          <a:bodyPr>
            <a:normAutofit/>
          </a:bodyPr>
          <a:lstStyle>
            <a:lvl1pPr marL="0" indent="0" algn="ctr">
              <a:buNone/>
              <a:defRPr sz="4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Lesson #: Lesson Title</a:t>
            </a:r>
          </a:p>
        </p:txBody>
      </p:sp>
    </p:spTree>
    <p:extLst>
      <p:ext uri="{BB962C8B-B14F-4D97-AF65-F5344CB8AC3E}">
        <p14:creationId xmlns:p14="http://schemas.microsoft.com/office/powerpoint/2010/main" val="1018413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D6104A"/>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gradFill>
        </p:spPr>
        <p:style>
          <a:lnRef idx="0">
            <a:schemeClr val="accent6"/>
          </a:lnRef>
          <a:fillRef idx="3">
            <a:schemeClr val="accent6"/>
          </a:fillRef>
          <a:effectRef idx="3">
            <a:schemeClr val="accent6"/>
          </a:effectRef>
          <a:fontRef idx="none"/>
        </p:style>
        <p:txBody>
          <a:bodyPr>
            <a:normAutofit/>
          </a:bodyPr>
          <a:lstStyle>
            <a:lvl1pPr>
              <a:defRPr sz="54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fld id="{D68E0B62-BE01-45F1-9D59-AF305898BAB8}" type="datetime1">
              <a:rPr lang="en-US" smtClean="0"/>
              <a:t>5/28/2019</a:t>
            </a:fld>
            <a:endParaRPr lang="en-US" dirty="0"/>
          </a:p>
        </p:txBody>
      </p:sp>
      <p:sp>
        <p:nvSpPr>
          <p:cNvPr id="6" name="Content Placeholder 2"/>
          <p:cNvSpPr>
            <a:spLocks noGrp="1"/>
          </p:cNvSpPr>
          <p:nvPr>
            <p:ph idx="1"/>
          </p:nvPr>
        </p:nvSpPr>
        <p:spPr>
          <a:xfrm>
            <a:off x="838200" y="1856095"/>
            <a:ext cx="10515600" cy="4320867"/>
          </a:xfrm>
        </p:spPr>
        <p:txBody>
          <a:bodyPr/>
          <a:lstStyle>
            <a:lvl1pPr marL="228600" indent="-228600">
              <a:buFontTx/>
              <a:buBlip>
                <a:blip r:embed="rId2"/>
              </a:buBlip>
              <a:defRPr b="1"/>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4423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fld id="{9CF2A7C0-5E5D-44F9-AA44-2FA58EAC50E2}" type="datetime1">
              <a:rPr lang="en-US" smtClean="0"/>
              <a:t>5/28/2019</a:t>
            </a:fld>
            <a:endParaRPr lang="en-US" dirty="0"/>
          </a:p>
        </p:txBody>
      </p:sp>
      <p:sp>
        <p:nvSpPr>
          <p:cNvPr id="7" name="Subtitle 2"/>
          <p:cNvSpPr>
            <a:spLocks noGrp="1"/>
          </p:cNvSpPr>
          <p:nvPr>
            <p:ph type="subTitle" idx="1"/>
          </p:nvPr>
        </p:nvSpPr>
        <p:spPr>
          <a:xfrm>
            <a:off x="1524000" y="2394857"/>
            <a:ext cx="9144000" cy="2862943"/>
          </a:xfrm>
          <a:prstGeom prst="roundRect">
            <a:avLst/>
          </a:prstGeom>
        </p:spPr>
        <p:style>
          <a:lnRef idx="0">
            <a:schemeClr val="accent6"/>
          </a:lnRef>
          <a:fillRef idx="3">
            <a:schemeClr val="accent6"/>
          </a:fillRef>
          <a:effectRef idx="3">
            <a:schemeClr val="accent6"/>
          </a:effectRef>
          <a:fontRef idx="none"/>
        </p:style>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02196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lstStyle/>
          <a:p>
            <a:r>
              <a:rPr lang="en-US" dirty="0"/>
              <a:t>Click to edit Master title style</a:t>
            </a:r>
          </a:p>
        </p:txBody>
      </p:sp>
      <p:sp>
        <p:nvSpPr>
          <p:cNvPr id="3" name="Content Placeholder 2"/>
          <p:cNvSpPr>
            <a:spLocks noGrp="1"/>
          </p:cNvSpPr>
          <p:nvPr>
            <p:ph idx="1"/>
          </p:nvPr>
        </p:nvSpPr>
        <p:spPr>
          <a:xfrm>
            <a:off x="838200" y="1978925"/>
            <a:ext cx="10515600" cy="4026090"/>
          </a:xfrm>
        </p:spPr>
        <p:txBody>
          <a:bodyPr/>
          <a:lstStyle>
            <a:lvl1pPr marL="228600" indent="-228600">
              <a:buFontTx/>
              <a:buBlip>
                <a:blip r:embed="rId2"/>
              </a:buBlip>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838200" y="12303450"/>
            <a:ext cx="656851" cy="161600"/>
          </a:xfrm>
          <a:prstGeom prst="rect">
            <a:avLst/>
          </a:prstGeom>
        </p:spPr>
        <p:txBody>
          <a:bodyPr/>
          <a:lstStyle/>
          <a:p>
            <a:fld id="{5C6C8B6A-7687-4C5E-A90E-9B9AF6F6BBC1}" type="datetime1">
              <a:rPr lang="en-US" smtClean="0"/>
              <a:t>5/28/2019</a:t>
            </a:fld>
            <a:endParaRPr lang="en-US" dirty="0"/>
          </a:p>
        </p:txBody>
      </p:sp>
    </p:spTree>
    <p:extLst>
      <p:ext uri="{BB962C8B-B14F-4D97-AF65-F5344CB8AC3E}">
        <p14:creationId xmlns:p14="http://schemas.microsoft.com/office/powerpoint/2010/main" val="2437057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ed List ">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lstStyle/>
          <a:p>
            <a:r>
              <a:rPr lang="en-US" dirty="0"/>
              <a:t>Click to edit Master title style</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fld id="{C47165D3-72EC-4179-BFBE-342DE661F8D2}" type="datetime1">
              <a:rPr lang="en-US" smtClean="0"/>
              <a:t>5/28/2019</a:t>
            </a:fld>
            <a:endParaRPr lang="en-US" dirty="0"/>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5812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Animat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7282218" cy="1325563"/>
          </a:xfrm>
          <a:ln w="12700">
            <a:solidFill>
              <a:srgbClr val="D6104A"/>
            </a:solidFill>
            <a:prstDash val="lgDash"/>
          </a:ln>
        </p:spPr>
        <p:txBody>
          <a:bodyPr/>
          <a:lstStyle>
            <a:lvl1pPr>
              <a:defRPr/>
            </a:lvl1pPr>
          </a:lstStyle>
          <a:p>
            <a:r>
              <a:rPr lang="en-US" dirty="0"/>
              <a:t>Questions: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fld id="{C47165D3-72EC-4179-BFBE-342DE661F8D2}" type="datetime1">
              <a:rPr lang="en-US" smtClean="0"/>
              <a:t>5/28/2019</a:t>
            </a:fld>
            <a:endParaRPr lang="en-US" dirty="0"/>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57147" y="101014"/>
            <a:ext cx="2796654" cy="1837513"/>
          </a:xfrm>
          <a:prstGeom prst="rect">
            <a:avLst/>
          </a:prstGeom>
        </p:spPr>
      </p:pic>
    </p:spTree>
    <p:extLst>
      <p:ext uri="{BB962C8B-B14F-4D97-AF65-F5344CB8AC3E}">
        <p14:creationId xmlns:p14="http://schemas.microsoft.com/office/powerpoint/2010/main" val="704694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6"/>
          <p:cNvSpPr>
            <a:spLocks noGrp="1"/>
          </p:cNvSpPr>
          <p:nvPr>
            <p:ph type="dt" sz="half" idx="10"/>
          </p:nvPr>
        </p:nvSpPr>
        <p:spPr>
          <a:xfrm>
            <a:off x="838200" y="12303450"/>
            <a:ext cx="656851" cy="161600"/>
          </a:xfrm>
          <a:prstGeom prst="rect">
            <a:avLst/>
          </a:prstGeom>
        </p:spPr>
        <p:txBody>
          <a:bodyPr/>
          <a:lstStyle/>
          <a:p>
            <a:fld id="{A1555294-D262-476C-A781-B0E900EA47A2}" type="datetime1">
              <a:rPr lang="en-US" smtClean="0"/>
              <a:t>5/28/2019</a:t>
            </a:fld>
            <a:endParaRPr lang="en-US" dirty="0"/>
          </a:p>
        </p:txBody>
      </p:sp>
    </p:spTree>
    <p:extLst>
      <p:ext uri="{BB962C8B-B14F-4D97-AF65-F5344CB8AC3E}">
        <p14:creationId xmlns:p14="http://schemas.microsoft.com/office/powerpoint/2010/main" val="167630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fld id="{34CD5023-3BED-4BC7-9216-378061EB8FE0}" type="datetime1">
              <a:rPr lang="en-US" smtClean="0"/>
              <a:t>5/28/2019</a:t>
            </a:fld>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6A72C7-0922-4162-9FAC-08D0A686DE5F}" type="slidenum">
              <a:rPr lang="en-US" smtClean="0"/>
              <a:t>‹#›</a:t>
            </a:fld>
            <a:endParaRPr lang="en-US"/>
          </a:p>
        </p:txBody>
      </p:sp>
    </p:spTree>
    <p:extLst>
      <p:ext uri="{BB962C8B-B14F-4D97-AF65-F5344CB8AC3E}">
        <p14:creationId xmlns:p14="http://schemas.microsoft.com/office/powerpoint/2010/main" val="3012623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019869"/>
            <a:ext cx="10515600" cy="3985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5534" y="5772311"/>
            <a:ext cx="3432566" cy="962859"/>
          </a:xfrm>
          <a:prstGeom prst="rect">
            <a:avLst/>
          </a:prstGeom>
        </p:spPr>
      </p:pic>
    </p:spTree>
    <p:extLst>
      <p:ext uri="{BB962C8B-B14F-4D97-AF65-F5344CB8AC3E}">
        <p14:creationId xmlns:p14="http://schemas.microsoft.com/office/powerpoint/2010/main" val="29498901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63" r:id="rId6"/>
    <p:sldLayoutId id="2147483665" r:id="rId7"/>
    <p:sldLayoutId id="2147483651" r:id="rId8"/>
    <p:sldLayoutId id="2147483652" r:id="rId9"/>
    <p:sldLayoutId id="2147483653" r:id="rId10"/>
    <p:sldLayoutId id="2147483654" r:id="rId11"/>
    <p:sldLayoutId id="2147483655" r:id="rId12"/>
    <p:sldLayoutId id="2147483656" r:id="rId13"/>
    <p:sldLayoutId id="2147483657" r:id="rId14"/>
    <p:sldLayoutId id="2147483664"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0"/>
        </a:buBlip>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BZoKfap4g4w"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6.jpeg"/><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cKjySRhVWbg"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Economics for Leaders</a:t>
            </a:r>
          </a:p>
        </p:txBody>
      </p:sp>
      <p:sp>
        <p:nvSpPr>
          <p:cNvPr id="4" name="Text Placeholder 3"/>
          <p:cNvSpPr>
            <a:spLocks noGrp="1"/>
          </p:cNvSpPr>
          <p:nvPr>
            <p:ph type="body" idx="1"/>
          </p:nvPr>
        </p:nvSpPr>
        <p:spPr/>
        <p:txBody>
          <a:bodyPr/>
          <a:lstStyle/>
          <a:p>
            <a:r>
              <a:rPr lang="en-US" dirty="0"/>
              <a:t>Lesson 1: Economic Growth &amp; Scarcity</a:t>
            </a:r>
          </a:p>
        </p:txBody>
      </p:sp>
    </p:spTree>
    <p:extLst>
      <p:ext uri="{BB962C8B-B14F-4D97-AF65-F5344CB8AC3E}">
        <p14:creationId xmlns:p14="http://schemas.microsoft.com/office/powerpoint/2010/main" val="3608771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b="1" dirty="0"/>
              <a:t>Economic Growth</a:t>
            </a:r>
            <a:r>
              <a:rPr lang="en-US" altLang="en-US" sz="4000" dirty="0">
                <a:solidFill>
                  <a:srgbClr val="000066"/>
                </a:solidFill>
              </a:rPr>
              <a:t>	</a:t>
            </a:r>
            <a:endParaRPr lang="en-US" altLang="en-US" sz="4000" dirty="0"/>
          </a:p>
        </p:txBody>
      </p:sp>
      <p:sp>
        <p:nvSpPr>
          <p:cNvPr id="2" name="Content Placeholder 1"/>
          <p:cNvSpPr>
            <a:spLocks noGrp="1"/>
          </p:cNvSpPr>
          <p:nvPr>
            <p:ph idx="1"/>
          </p:nvPr>
        </p:nvSpPr>
        <p:spPr>
          <a:xfrm>
            <a:off x="838200" y="1813035"/>
            <a:ext cx="10515600" cy="4191980"/>
          </a:xfrm>
        </p:spPr>
        <p:txBody>
          <a:bodyPr/>
          <a:lstStyle/>
          <a:p>
            <a:r>
              <a:rPr lang="en-US" altLang="en-US" dirty="0">
                <a:latin typeface="Arial" panose="020B0604020202020204" pitchFamily="34" charset="0"/>
              </a:rPr>
              <a:t>Improves the lives of the poor by making the pie bigger</a:t>
            </a:r>
          </a:p>
          <a:p>
            <a:pPr marL="0" indent="0">
              <a:buNone/>
            </a:pPr>
            <a:endParaRPr lang="en-US" dirty="0"/>
          </a:p>
        </p:txBody>
      </p:sp>
      <p:grpSp>
        <p:nvGrpSpPr>
          <p:cNvPr id="11268" name="Group 4"/>
          <p:cNvGrpSpPr>
            <a:grpSpLocks/>
          </p:cNvGrpSpPr>
          <p:nvPr/>
        </p:nvGrpSpPr>
        <p:grpSpPr bwMode="auto">
          <a:xfrm>
            <a:off x="2019025" y="2951905"/>
            <a:ext cx="7692557" cy="4038599"/>
            <a:chOff x="784" y="3225"/>
            <a:chExt cx="6571" cy="3558"/>
          </a:xfrm>
        </p:grpSpPr>
        <p:graphicFrame>
          <p:nvGraphicFramePr>
            <p:cNvPr id="11270" name="Object 2"/>
            <p:cNvGraphicFramePr>
              <a:graphicFrameLocks noChangeAspect="1"/>
            </p:cNvGraphicFramePr>
            <p:nvPr>
              <p:extLst>
                <p:ext uri="{D42A27DB-BD31-4B8C-83A1-F6EECF244321}">
                  <p14:modId xmlns:p14="http://schemas.microsoft.com/office/powerpoint/2010/main" val="1390672862"/>
                </p:ext>
              </p:extLst>
            </p:nvPr>
          </p:nvGraphicFramePr>
          <p:xfrm>
            <a:off x="784" y="4018"/>
            <a:ext cx="2128" cy="2192"/>
          </p:xfrm>
          <a:graphic>
            <a:graphicData uri="http://schemas.openxmlformats.org/presentationml/2006/ole">
              <mc:AlternateContent xmlns:mc="http://schemas.openxmlformats.org/markup-compatibility/2006">
                <mc:Choice xmlns:v="urn:schemas-microsoft-com:vml" Requires="v">
                  <p:oleObj spid="_x0000_s3102" name="Chart" r:id="rId3" imgW="1699212" imgH="1638205" progId="Excel.Sheet.8">
                    <p:embed/>
                  </p:oleObj>
                </mc:Choice>
                <mc:Fallback>
                  <p:oleObj name="Chart" r:id="rId3" imgW="1699212" imgH="1638205" progId="Excel.Sheet.8">
                    <p:embed/>
                    <p:pic>
                      <p:nvPicPr>
                        <p:cNvPr id="112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 y="4018"/>
                          <a:ext cx="2128" cy="219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11271" name="Object 3"/>
            <p:cNvGraphicFramePr>
              <a:graphicFrameLocks noChangeAspect="1"/>
            </p:cNvGraphicFramePr>
            <p:nvPr>
              <p:extLst>
                <p:ext uri="{D42A27DB-BD31-4B8C-83A1-F6EECF244321}">
                  <p14:modId xmlns:p14="http://schemas.microsoft.com/office/powerpoint/2010/main" val="750567317"/>
                </p:ext>
              </p:extLst>
            </p:nvPr>
          </p:nvGraphicFramePr>
          <p:xfrm>
            <a:off x="2605" y="3225"/>
            <a:ext cx="4750" cy="3558"/>
          </p:xfrm>
          <a:graphic>
            <a:graphicData uri="http://schemas.openxmlformats.org/presentationml/2006/ole">
              <mc:AlternateContent xmlns:mc="http://schemas.openxmlformats.org/markup-compatibility/2006">
                <mc:Choice xmlns:v="urn:schemas-microsoft-com:vml" Requires="v">
                  <p:oleObj spid="_x0000_s3103" name="Chart" r:id="rId5" imgW="3650123" imgH="2651665" progId="Excel.Sheet.8">
                    <p:embed/>
                  </p:oleObj>
                </mc:Choice>
                <mc:Fallback>
                  <p:oleObj name="Chart" r:id="rId5" imgW="3650123" imgH="2651665" progId="Excel.Sheet.8">
                    <p:embed/>
                    <p:pic>
                      <p:nvPicPr>
                        <p:cNvPr id="1127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5" y="3225"/>
                          <a:ext cx="4750" cy="3558"/>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11272" name="Line 7"/>
            <p:cNvSpPr>
              <a:spLocks noChangeShapeType="1"/>
            </p:cNvSpPr>
            <p:nvPr/>
          </p:nvSpPr>
          <p:spPr bwMode="auto">
            <a:xfrm rot="21164866" flipV="1">
              <a:off x="1845" y="4239"/>
              <a:ext cx="3399" cy="172"/>
            </a:xfrm>
            <a:prstGeom prst="line">
              <a:avLst/>
            </a:prstGeom>
            <a:noFill/>
            <a:ln w="762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269" name="Text Box 8"/>
          <p:cNvSpPr txBox="1">
            <a:spLocks noChangeArrowheads="1"/>
          </p:cNvSpPr>
          <p:nvPr/>
        </p:nvSpPr>
        <p:spPr bwMode="auto">
          <a:xfrm>
            <a:off x="8371490" y="4970680"/>
            <a:ext cx="3820510" cy="92308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Blip>
                <a:blip r:embed="rId7"/>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FontTx/>
              <a:buNone/>
            </a:pPr>
            <a:r>
              <a:rPr lang="en-US" altLang="en-US" sz="3600" dirty="0">
                <a:latin typeface="+mn-lt"/>
              </a:rPr>
              <a:t>Bigger “slices” mean higher standards of living</a:t>
            </a:r>
            <a:endParaRPr lang="en-US" altLang="en-US" sz="4400" dirty="0">
              <a:latin typeface="+mn-lt"/>
            </a:endParaRPr>
          </a:p>
        </p:txBody>
      </p:sp>
    </p:spTree>
    <p:extLst>
      <p:ext uri="{BB962C8B-B14F-4D97-AF65-F5344CB8AC3E}">
        <p14:creationId xmlns:p14="http://schemas.microsoft.com/office/powerpoint/2010/main" val="3324657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981200" y="228600"/>
            <a:ext cx="80772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2291"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164" y="599358"/>
            <a:ext cx="7696200"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Line 4"/>
          <p:cNvSpPr>
            <a:spLocks noChangeShapeType="1"/>
          </p:cNvSpPr>
          <p:nvPr/>
        </p:nvSpPr>
        <p:spPr bwMode="auto">
          <a:xfrm>
            <a:off x="10415751" y="5470526"/>
            <a:ext cx="0" cy="974724"/>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Text Box 5"/>
          <p:cNvSpPr txBox="1">
            <a:spLocks noChangeArrowheads="1"/>
          </p:cNvSpPr>
          <p:nvPr/>
        </p:nvSpPr>
        <p:spPr bwMode="auto">
          <a:xfrm>
            <a:off x="10034751" y="652145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600" b="1" dirty="0">
                <a:solidFill>
                  <a:srgbClr val="FF0000"/>
                </a:solidFill>
                <a:latin typeface="Arial" panose="020B0604020202020204" pitchFamily="34" charset="0"/>
              </a:rPr>
              <a:t>~1750</a:t>
            </a:r>
          </a:p>
        </p:txBody>
      </p:sp>
      <p:sp>
        <p:nvSpPr>
          <p:cNvPr id="5" name="Title 4"/>
          <p:cNvSpPr>
            <a:spLocks noGrp="1"/>
          </p:cNvSpPr>
          <p:nvPr>
            <p:ph type="title"/>
          </p:nvPr>
        </p:nvSpPr>
        <p:spPr>
          <a:xfrm>
            <a:off x="76200" y="86032"/>
            <a:ext cx="11887200" cy="828368"/>
          </a:xfrm>
        </p:spPr>
        <p:txBody>
          <a:bodyPr>
            <a:normAutofit/>
          </a:bodyPr>
          <a:lstStyle/>
          <a:p>
            <a:r>
              <a:rPr lang="en-US" sz="4800" dirty="0"/>
              <a:t>Population Growth and Important World Events</a:t>
            </a:r>
          </a:p>
        </p:txBody>
      </p:sp>
    </p:spTree>
    <p:extLst>
      <p:ext uri="{BB962C8B-B14F-4D97-AF65-F5344CB8AC3E}">
        <p14:creationId xmlns:p14="http://schemas.microsoft.com/office/powerpoint/2010/main" val="763107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dirty="0"/>
              <a:t>Economic Reasoning Proposition #1</a:t>
            </a:r>
            <a:endParaRPr lang="en-US" altLang="en-US" dirty="0">
              <a:latin typeface="Tahoma" panose="020B0604030504040204" pitchFamily="34" charset="0"/>
              <a:cs typeface="Tahoma" panose="020B0604030504040204" pitchFamily="34" charset="0"/>
            </a:endParaRPr>
          </a:p>
        </p:txBody>
      </p:sp>
      <p:sp>
        <p:nvSpPr>
          <p:cNvPr id="13315" name="Rectangle 3"/>
          <p:cNvSpPr>
            <a:spLocks noGrp="1" noChangeArrowheads="1"/>
          </p:cNvSpPr>
          <p:nvPr>
            <p:ph idx="1"/>
          </p:nvPr>
        </p:nvSpPr>
        <p:spPr/>
        <p:txBody>
          <a:bodyPr>
            <a:normAutofit/>
          </a:bodyPr>
          <a:lstStyle/>
          <a:p>
            <a:pPr eaLnBrk="1" hangingPunct="1"/>
            <a:r>
              <a:rPr lang="en-US" altLang="en-US" dirty="0">
                <a:cs typeface="Tahoma" panose="020B0604030504040204" pitchFamily="34" charset="0"/>
              </a:rPr>
              <a:t>ERP 1: People choose, and individual choices are the source of social outcomes. </a:t>
            </a:r>
          </a:p>
          <a:p>
            <a:pPr lvl="1" eaLnBrk="1" hangingPunct="1"/>
            <a:r>
              <a:rPr lang="en-US" altLang="en-US" dirty="0"/>
              <a:t>Scarcity necessitates choices:  not all of our desires can be satisfied.  People make these choices based on their perceptions of the expected costs and benefits of the alternatives.</a:t>
            </a:r>
            <a:endParaRPr lang="en-US" altLang="en-US" b="1" dirty="0"/>
          </a:p>
        </p:txBody>
      </p:sp>
    </p:spTree>
    <p:extLst>
      <p:ext uri="{BB962C8B-B14F-4D97-AF65-F5344CB8AC3E}">
        <p14:creationId xmlns:p14="http://schemas.microsoft.com/office/powerpoint/2010/main" val="2888801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eaLnBrk="1" hangingPunct="1"/>
            <a:r>
              <a:rPr lang="en-US" altLang="en-US" b="1" dirty="0">
                <a:solidFill>
                  <a:schemeClr val="tx1"/>
                </a:solidFill>
              </a:rPr>
              <a:t>Scarcity</a:t>
            </a:r>
            <a:r>
              <a:rPr lang="en-US" altLang="en-US" b="1" dirty="0">
                <a:solidFill>
                  <a:schemeClr val="accent1"/>
                </a:solidFill>
              </a:rPr>
              <a:t> </a:t>
            </a:r>
            <a:r>
              <a:rPr lang="en-US" altLang="en-US" b="1" u="sng" dirty="0">
                <a:solidFill>
                  <a:srgbClr val="D6104A"/>
                </a:solidFill>
              </a:rPr>
              <a:t>Isn’t</a:t>
            </a:r>
            <a:r>
              <a:rPr lang="en-US" altLang="en-US" b="1" dirty="0">
                <a:solidFill>
                  <a:schemeClr val="accent1"/>
                </a:solidFill>
              </a:rPr>
              <a:t> </a:t>
            </a:r>
            <a:r>
              <a:rPr lang="en-US" altLang="en-US" b="1" dirty="0">
                <a:solidFill>
                  <a:schemeClr val="tx1"/>
                </a:solidFill>
              </a:rPr>
              <a:t>Optional</a:t>
            </a:r>
          </a:p>
        </p:txBody>
      </p:sp>
      <p:sp>
        <p:nvSpPr>
          <p:cNvPr id="14339" name="Rectangle 3"/>
          <p:cNvSpPr>
            <a:spLocks noGrp="1"/>
          </p:cNvSpPr>
          <p:nvPr>
            <p:ph idx="1"/>
          </p:nvPr>
        </p:nvSpPr>
        <p:spPr/>
        <p:txBody>
          <a:bodyPr>
            <a:normAutofit fontScale="92500" lnSpcReduction="20000"/>
          </a:bodyPr>
          <a:lstStyle/>
          <a:p>
            <a:pPr eaLnBrk="1" hangingPunct="1">
              <a:lnSpc>
                <a:spcPct val="90000"/>
              </a:lnSpc>
            </a:pPr>
            <a:r>
              <a:rPr lang="en-US" altLang="en-US" dirty="0"/>
              <a:t>Fact:  Resources ARE limited</a:t>
            </a:r>
          </a:p>
          <a:p>
            <a:pPr lvl="1" eaLnBrk="1" hangingPunct="1">
              <a:lnSpc>
                <a:spcPct val="90000"/>
              </a:lnSpc>
            </a:pPr>
            <a:r>
              <a:rPr lang="en-US" altLang="en-US" dirty="0"/>
              <a:t>Land (natural resources)</a:t>
            </a:r>
          </a:p>
          <a:p>
            <a:pPr lvl="1" eaLnBrk="1" hangingPunct="1">
              <a:lnSpc>
                <a:spcPct val="90000"/>
              </a:lnSpc>
            </a:pPr>
            <a:r>
              <a:rPr lang="en-US" altLang="en-US" dirty="0"/>
              <a:t>Labor (human effort)</a:t>
            </a:r>
          </a:p>
          <a:p>
            <a:pPr lvl="1" eaLnBrk="1" hangingPunct="1">
              <a:lnSpc>
                <a:spcPct val="90000"/>
              </a:lnSpc>
            </a:pPr>
            <a:r>
              <a:rPr lang="en-US" altLang="en-US" dirty="0"/>
              <a:t>Capital (buildings, machines, &amp; technology)</a:t>
            </a:r>
          </a:p>
          <a:p>
            <a:pPr lvl="1" eaLnBrk="1" hangingPunct="1">
              <a:lnSpc>
                <a:spcPct val="90000"/>
              </a:lnSpc>
            </a:pPr>
            <a:r>
              <a:rPr lang="en-US" altLang="en-US" dirty="0"/>
              <a:t>Entrepreneurship (willingness to risk)</a:t>
            </a:r>
          </a:p>
          <a:p>
            <a:pPr lvl="1" eaLnBrk="1" hangingPunct="1">
              <a:lnSpc>
                <a:spcPct val="90000"/>
              </a:lnSpc>
            </a:pPr>
            <a:r>
              <a:rPr lang="en-US" altLang="en-US" dirty="0"/>
              <a:t>Time</a:t>
            </a:r>
          </a:p>
          <a:p>
            <a:pPr marL="457200" lvl="1" indent="0" eaLnBrk="1" hangingPunct="1">
              <a:lnSpc>
                <a:spcPct val="90000"/>
              </a:lnSpc>
              <a:buNone/>
            </a:pPr>
            <a:endParaRPr lang="en-US" altLang="en-US" dirty="0"/>
          </a:p>
          <a:p>
            <a:pPr eaLnBrk="1" hangingPunct="1">
              <a:lnSpc>
                <a:spcPct val="90000"/>
              </a:lnSpc>
            </a:pPr>
            <a:r>
              <a:rPr lang="en-US" altLang="en-US" dirty="0"/>
              <a:t>Fact:  Human desires are boundless</a:t>
            </a:r>
          </a:p>
          <a:p>
            <a:pPr eaLnBrk="1" hangingPunct="1">
              <a:lnSpc>
                <a:spcPct val="90000"/>
              </a:lnSpc>
            </a:pPr>
            <a:endParaRPr lang="en-US" altLang="en-US" sz="2800" dirty="0">
              <a:latin typeface="Tahoma" panose="020B0604030504040204" pitchFamily="34" charset="0"/>
            </a:endParaRPr>
          </a:p>
        </p:txBody>
      </p:sp>
    </p:spTree>
    <p:extLst>
      <p:ext uri="{BB962C8B-B14F-4D97-AF65-F5344CB8AC3E}">
        <p14:creationId xmlns:p14="http://schemas.microsoft.com/office/powerpoint/2010/main" val="38678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a:t>Productivity</a:t>
            </a:r>
          </a:p>
        </p:txBody>
      </p:sp>
      <p:sp>
        <p:nvSpPr>
          <p:cNvPr id="15363" name="Rectangle 3"/>
          <p:cNvSpPr>
            <a:spLocks noGrp="1" noChangeArrowheads="1"/>
          </p:cNvSpPr>
          <p:nvPr>
            <p:ph idx="1"/>
          </p:nvPr>
        </p:nvSpPr>
        <p:spPr/>
        <p:txBody>
          <a:bodyPr/>
          <a:lstStyle/>
          <a:p>
            <a:pPr eaLnBrk="1" hangingPunct="1"/>
            <a:r>
              <a:rPr lang="en-US" altLang="en-US" dirty="0"/>
              <a:t>The output produced from a given set of resources in a given period of time. </a:t>
            </a:r>
          </a:p>
          <a:p>
            <a:pPr eaLnBrk="1" hangingPunct="1"/>
            <a:r>
              <a:rPr lang="en-US" altLang="en-US" dirty="0"/>
              <a:t>Increasing productivity means that greater output is produced from a given set of resources in a given period of time. </a:t>
            </a:r>
          </a:p>
        </p:txBody>
      </p:sp>
    </p:spTree>
    <p:extLst>
      <p:ext uri="{BB962C8B-B14F-4D97-AF65-F5344CB8AC3E}">
        <p14:creationId xmlns:p14="http://schemas.microsoft.com/office/powerpoint/2010/main" val="69419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Institutions</a:t>
            </a:r>
          </a:p>
        </p:txBody>
      </p:sp>
      <p:sp>
        <p:nvSpPr>
          <p:cNvPr id="16387" name="Rectangle 3"/>
          <p:cNvSpPr>
            <a:spLocks noGrp="1" noChangeArrowheads="1"/>
          </p:cNvSpPr>
          <p:nvPr>
            <p:ph idx="1"/>
          </p:nvPr>
        </p:nvSpPr>
        <p:spPr/>
        <p:txBody>
          <a:bodyPr/>
          <a:lstStyle/>
          <a:p>
            <a:pPr eaLnBrk="1" hangingPunct="1"/>
            <a:r>
              <a:rPr lang="en-US" altLang="en-US" dirty="0"/>
              <a:t>The formal and informal “rules of the game” that shape incentives and outline expected and acceptable forms of behavior in social interaction. </a:t>
            </a:r>
          </a:p>
        </p:txBody>
      </p:sp>
    </p:spTree>
    <p:extLst>
      <p:ext uri="{BB962C8B-B14F-4D97-AF65-F5344CB8AC3E}">
        <p14:creationId xmlns:p14="http://schemas.microsoft.com/office/powerpoint/2010/main" val="2729144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Incentives</a:t>
            </a:r>
          </a:p>
        </p:txBody>
      </p:sp>
      <p:sp>
        <p:nvSpPr>
          <p:cNvPr id="17411" name="Rectangle 3"/>
          <p:cNvSpPr>
            <a:spLocks noGrp="1" noChangeArrowheads="1"/>
          </p:cNvSpPr>
          <p:nvPr>
            <p:ph idx="1"/>
          </p:nvPr>
        </p:nvSpPr>
        <p:spPr/>
        <p:txBody>
          <a:bodyPr/>
          <a:lstStyle/>
          <a:p>
            <a:pPr eaLnBrk="1" hangingPunct="1"/>
            <a:r>
              <a:rPr lang="en-US" altLang="en-US" dirty="0"/>
              <a:t>The reward or penalties that influence people’s choices and behavior. </a:t>
            </a:r>
          </a:p>
        </p:txBody>
      </p:sp>
    </p:spTree>
    <p:extLst>
      <p:ext uri="{BB962C8B-B14F-4D97-AF65-F5344CB8AC3E}">
        <p14:creationId xmlns:p14="http://schemas.microsoft.com/office/powerpoint/2010/main" val="138869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altLang="en-US" dirty="0"/>
              <a:t>The “Big Ideas” from Lesson 1:</a:t>
            </a:r>
          </a:p>
        </p:txBody>
      </p:sp>
      <p:sp>
        <p:nvSpPr>
          <p:cNvPr id="18435" name="Rectangle 3"/>
          <p:cNvSpPr>
            <a:spLocks noGrp="1" noChangeArrowheads="1"/>
          </p:cNvSpPr>
          <p:nvPr>
            <p:ph idx="1"/>
          </p:nvPr>
        </p:nvSpPr>
        <p:spPr>
          <a:xfrm>
            <a:off x="838200" y="1690688"/>
            <a:ext cx="10515600" cy="4351338"/>
          </a:xfrm>
        </p:spPr>
        <p:txBody>
          <a:bodyPr>
            <a:noAutofit/>
          </a:bodyPr>
          <a:lstStyle/>
          <a:p>
            <a:pPr marL="495300" indent="-495300" eaLnBrk="1" hangingPunct="1">
              <a:buFont typeface="Wingdings 2" panose="05020102010507070707" pitchFamily="18" charset="2"/>
              <a:buAutoNum type="arabicPeriod"/>
            </a:pPr>
            <a:r>
              <a:rPr lang="en-US" altLang="en-US" sz="4000" dirty="0"/>
              <a:t>Scarcity forces us to choose among alternatives</a:t>
            </a:r>
          </a:p>
          <a:p>
            <a:pPr marL="495300" indent="-495300" eaLnBrk="1" hangingPunct="1">
              <a:buFont typeface="Wingdings 2" panose="05020102010507070707" pitchFamily="18" charset="2"/>
              <a:buAutoNum type="arabicPeriod"/>
            </a:pPr>
            <a:r>
              <a:rPr lang="en-US" altLang="en-US" sz="4000" dirty="0"/>
              <a:t>Economic growth gives us more to choose from and raises standards of living by: </a:t>
            </a:r>
          </a:p>
          <a:p>
            <a:pPr marL="914400" lvl="1" indent="-457200" eaLnBrk="1" hangingPunct="1"/>
            <a:r>
              <a:rPr lang="en-US" altLang="en-US" sz="3600" dirty="0"/>
              <a:t>reducing infant mortality, </a:t>
            </a:r>
          </a:p>
          <a:p>
            <a:pPr marL="914400" lvl="1" indent="-457200" eaLnBrk="1" hangingPunct="1"/>
            <a:r>
              <a:rPr lang="en-US" altLang="en-US" sz="3600" dirty="0"/>
              <a:t>Increasing life expectancy, </a:t>
            </a:r>
          </a:p>
          <a:p>
            <a:pPr marL="914400" lvl="1" indent="-457200" eaLnBrk="1" hangingPunct="1"/>
            <a:r>
              <a:rPr lang="en-US" altLang="en-US" sz="3600" dirty="0"/>
              <a:t>reducing hunger, </a:t>
            </a:r>
          </a:p>
          <a:p>
            <a:pPr marL="914400" lvl="1" indent="-457200" eaLnBrk="1" hangingPunct="1"/>
            <a:r>
              <a:rPr lang="en-US" altLang="en-US" sz="3600" dirty="0"/>
              <a:t>improving environmental quality, and </a:t>
            </a:r>
          </a:p>
          <a:p>
            <a:pPr marL="914400" lvl="1" indent="-457200" eaLnBrk="1" hangingPunct="1"/>
            <a:r>
              <a:rPr lang="en-US" altLang="en-US" sz="3600" dirty="0"/>
              <a:t>reducing the incidence of debilitating diseases.</a:t>
            </a:r>
            <a:endParaRPr lang="en-US" altLang="en-US" sz="3600" b="1" dirty="0"/>
          </a:p>
        </p:txBody>
      </p:sp>
    </p:spTree>
    <p:extLst>
      <p:ext uri="{BB962C8B-B14F-4D97-AF65-F5344CB8AC3E}">
        <p14:creationId xmlns:p14="http://schemas.microsoft.com/office/powerpoint/2010/main" val="555968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altLang="en-US" dirty="0"/>
              <a:t>The “Big Ideas” from Lesson 1:</a:t>
            </a:r>
          </a:p>
        </p:txBody>
      </p:sp>
      <p:sp>
        <p:nvSpPr>
          <p:cNvPr id="19459" name="Rectangle 3"/>
          <p:cNvSpPr>
            <a:spLocks noGrp="1" noChangeArrowheads="1"/>
          </p:cNvSpPr>
          <p:nvPr>
            <p:ph idx="1"/>
          </p:nvPr>
        </p:nvSpPr>
        <p:spPr>
          <a:xfrm>
            <a:off x="838200" y="1584107"/>
            <a:ext cx="10515600" cy="4351338"/>
          </a:xfrm>
        </p:spPr>
        <p:txBody>
          <a:bodyPr>
            <a:noAutofit/>
          </a:bodyPr>
          <a:lstStyle/>
          <a:p>
            <a:pPr marL="495300" indent="-495300" eaLnBrk="1" hangingPunct="1">
              <a:lnSpc>
                <a:spcPct val="90000"/>
              </a:lnSpc>
              <a:buFont typeface="Wingdings 2" panose="05020102010507070707" pitchFamily="18" charset="2"/>
              <a:buAutoNum type="arabicPeriod" startAt="3"/>
            </a:pPr>
            <a:r>
              <a:rPr lang="en-US" altLang="en-US" dirty="0"/>
              <a:t>Some institutions and institutional arrangements encourage economic growth and some do not. </a:t>
            </a:r>
            <a:r>
              <a:rPr lang="en-US" altLang="en-US" b="1" dirty="0"/>
              <a:t> </a:t>
            </a:r>
          </a:p>
          <a:p>
            <a:pPr marL="495300" indent="-495300" eaLnBrk="1" hangingPunct="1">
              <a:lnSpc>
                <a:spcPct val="90000"/>
              </a:lnSpc>
              <a:buFont typeface="Wingdings 2" panose="05020102010507070707" pitchFamily="18" charset="2"/>
              <a:buAutoNum type="arabicPeriod" startAt="3"/>
            </a:pPr>
            <a:r>
              <a:rPr lang="en-US" altLang="en-US" dirty="0"/>
              <a:t>The institutions that foster growth and economic development include:</a:t>
            </a:r>
          </a:p>
          <a:p>
            <a:pPr lvl="1" eaLnBrk="1" hangingPunct="1">
              <a:lnSpc>
                <a:spcPct val="90000"/>
              </a:lnSpc>
            </a:pPr>
            <a:r>
              <a:rPr lang="en-US" altLang="en-US" sz="3600" dirty="0"/>
              <a:t>Open markets</a:t>
            </a:r>
          </a:p>
          <a:p>
            <a:pPr lvl="1" eaLnBrk="1" hangingPunct="1">
              <a:lnSpc>
                <a:spcPct val="90000"/>
              </a:lnSpc>
            </a:pPr>
            <a:r>
              <a:rPr lang="en-US" altLang="en-US" sz="3600" dirty="0"/>
              <a:t>Property rights and the rule of law</a:t>
            </a:r>
          </a:p>
          <a:p>
            <a:pPr lvl="1" eaLnBrk="1" hangingPunct="1">
              <a:lnSpc>
                <a:spcPct val="90000"/>
              </a:lnSpc>
            </a:pPr>
            <a:r>
              <a:rPr lang="en-US" altLang="en-US" sz="3600" dirty="0"/>
              <a:t>Entrepreneurship and innovation</a:t>
            </a:r>
          </a:p>
        </p:txBody>
      </p:sp>
    </p:spTree>
    <p:extLst>
      <p:ext uri="{BB962C8B-B14F-4D97-AF65-F5344CB8AC3E}">
        <p14:creationId xmlns:p14="http://schemas.microsoft.com/office/powerpoint/2010/main" val="176298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normAutofit lnSpcReduction="10000"/>
          </a:bodyPr>
          <a:lstStyle/>
          <a:p>
            <a:r>
              <a:rPr lang="en-US" altLang="en-US"/>
              <a:t>Please use the slides before this one in your presentation. </a:t>
            </a:r>
          </a:p>
          <a:p>
            <a:endParaRPr lang="en-US" altLang="en-US"/>
          </a:p>
          <a:p>
            <a:pPr>
              <a:buFont typeface="Wingdings" panose="05000000000000000000" pitchFamily="2" charset="2"/>
              <a:buNone/>
            </a:pPr>
            <a:r>
              <a:rPr lang="en-US" altLang="en-US"/>
              <a:t> </a:t>
            </a:r>
          </a:p>
          <a:p>
            <a:r>
              <a:rPr lang="en-US" altLang="en-US"/>
              <a:t>The slides following this one are provided as options.</a:t>
            </a:r>
          </a:p>
        </p:txBody>
      </p:sp>
    </p:spTree>
    <p:extLst>
      <p:ext uri="{BB962C8B-B14F-4D97-AF65-F5344CB8AC3E}">
        <p14:creationId xmlns:p14="http://schemas.microsoft.com/office/powerpoint/2010/main" val="9326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for the Week</a:t>
            </a:r>
          </a:p>
        </p:txBody>
      </p:sp>
      <p:sp>
        <p:nvSpPr>
          <p:cNvPr id="4" name="Subtitle 3"/>
          <p:cNvSpPr>
            <a:spLocks noGrp="1"/>
          </p:cNvSpPr>
          <p:nvPr>
            <p:ph type="subTitle" idx="1"/>
          </p:nvPr>
        </p:nvSpPr>
        <p:spPr/>
        <p:txBody>
          <a:bodyPr/>
          <a:lstStyle/>
          <a:p>
            <a:r>
              <a:rPr lang="en-US" altLang="en-US" dirty="0">
                <a:latin typeface="Tahoma" panose="020B0604030504040204" pitchFamily="34" charset="0"/>
              </a:rPr>
              <a:t>Human prosperity and social cooperation develop spontaneously in societies that protect private property rights and encourage voluntary trade.</a:t>
            </a:r>
            <a:endParaRPr lang="en-US" dirty="0"/>
          </a:p>
        </p:txBody>
      </p:sp>
    </p:spTree>
    <p:extLst>
      <p:ext uri="{BB962C8B-B14F-4D97-AF65-F5344CB8AC3E}">
        <p14:creationId xmlns:p14="http://schemas.microsoft.com/office/powerpoint/2010/main" val="2871860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47800"/>
            <a:ext cx="7903076" cy="481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1" name="Text Box 3"/>
          <p:cNvSpPr txBox="1">
            <a:spLocks noChangeArrowheads="1"/>
          </p:cNvSpPr>
          <p:nvPr/>
        </p:nvSpPr>
        <p:spPr bwMode="auto">
          <a:xfrm>
            <a:off x="457200" y="0"/>
            <a:ext cx="11430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ts val="0"/>
              </a:spcBef>
              <a:buFontTx/>
              <a:buNone/>
            </a:pPr>
            <a:r>
              <a:rPr lang="en-US" altLang="en-US" sz="4800" b="1" dirty="0">
                <a:latin typeface="+mj-lt"/>
              </a:rPr>
              <a:t>Share of World Population in Poverty, </a:t>
            </a:r>
          </a:p>
          <a:p>
            <a:pPr algn="ctr" eaLnBrk="1" hangingPunct="1">
              <a:spcBef>
                <a:spcPts val="0"/>
              </a:spcBef>
              <a:buFontTx/>
              <a:buNone/>
            </a:pPr>
            <a:r>
              <a:rPr lang="en-US" altLang="en-US" sz="4800" b="1" dirty="0">
                <a:latin typeface="+mj-lt"/>
              </a:rPr>
              <a:t>1820 - 1998</a:t>
            </a:r>
          </a:p>
        </p:txBody>
      </p:sp>
    </p:spTree>
    <p:extLst>
      <p:ext uri="{BB962C8B-B14F-4D97-AF65-F5344CB8AC3E}">
        <p14:creationId xmlns:p14="http://schemas.microsoft.com/office/powerpoint/2010/main" val="99347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1"/>
            <a:ext cx="7848600" cy="466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5" name="Text Box 3"/>
          <p:cNvSpPr txBox="1">
            <a:spLocks noChangeArrowheads="1"/>
          </p:cNvSpPr>
          <p:nvPr/>
        </p:nvSpPr>
        <p:spPr bwMode="auto">
          <a:xfrm>
            <a:off x="685800" y="30541"/>
            <a:ext cx="10439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4800" b="1" dirty="0">
                <a:latin typeface="+mj-lt"/>
              </a:rPr>
              <a:t>Number of People Living on Less Than    $1 Per Day, 1820 - 1998</a:t>
            </a:r>
          </a:p>
        </p:txBody>
      </p:sp>
      <p:sp>
        <p:nvSpPr>
          <p:cNvPr id="38916" name="Text Box 4"/>
          <p:cNvSpPr txBox="1">
            <a:spLocks noChangeArrowheads="1"/>
          </p:cNvSpPr>
          <p:nvPr/>
        </p:nvSpPr>
        <p:spPr bwMode="auto">
          <a:xfrm>
            <a:off x="8305800" y="3124201"/>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b="1">
                <a:solidFill>
                  <a:srgbClr val="FF0000"/>
                </a:solidFill>
                <a:latin typeface="Arial" panose="020B0604020202020204" pitchFamily="34" charset="0"/>
              </a:rPr>
              <a:t>1980</a:t>
            </a:r>
          </a:p>
        </p:txBody>
      </p:sp>
      <p:sp>
        <p:nvSpPr>
          <p:cNvPr id="38917" name="Oval 5"/>
          <p:cNvSpPr>
            <a:spLocks noChangeArrowheads="1"/>
          </p:cNvSpPr>
          <p:nvPr/>
        </p:nvSpPr>
        <p:spPr bwMode="auto">
          <a:xfrm>
            <a:off x="8839200" y="2590800"/>
            <a:ext cx="76200" cy="7620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155998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r>
              <a:rPr lang="en-US" altLang="en-US" dirty="0"/>
              <a:t>Why can’t we have all we want?</a:t>
            </a:r>
          </a:p>
        </p:txBody>
      </p:sp>
      <p:sp>
        <p:nvSpPr>
          <p:cNvPr id="65539" name="Rectangle 3"/>
          <p:cNvSpPr>
            <a:spLocks noGrp="1"/>
          </p:cNvSpPr>
          <p:nvPr>
            <p:ph idx="1"/>
          </p:nvPr>
        </p:nvSpPr>
        <p:spPr/>
        <p:txBody>
          <a:bodyPr>
            <a:normAutofit fontScale="92500"/>
          </a:bodyPr>
          <a:lstStyle/>
          <a:p>
            <a:pPr eaLnBrk="1" hangingPunct="1"/>
            <a:r>
              <a:rPr lang="en-US" altLang="en-US" dirty="0"/>
              <a:t>Available resources are limited</a:t>
            </a:r>
          </a:p>
          <a:p>
            <a:pPr lvl="1" eaLnBrk="1" hangingPunct="1"/>
            <a:r>
              <a:rPr lang="en-US" altLang="en-US" dirty="0"/>
              <a:t>Land (57,506,000 </a:t>
            </a:r>
            <a:r>
              <a:rPr lang="en-US" altLang="en-US" dirty="0" err="1"/>
              <a:t>sq</a:t>
            </a:r>
            <a:r>
              <a:rPr lang="en-US" altLang="en-US" dirty="0"/>
              <a:t> mi. &amp; not even all habitable!)</a:t>
            </a:r>
          </a:p>
          <a:p>
            <a:pPr lvl="1" eaLnBrk="1" hangingPunct="1"/>
            <a:r>
              <a:rPr lang="en-US" altLang="en-US" dirty="0"/>
              <a:t>Labor (7 </a:t>
            </a:r>
            <a:r>
              <a:rPr lang="en-US" altLang="en-US" dirty="0" err="1"/>
              <a:t>bil</a:t>
            </a:r>
            <a:r>
              <a:rPr lang="en-US" altLang="en-US" dirty="0"/>
              <a:t>. souls x 24 </a:t>
            </a:r>
            <a:r>
              <a:rPr lang="en-US" altLang="en-US" dirty="0" err="1"/>
              <a:t>hrs</a:t>
            </a:r>
            <a:r>
              <a:rPr lang="en-US" altLang="en-US" dirty="0"/>
              <a:t> a day)</a:t>
            </a:r>
          </a:p>
          <a:p>
            <a:pPr lvl="1" eaLnBrk="1" hangingPunct="1"/>
            <a:r>
              <a:rPr lang="en-US" altLang="en-US" dirty="0"/>
              <a:t>Capital (less than ∞)</a:t>
            </a:r>
          </a:p>
          <a:p>
            <a:pPr lvl="1" eaLnBrk="1" hangingPunct="1"/>
            <a:r>
              <a:rPr lang="en-US" altLang="en-US" dirty="0"/>
              <a:t>Entrepreneurship (not everybody is Jeff Bezos)</a:t>
            </a:r>
          </a:p>
          <a:p>
            <a:pPr eaLnBrk="1" hangingPunct="1"/>
            <a:r>
              <a:rPr lang="en-US" altLang="en-US" dirty="0"/>
              <a:t>Human desires are boundless : 7 billion &amp; increasing</a:t>
            </a:r>
          </a:p>
        </p:txBody>
      </p:sp>
      <p:sp>
        <p:nvSpPr>
          <p:cNvPr id="65540" name="Rectangle 4"/>
          <p:cNvSpPr>
            <a:spLocks/>
          </p:cNvSpPr>
          <p:nvPr/>
        </p:nvSpPr>
        <p:spPr bwMode="auto">
          <a:xfrm>
            <a:off x="2514600" y="4419601"/>
            <a:ext cx="7391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spcBef>
                <a:spcPct val="0"/>
              </a:spcBef>
              <a:buFontTx/>
              <a:buNone/>
            </a:pPr>
            <a:endParaRPr lang="en-US" altLang="en-US" sz="4000">
              <a:solidFill>
                <a:schemeClr val="tx2"/>
              </a:solidFill>
              <a:latin typeface="Franklin Gothic Book" panose="020B0503020102020204" pitchFamily="34" charset="0"/>
              <a:ea typeface="MS PGothic" panose="020B0600070205080204" pitchFamily="34" charset="-128"/>
            </a:endParaRPr>
          </a:p>
        </p:txBody>
      </p:sp>
    </p:spTree>
    <p:extLst>
      <p:ext uri="{BB962C8B-B14F-4D97-AF65-F5344CB8AC3E}">
        <p14:creationId xmlns:p14="http://schemas.microsoft.com/office/powerpoint/2010/main" val="1282614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r>
              <a:rPr lang="en-US" altLang="en-US" dirty="0"/>
              <a:t>Economic Growth</a:t>
            </a:r>
          </a:p>
        </p:txBody>
      </p:sp>
      <p:sp>
        <p:nvSpPr>
          <p:cNvPr id="54275" name="Rectangle 3"/>
          <p:cNvSpPr>
            <a:spLocks noGrp="1"/>
          </p:cNvSpPr>
          <p:nvPr>
            <p:ph idx="1"/>
          </p:nvPr>
        </p:nvSpPr>
        <p:spPr>
          <a:xfrm>
            <a:off x="838200" y="1954924"/>
            <a:ext cx="10515600" cy="4776952"/>
          </a:xfrm>
        </p:spPr>
        <p:txBody>
          <a:bodyPr>
            <a:normAutofit fontScale="85000" lnSpcReduction="20000"/>
          </a:bodyPr>
          <a:lstStyle/>
          <a:p>
            <a:pPr eaLnBrk="1" hangingPunct="1">
              <a:lnSpc>
                <a:spcPct val="80000"/>
              </a:lnSpc>
            </a:pPr>
            <a:r>
              <a:rPr lang="en-US" altLang="en-US" sz="4300" dirty="0"/>
              <a:t>Economic growth raises standards of living, even in the continuing face of scarcity</a:t>
            </a:r>
          </a:p>
          <a:p>
            <a:pPr eaLnBrk="1" hangingPunct="1">
              <a:lnSpc>
                <a:spcPct val="80000"/>
              </a:lnSpc>
            </a:pPr>
            <a:r>
              <a:rPr lang="en-US" altLang="en-US" sz="4300" dirty="0"/>
              <a:t>Growth does not eliminate scarcity but may attenuate it </a:t>
            </a:r>
            <a:r>
              <a:rPr lang="en-US" altLang="en-US" sz="4300" i="1" dirty="0"/>
              <a:t>(some things become less scarce</a:t>
            </a:r>
            <a:r>
              <a:rPr lang="en-US" altLang="en-US" sz="4300" dirty="0"/>
              <a:t>)</a:t>
            </a:r>
          </a:p>
          <a:p>
            <a:pPr eaLnBrk="1" hangingPunct="1">
              <a:lnSpc>
                <a:spcPct val="80000"/>
              </a:lnSpc>
            </a:pPr>
            <a:r>
              <a:rPr lang="en-US" altLang="en-US" sz="4300" dirty="0"/>
              <a:t>Growth is </a:t>
            </a:r>
          </a:p>
          <a:p>
            <a:pPr lvl="1" eaLnBrk="1" hangingPunct="1">
              <a:lnSpc>
                <a:spcPct val="80000"/>
              </a:lnSpc>
            </a:pPr>
            <a:r>
              <a:rPr lang="en-US" altLang="en-US" sz="3900" dirty="0"/>
              <a:t>Not even across times and countries</a:t>
            </a:r>
          </a:p>
          <a:p>
            <a:pPr lvl="1" eaLnBrk="1" hangingPunct="1">
              <a:lnSpc>
                <a:spcPct val="80000"/>
              </a:lnSpc>
            </a:pPr>
            <a:r>
              <a:rPr lang="en-US" altLang="en-US" sz="3900" dirty="0"/>
              <a:t>Not automatic</a:t>
            </a:r>
          </a:p>
          <a:p>
            <a:pPr lvl="1" eaLnBrk="1" hangingPunct="1">
              <a:lnSpc>
                <a:spcPct val="80000"/>
              </a:lnSpc>
            </a:pPr>
            <a:r>
              <a:rPr lang="en-US" altLang="en-US" sz="3900" dirty="0"/>
              <a:t>Not irreversible</a:t>
            </a:r>
          </a:p>
          <a:p>
            <a:pPr algn="ctr" eaLnBrk="1" hangingPunct="1">
              <a:lnSpc>
                <a:spcPct val="80000"/>
              </a:lnSpc>
              <a:buFont typeface="Wingdings 2" panose="05020102010507070707" pitchFamily="18" charset="2"/>
              <a:buNone/>
            </a:pPr>
            <a:r>
              <a:rPr lang="en-US" altLang="en-US" sz="4000" b="1" i="1" dirty="0"/>
              <a:t>BUT!</a:t>
            </a:r>
          </a:p>
          <a:p>
            <a:pPr algn="ctr" eaLnBrk="1" hangingPunct="1">
              <a:lnSpc>
                <a:spcPct val="80000"/>
              </a:lnSpc>
              <a:buFont typeface="Wingdings 2" panose="05020102010507070707" pitchFamily="18" charset="2"/>
              <a:buNone/>
            </a:pPr>
            <a:r>
              <a:rPr lang="en-US" altLang="en-US" sz="3900" dirty="0">
                <a:solidFill>
                  <a:srgbClr val="D6104A"/>
                </a:solidFill>
              </a:rPr>
              <a:t>It is the most powerful weapon against poverty ever discovered!</a:t>
            </a:r>
          </a:p>
        </p:txBody>
      </p:sp>
    </p:spTree>
    <p:extLst>
      <p:ext uri="{BB962C8B-B14F-4D97-AF65-F5344CB8AC3E}">
        <p14:creationId xmlns:p14="http://schemas.microsoft.com/office/powerpoint/2010/main" val="845105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slide(fromBottom)">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slide(fromBottom)">
                                      <p:cBhvr>
                                        <p:cTn id="12" dur="500"/>
                                        <p:tgtEl>
                                          <p:spTgt spid="54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slide(fromBottom)">
                                      <p:cBhvr>
                                        <p:cTn id="17" dur="500"/>
                                        <p:tgtEl>
                                          <p:spTgt spid="54275">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54275">
                                            <p:txEl>
                                              <p:pRg st="3" end="3"/>
                                            </p:txEl>
                                          </p:spTgt>
                                        </p:tgtEl>
                                        <p:attrNameLst>
                                          <p:attrName>style.visibility</p:attrName>
                                        </p:attrNameLst>
                                      </p:cBhvr>
                                      <p:to>
                                        <p:strVal val="visible"/>
                                      </p:to>
                                    </p:set>
                                    <p:animEffect transition="in" filter="slide(fromBottom)">
                                      <p:cBhvr>
                                        <p:cTn id="20" dur="500"/>
                                        <p:tgtEl>
                                          <p:spTgt spid="54275">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animEffect transition="in" filter="slide(fromBottom)">
                                      <p:cBhvr>
                                        <p:cTn id="23" dur="500"/>
                                        <p:tgtEl>
                                          <p:spTgt spid="54275">
                                            <p:txEl>
                                              <p:pRg st="4" end="4"/>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54275">
                                            <p:txEl>
                                              <p:pRg st="5" end="5"/>
                                            </p:txEl>
                                          </p:spTgt>
                                        </p:tgtEl>
                                        <p:attrNameLst>
                                          <p:attrName>style.visibility</p:attrName>
                                        </p:attrNameLst>
                                      </p:cBhvr>
                                      <p:to>
                                        <p:strVal val="visible"/>
                                      </p:to>
                                    </p:set>
                                    <p:animEffect transition="in" filter="slide(fromBottom)">
                                      <p:cBhvr>
                                        <p:cTn id="26" dur="500"/>
                                        <p:tgtEl>
                                          <p:spTgt spid="54275">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54275">
                                            <p:txEl>
                                              <p:pRg st="6" end="6"/>
                                            </p:txEl>
                                          </p:spTgt>
                                        </p:tgtEl>
                                        <p:attrNameLst>
                                          <p:attrName>style.visibility</p:attrName>
                                        </p:attrNameLst>
                                      </p:cBhvr>
                                      <p:to>
                                        <p:strVal val="visible"/>
                                      </p:to>
                                    </p:set>
                                    <p:animEffect transition="in" filter="slide(fromBottom)">
                                      <p:cBhvr>
                                        <p:cTn id="31" dur="500"/>
                                        <p:tgtEl>
                                          <p:spTgt spid="54275">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nodeType="clickEffect">
                                  <p:stCondLst>
                                    <p:cond delay="0"/>
                                  </p:stCondLst>
                                  <p:childTnLst>
                                    <p:set>
                                      <p:cBhvr>
                                        <p:cTn id="35" dur="1" fill="hold">
                                          <p:stCondLst>
                                            <p:cond delay="0"/>
                                          </p:stCondLst>
                                        </p:cTn>
                                        <p:tgtEl>
                                          <p:spTgt spid="54275">
                                            <p:txEl>
                                              <p:pRg st="7" end="7"/>
                                            </p:txEl>
                                          </p:spTgt>
                                        </p:tgtEl>
                                        <p:attrNameLst>
                                          <p:attrName>style.visibility</p:attrName>
                                        </p:attrNameLst>
                                      </p:cBhvr>
                                      <p:to>
                                        <p:strVal val="visible"/>
                                      </p:to>
                                    </p:set>
                                    <p:animEffect transition="in" filter="slide(fromBottom)">
                                      <p:cBhvr>
                                        <p:cTn id="36" dur="500"/>
                                        <p:tgtEl>
                                          <p:spTgt spid="54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pPr eaLnBrk="1" hangingPunct="1"/>
            <a:r>
              <a:rPr lang="en-US" altLang="en-US" dirty="0"/>
              <a:t>Questions:</a:t>
            </a:r>
          </a:p>
        </p:txBody>
      </p:sp>
      <p:sp>
        <p:nvSpPr>
          <p:cNvPr id="25603" name="Rectangle 3"/>
          <p:cNvSpPr>
            <a:spLocks noGrp="1"/>
          </p:cNvSpPr>
          <p:nvPr>
            <p:ph idx="1"/>
          </p:nvPr>
        </p:nvSpPr>
        <p:spPr/>
        <p:txBody>
          <a:bodyPr>
            <a:normAutofit fontScale="85000" lnSpcReduction="20000"/>
          </a:bodyPr>
          <a:lstStyle/>
          <a:p>
            <a:pPr eaLnBrk="1" hangingPunct="1">
              <a:lnSpc>
                <a:spcPct val="90000"/>
              </a:lnSpc>
            </a:pPr>
            <a:r>
              <a:rPr lang="en-US" altLang="en-US" dirty="0"/>
              <a:t>Why are some countries rich and others poor?</a:t>
            </a:r>
          </a:p>
          <a:p>
            <a:pPr eaLnBrk="1" hangingPunct="1">
              <a:lnSpc>
                <a:spcPct val="90000"/>
              </a:lnSpc>
            </a:pPr>
            <a:r>
              <a:rPr lang="en-US" altLang="en-US" dirty="0"/>
              <a:t>Why have some countries experienced economic growth and others have not? (What factors lead to economic growth?</a:t>
            </a:r>
          </a:p>
          <a:p>
            <a:pPr eaLnBrk="1" hangingPunct="1">
              <a:lnSpc>
                <a:spcPct val="90000"/>
              </a:lnSpc>
            </a:pPr>
            <a:r>
              <a:rPr lang="en-US" altLang="en-US" dirty="0"/>
              <a:t>Why are some countries growing rapidly today and others are not, even though they may have experienced significant growth in the past?</a:t>
            </a:r>
          </a:p>
          <a:p>
            <a:pPr eaLnBrk="1" hangingPunct="1">
              <a:lnSpc>
                <a:spcPct val="90000"/>
              </a:lnSpc>
            </a:pPr>
            <a:r>
              <a:rPr lang="en-US" altLang="en-US" dirty="0"/>
              <a:t>What can be done to promote economic growth and reduce poverty?</a:t>
            </a:r>
          </a:p>
        </p:txBody>
      </p:sp>
      <p:pic>
        <p:nvPicPr>
          <p:cNvPr id="2" name="Picture 1"/>
          <p:cNvPicPr>
            <a:picLocks noChangeAspect="1"/>
          </p:cNvPicPr>
          <p:nvPr/>
        </p:nvPicPr>
        <p:blipFill>
          <a:blip r:embed="rId2"/>
          <a:stretch>
            <a:fillRect/>
          </a:stretch>
        </p:blipFill>
        <p:spPr>
          <a:xfrm>
            <a:off x="8610600" y="-1"/>
            <a:ext cx="3011880" cy="1978925"/>
          </a:xfrm>
          <a:prstGeom prst="rect">
            <a:avLst/>
          </a:prstGeom>
        </p:spPr>
      </p:pic>
    </p:spTree>
    <p:extLst>
      <p:ext uri="{BB962C8B-B14F-4D97-AF65-F5344CB8AC3E}">
        <p14:creationId xmlns:p14="http://schemas.microsoft.com/office/powerpoint/2010/main" val="4049426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Box 4"/>
          <p:cNvSpPr txBox="1">
            <a:spLocks noChangeArrowheads="1"/>
          </p:cNvSpPr>
          <p:nvPr/>
        </p:nvSpPr>
        <p:spPr bwMode="auto">
          <a:xfrm>
            <a:off x="4953000" y="6341395"/>
            <a:ext cx="708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t>https://www.gapminder.org/news/updated-gapminder-world-poster-2015/</a:t>
            </a:r>
          </a:p>
        </p:txBody>
      </p:sp>
      <p:pic>
        <p:nvPicPr>
          <p:cNvPr id="5" name="Picture 4">
            <a:extLst>
              <a:ext uri="{FF2B5EF4-FFF2-40B4-BE49-F238E27FC236}">
                <a16:creationId xmlns:a16="http://schemas.microsoft.com/office/drawing/2014/main" id="{C919A5B8-5916-4C9F-B019-8F0B820A92CA}"/>
              </a:ext>
            </a:extLst>
          </p:cNvPr>
          <p:cNvPicPr>
            <a:picLocks noChangeAspect="1"/>
          </p:cNvPicPr>
          <p:nvPr/>
        </p:nvPicPr>
        <p:blipFill>
          <a:blip r:embed="rId3"/>
          <a:stretch>
            <a:fillRect/>
          </a:stretch>
        </p:blipFill>
        <p:spPr>
          <a:xfrm>
            <a:off x="1724006" y="90616"/>
            <a:ext cx="8668172" cy="6141308"/>
          </a:xfrm>
          <a:prstGeom prst="rect">
            <a:avLst/>
          </a:prstGeom>
        </p:spPr>
      </p:pic>
    </p:spTree>
    <p:extLst>
      <p:ext uri="{BB962C8B-B14F-4D97-AF65-F5344CB8AC3E}">
        <p14:creationId xmlns:p14="http://schemas.microsoft.com/office/powerpoint/2010/main" val="1648679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Autofit/>
          </a:bodyPr>
          <a:lstStyle/>
          <a:p>
            <a:pPr eaLnBrk="1" hangingPunct="1"/>
            <a:r>
              <a:rPr lang="en-US" altLang="en-US" dirty="0"/>
              <a:t>The Secret to Economic Growth:  </a:t>
            </a:r>
            <a:r>
              <a:rPr lang="en-US" altLang="en-US" dirty="0">
                <a:solidFill>
                  <a:srgbClr val="D6104A"/>
                </a:solidFill>
              </a:rPr>
              <a:t>Productivity</a:t>
            </a:r>
          </a:p>
        </p:txBody>
      </p:sp>
      <p:sp>
        <p:nvSpPr>
          <p:cNvPr id="26627" name="Rectangle 3"/>
          <p:cNvSpPr>
            <a:spLocks noGrp="1" noChangeArrowheads="1"/>
          </p:cNvSpPr>
          <p:nvPr>
            <p:ph idx="1"/>
          </p:nvPr>
        </p:nvSpPr>
        <p:spPr/>
        <p:txBody>
          <a:bodyPr>
            <a:normAutofit fontScale="92500" lnSpcReduction="20000"/>
          </a:bodyPr>
          <a:lstStyle/>
          <a:p>
            <a:pPr eaLnBrk="1" hangingPunct="1">
              <a:defRPr/>
            </a:pPr>
            <a:r>
              <a:rPr lang="en-US" sz="4300" dirty="0"/>
              <a:t>The output produced from a given set of resources in a given period of time. </a:t>
            </a:r>
          </a:p>
          <a:p>
            <a:pPr eaLnBrk="1" hangingPunct="1">
              <a:defRPr/>
            </a:pPr>
            <a:r>
              <a:rPr lang="en-US" sz="4300" dirty="0"/>
              <a:t>Increasing productivity means that </a:t>
            </a:r>
            <a:r>
              <a:rPr lang="en-US" sz="4300" b="1" dirty="0"/>
              <a:t>greater</a:t>
            </a:r>
            <a:r>
              <a:rPr lang="en-US" sz="4300" dirty="0"/>
              <a:t> output is produced from a given set of resources in a given period of time. </a:t>
            </a:r>
          </a:p>
          <a:p>
            <a:pPr marL="0" indent="0" eaLnBrk="1" hangingPunct="1">
              <a:buNone/>
              <a:defRPr/>
            </a:pPr>
            <a:endParaRPr lang="en-US" sz="4000" dirty="0"/>
          </a:p>
          <a:p>
            <a:pPr marL="0" indent="0" eaLnBrk="1" hangingPunct="1">
              <a:buNone/>
              <a:defRPr/>
            </a:pPr>
            <a:r>
              <a:rPr lang="en-US" sz="3000" dirty="0"/>
              <a:t>Hans </a:t>
            </a:r>
            <a:r>
              <a:rPr lang="en-US" sz="3000" dirty="0" err="1"/>
              <a:t>Rosling</a:t>
            </a:r>
            <a:r>
              <a:rPr lang="en-US" sz="3000" dirty="0"/>
              <a:t> and the Magic Washing Machine</a:t>
            </a:r>
          </a:p>
          <a:p>
            <a:pPr marL="0" indent="0" eaLnBrk="1" hangingPunct="1">
              <a:buNone/>
              <a:defRPr/>
            </a:pPr>
            <a:r>
              <a:rPr lang="en-US" sz="3000" dirty="0">
                <a:hlinkClick r:id="rId2"/>
              </a:rPr>
              <a:t>http://www.youtube.com/watch?v=BZoKfap4g4w</a:t>
            </a:r>
            <a:r>
              <a:rPr lang="en-US" sz="3000" dirty="0"/>
              <a:t> </a:t>
            </a:r>
            <a:endParaRPr lang="en-US" sz="1900" dirty="0"/>
          </a:p>
        </p:txBody>
      </p:sp>
    </p:spTree>
    <p:extLst>
      <p:ext uri="{BB962C8B-B14F-4D97-AF65-F5344CB8AC3E}">
        <p14:creationId xmlns:p14="http://schemas.microsoft.com/office/powerpoint/2010/main" val="940628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pPr eaLnBrk="1" hangingPunct="1"/>
            <a:r>
              <a:rPr lang="en-US" altLang="en-US" dirty="0"/>
              <a:t>Key to Productivity: </a:t>
            </a:r>
            <a:r>
              <a:rPr lang="en-US" altLang="en-US" dirty="0">
                <a:solidFill>
                  <a:srgbClr val="D6104A"/>
                </a:solidFill>
              </a:rPr>
              <a:t>Institutions</a:t>
            </a:r>
          </a:p>
        </p:txBody>
      </p:sp>
      <p:sp>
        <p:nvSpPr>
          <p:cNvPr id="28675" name="Rectangle 3"/>
          <p:cNvSpPr>
            <a:spLocks noGrp="1" noChangeArrowheads="1"/>
          </p:cNvSpPr>
          <p:nvPr>
            <p:ph idx="1"/>
          </p:nvPr>
        </p:nvSpPr>
        <p:spPr/>
        <p:txBody>
          <a:bodyPr>
            <a:normAutofit/>
          </a:bodyPr>
          <a:lstStyle/>
          <a:p>
            <a:pPr eaLnBrk="1" hangingPunct="1"/>
            <a:r>
              <a:rPr lang="en-US" altLang="en-US" sz="4000" dirty="0"/>
              <a:t>The formal and informal “rules of the game” that </a:t>
            </a:r>
            <a:r>
              <a:rPr lang="en-US" altLang="en-US" sz="4000" b="1" i="1" dirty="0">
                <a:solidFill>
                  <a:srgbClr val="D6104A"/>
                </a:solidFill>
              </a:rPr>
              <a:t>shape incentives</a:t>
            </a:r>
            <a:r>
              <a:rPr lang="en-US" altLang="en-US" sz="4000" dirty="0">
                <a:solidFill>
                  <a:srgbClr val="D6104A"/>
                </a:solidFill>
              </a:rPr>
              <a:t> </a:t>
            </a:r>
            <a:r>
              <a:rPr lang="en-US" altLang="en-US" sz="4000" dirty="0"/>
              <a:t>and outline expected and acceptable forms of behavior in social interaction – our institutions help protect property rights.</a:t>
            </a:r>
          </a:p>
        </p:txBody>
      </p:sp>
      <p:sp>
        <p:nvSpPr>
          <p:cNvPr id="28676" name="Text Box 4"/>
          <p:cNvSpPr txBox="1">
            <a:spLocks noChangeArrowheads="1"/>
          </p:cNvSpPr>
          <p:nvPr/>
        </p:nvSpPr>
        <p:spPr bwMode="auto">
          <a:xfrm>
            <a:off x="4101661" y="5867400"/>
            <a:ext cx="51526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3600" b="1" dirty="0">
                <a:solidFill>
                  <a:srgbClr val="D6104A"/>
                </a:solidFill>
                <a:latin typeface="+mn-lt"/>
              </a:rPr>
              <a:t>Institutions in your life:</a:t>
            </a:r>
            <a:endParaRPr lang="en-US" altLang="en-US" b="1" dirty="0">
              <a:solidFill>
                <a:srgbClr val="D6104A"/>
              </a:solidFill>
              <a:latin typeface="+mn-lt"/>
            </a:endParaRPr>
          </a:p>
        </p:txBody>
      </p:sp>
      <p:sp>
        <p:nvSpPr>
          <p:cNvPr id="28677" name="AutoShape 5"/>
          <p:cNvSpPr>
            <a:spLocks noChangeArrowheads="1"/>
          </p:cNvSpPr>
          <p:nvPr/>
        </p:nvSpPr>
        <p:spPr bwMode="auto">
          <a:xfrm>
            <a:off x="8839200" y="5867400"/>
            <a:ext cx="2385848"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6104A"/>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936924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p:cNvSpPr>
          <p:nvPr>
            <p:ph type="title"/>
          </p:nvPr>
        </p:nvSpPr>
        <p:spPr>
          <a:xfrm>
            <a:off x="838200" y="365125"/>
            <a:ext cx="10515600" cy="2176847"/>
          </a:xfrm>
        </p:spPr>
        <p:txBody>
          <a:bodyPr>
            <a:noAutofit/>
          </a:bodyPr>
          <a:lstStyle/>
          <a:p>
            <a:pPr eaLnBrk="1" hangingPunct="1"/>
            <a:r>
              <a:rPr lang="en-US" altLang="en-US" dirty="0"/>
              <a:t>What are the “rules of the game” (the accepted and expected forms of social interaction) in:</a:t>
            </a:r>
          </a:p>
        </p:txBody>
      </p:sp>
      <p:pic>
        <p:nvPicPr>
          <p:cNvPr id="29699" name="Picture 7" descr="School 15"/>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2333297" y="2764222"/>
            <a:ext cx="2867025" cy="3089275"/>
          </a:xfrm>
        </p:spPr>
      </p:pic>
      <p:grpSp>
        <p:nvGrpSpPr>
          <p:cNvPr id="2" name="Group 12"/>
          <p:cNvGrpSpPr>
            <a:grpSpLocks/>
          </p:cNvGrpSpPr>
          <p:nvPr/>
        </p:nvGrpSpPr>
        <p:grpSpPr bwMode="auto">
          <a:xfrm>
            <a:off x="6371896" y="2865822"/>
            <a:ext cx="3810000" cy="2987675"/>
            <a:chOff x="3024" y="1824"/>
            <a:chExt cx="2400" cy="1882"/>
          </a:xfrm>
        </p:grpSpPr>
        <p:pic>
          <p:nvPicPr>
            <p:cNvPr id="29701" name="Picture 10" descr="Cave Coup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1824"/>
              <a:ext cx="2400" cy="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11"/>
            <p:cNvSpPr txBox="1">
              <a:spLocks noChangeArrowheads="1"/>
            </p:cNvSpPr>
            <p:nvPr/>
          </p:nvSpPr>
          <p:spPr bwMode="auto">
            <a:xfrm>
              <a:off x="3456" y="3264"/>
              <a:ext cx="19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5"/>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4000" dirty="0">
                  <a:latin typeface="+mn-lt"/>
                </a:rPr>
                <a:t>Dating ?</a:t>
              </a:r>
            </a:p>
          </p:txBody>
        </p:sp>
      </p:grpSp>
    </p:spTree>
    <p:extLst>
      <p:ext uri="{BB962C8B-B14F-4D97-AF65-F5344CB8AC3E}">
        <p14:creationId xmlns:p14="http://schemas.microsoft.com/office/powerpoint/2010/main" val="161994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en-US" altLang="en-US" dirty="0"/>
              <a:t>Institutions shape </a:t>
            </a:r>
            <a:r>
              <a:rPr lang="en-US" altLang="en-US" dirty="0">
                <a:solidFill>
                  <a:srgbClr val="D6104A"/>
                </a:solidFill>
              </a:rPr>
              <a:t>Incentives</a:t>
            </a:r>
          </a:p>
        </p:txBody>
      </p:sp>
      <p:sp>
        <p:nvSpPr>
          <p:cNvPr id="30723" name="Rectangle 3"/>
          <p:cNvSpPr>
            <a:spLocks noGrp="1" noChangeArrowheads="1"/>
          </p:cNvSpPr>
          <p:nvPr>
            <p:ph idx="1"/>
          </p:nvPr>
        </p:nvSpPr>
        <p:spPr/>
        <p:txBody>
          <a:bodyPr>
            <a:normAutofit/>
          </a:bodyPr>
          <a:lstStyle/>
          <a:p>
            <a:pPr eaLnBrk="1" hangingPunct="1"/>
            <a:r>
              <a:rPr lang="en-US" altLang="en-US" sz="4000" dirty="0"/>
              <a:t>Incentives are the rewards or penalties that influence people’s choices and behavior.</a:t>
            </a:r>
            <a:r>
              <a:rPr lang="en-US" altLang="en-US" sz="4000" b="1" dirty="0"/>
              <a:t> </a:t>
            </a:r>
          </a:p>
        </p:txBody>
      </p:sp>
    </p:spTree>
    <p:extLst>
      <p:ext uri="{BB962C8B-B14F-4D97-AF65-F5344CB8AC3E}">
        <p14:creationId xmlns:p14="http://schemas.microsoft.com/office/powerpoint/2010/main" val="319960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Economic Reasoning Proposition #5</a:t>
            </a:r>
          </a:p>
        </p:txBody>
      </p:sp>
      <p:sp>
        <p:nvSpPr>
          <p:cNvPr id="4" name="Content Placeholder 3"/>
          <p:cNvSpPr>
            <a:spLocks noGrp="1"/>
          </p:cNvSpPr>
          <p:nvPr>
            <p:ph idx="1"/>
          </p:nvPr>
        </p:nvSpPr>
        <p:spPr/>
        <p:txBody>
          <a:bodyPr>
            <a:normAutofit fontScale="92500" lnSpcReduction="10000"/>
          </a:bodyPr>
          <a:lstStyle/>
          <a:p>
            <a:r>
              <a:rPr lang="en-US" dirty="0"/>
              <a:t>ERP-5:  Understanding based on knowledge and evidence imparts value to opinions.</a:t>
            </a:r>
          </a:p>
          <a:p>
            <a:pPr lvl="1"/>
            <a:r>
              <a:rPr lang="en-US" altLang="en-US" dirty="0"/>
              <a:t>Opinions matter and are of equal value at the ballot box. But on matters of rational deliberation the value of an opinion is determined by the knowledge and evidence on which it is based.  Statements of opinion should initiate the quest for economic understanding, not end it.</a:t>
            </a:r>
          </a:p>
          <a:p>
            <a:pPr lvl="1"/>
            <a:endParaRPr lang="en-US" dirty="0"/>
          </a:p>
          <a:p>
            <a:pPr lvl="1"/>
            <a:endParaRPr lang="en-US" dirty="0"/>
          </a:p>
        </p:txBody>
      </p:sp>
    </p:spTree>
    <p:extLst>
      <p:ext uri="{BB962C8B-B14F-4D97-AF65-F5344CB8AC3E}">
        <p14:creationId xmlns:p14="http://schemas.microsoft.com/office/powerpoint/2010/main" val="291541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pPr eaLnBrk="1" hangingPunct="1"/>
            <a:r>
              <a:rPr lang="en-US" altLang="en-US" b="0" dirty="0">
                <a:latin typeface="+mn-lt"/>
              </a:rPr>
              <a:t>The Institutions that matter for economic growth . . .</a:t>
            </a:r>
            <a:endParaRPr lang="en-US" altLang="en-US" b="0" dirty="0">
              <a:solidFill>
                <a:srgbClr val="D40812"/>
              </a:solidFill>
              <a:latin typeface="+mn-lt"/>
            </a:endParaRPr>
          </a:p>
        </p:txBody>
      </p:sp>
      <p:sp>
        <p:nvSpPr>
          <p:cNvPr id="57347" name="Rectangle 3"/>
          <p:cNvSpPr>
            <a:spLocks noGrp="1" noChangeArrowheads="1"/>
          </p:cNvSpPr>
          <p:nvPr>
            <p:ph idx="1"/>
          </p:nvPr>
        </p:nvSpPr>
        <p:spPr/>
        <p:txBody>
          <a:bodyPr>
            <a:normAutofit/>
          </a:bodyPr>
          <a:lstStyle/>
          <a:p>
            <a:pPr eaLnBrk="1" hangingPunct="1">
              <a:defRPr/>
            </a:pPr>
            <a:r>
              <a:rPr lang="en-US" sz="4000" dirty="0">
                <a:effectLst>
                  <a:outerShdw blurRad="38100" dist="38100" dir="2700000" algn="tl">
                    <a:srgbClr val="C0C0C0"/>
                  </a:outerShdw>
                </a:effectLst>
              </a:rPr>
              <a:t>Open markets</a:t>
            </a:r>
          </a:p>
          <a:p>
            <a:pPr eaLnBrk="1" hangingPunct="1">
              <a:defRPr/>
            </a:pPr>
            <a:r>
              <a:rPr lang="en-US" sz="4000" dirty="0">
                <a:effectLst>
                  <a:outerShdw blurRad="38100" dist="38100" dir="2700000" algn="tl">
                    <a:srgbClr val="C0C0C0"/>
                  </a:outerShdw>
                </a:effectLst>
              </a:rPr>
              <a:t>Property rights</a:t>
            </a:r>
          </a:p>
          <a:p>
            <a:pPr eaLnBrk="1" hangingPunct="1">
              <a:defRPr/>
            </a:pPr>
            <a:r>
              <a:rPr lang="en-US" sz="4000" dirty="0">
                <a:effectLst>
                  <a:outerShdw blurRad="38100" dist="38100" dir="2700000" algn="tl">
                    <a:srgbClr val="C0C0C0"/>
                  </a:outerShdw>
                </a:effectLst>
              </a:rPr>
              <a:t>The rule of law</a:t>
            </a:r>
          </a:p>
          <a:p>
            <a:pPr eaLnBrk="1" hangingPunct="1">
              <a:defRPr/>
            </a:pPr>
            <a:r>
              <a:rPr lang="en-US" sz="4000" dirty="0">
                <a:effectLst>
                  <a:outerShdw blurRad="38100" dist="38100" dir="2700000" algn="tl">
                    <a:srgbClr val="C0C0C0"/>
                  </a:outerShdw>
                </a:effectLst>
              </a:rPr>
              <a:t>Entrepreneurship and innovation </a:t>
            </a:r>
          </a:p>
        </p:txBody>
      </p:sp>
      <p:sp>
        <p:nvSpPr>
          <p:cNvPr id="31748" name="Rectangle 2"/>
          <p:cNvSpPr>
            <a:spLocks noGrp="1" noChangeArrowheads="1"/>
          </p:cNvSpPr>
          <p:nvPr>
            <p:ph type="title" idx="4294967295"/>
          </p:nvPr>
        </p:nvSpPr>
        <p:spPr>
          <a:xfrm>
            <a:off x="3515710" y="4864100"/>
            <a:ext cx="8534400" cy="1447800"/>
          </a:xfrm>
        </p:spPr>
        <p:txBody>
          <a:bodyPr>
            <a:noAutofit/>
          </a:bodyPr>
          <a:lstStyle/>
          <a:p>
            <a:pPr eaLnBrk="1" hangingPunct="1"/>
            <a:r>
              <a:rPr lang="en-US" altLang="en-US" sz="4000" b="1" dirty="0">
                <a:latin typeface="+mn-lt"/>
              </a:rPr>
              <a:t>. . . </a:t>
            </a:r>
            <a:r>
              <a:rPr lang="en-US" altLang="en-US" sz="4000" dirty="0">
                <a:latin typeface="+mn-lt"/>
              </a:rPr>
              <a:t>are the institutions that shape the </a:t>
            </a:r>
            <a:r>
              <a:rPr lang="en-US" altLang="en-US" sz="4000" dirty="0">
                <a:solidFill>
                  <a:srgbClr val="D6104A"/>
                </a:solidFill>
                <a:latin typeface="+mn-lt"/>
              </a:rPr>
              <a:t>Incentives</a:t>
            </a:r>
            <a:r>
              <a:rPr lang="en-US" altLang="en-US" sz="4000" dirty="0">
                <a:solidFill>
                  <a:srgbClr val="D40812"/>
                </a:solidFill>
                <a:latin typeface="+mn-lt"/>
              </a:rPr>
              <a:t> </a:t>
            </a:r>
            <a:r>
              <a:rPr lang="en-US" altLang="en-US" sz="4000" dirty="0">
                <a:latin typeface="+mn-lt"/>
              </a:rPr>
              <a:t>for choices about the uses of scarce resources.</a:t>
            </a:r>
            <a:r>
              <a:rPr lang="en-US" altLang="en-US" sz="4000" dirty="0">
                <a:solidFill>
                  <a:srgbClr val="D40812"/>
                </a:solidFill>
                <a:latin typeface="+mn-lt"/>
              </a:rPr>
              <a:t> </a:t>
            </a:r>
          </a:p>
        </p:txBody>
      </p:sp>
    </p:spTree>
    <p:extLst>
      <p:ext uri="{BB962C8B-B14F-4D97-AF65-F5344CB8AC3E}">
        <p14:creationId xmlns:p14="http://schemas.microsoft.com/office/powerpoint/2010/main" val="1603118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ipe(down)">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noAutofit/>
          </a:bodyPr>
          <a:lstStyle/>
          <a:p>
            <a:pPr eaLnBrk="1" hangingPunct="1"/>
            <a:r>
              <a:rPr lang="en-US" altLang="en-US" dirty="0"/>
              <a:t>How Do You Know When Something is Scarce?</a:t>
            </a:r>
          </a:p>
        </p:txBody>
      </p:sp>
      <p:sp>
        <p:nvSpPr>
          <p:cNvPr id="175107" name="Rectangle 3"/>
          <p:cNvSpPr>
            <a:spLocks noGrp="1"/>
          </p:cNvSpPr>
          <p:nvPr>
            <p:ph idx="1"/>
          </p:nvPr>
        </p:nvSpPr>
        <p:spPr/>
        <p:txBody>
          <a:bodyPr>
            <a:normAutofit/>
          </a:bodyPr>
          <a:lstStyle/>
          <a:p>
            <a:pPr algn="ctr" eaLnBrk="1" hangingPunct="1">
              <a:buFont typeface="Wingdings 2" panose="05020102010507070707" pitchFamily="18" charset="2"/>
              <a:buNone/>
            </a:pPr>
            <a:r>
              <a:rPr lang="en-US" altLang="en-US" sz="5400" dirty="0"/>
              <a:t>Scarcity Forces You to </a:t>
            </a:r>
          </a:p>
          <a:p>
            <a:pPr algn="ctr" eaLnBrk="1" hangingPunct="1">
              <a:buFont typeface="Wingdings 2" panose="05020102010507070707" pitchFamily="18" charset="2"/>
              <a:buNone/>
            </a:pPr>
            <a:r>
              <a:rPr lang="en-US" altLang="en-US" sz="5400" b="1" dirty="0">
                <a:solidFill>
                  <a:srgbClr val="D6104A"/>
                </a:solidFill>
              </a:rPr>
              <a:t>CHOOSE</a:t>
            </a:r>
          </a:p>
        </p:txBody>
      </p:sp>
      <p:sp>
        <p:nvSpPr>
          <p:cNvPr id="175109" name="Text Box 5"/>
          <p:cNvSpPr txBox="1">
            <a:spLocks noChangeArrowheads="1"/>
          </p:cNvSpPr>
          <p:nvPr/>
        </p:nvSpPr>
        <p:spPr bwMode="auto">
          <a:xfrm>
            <a:off x="2349061" y="4169976"/>
            <a:ext cx="757664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4000" dirty="0">
                <a:latin typeface="+mn-lt"/>
              </a:rPr>
              <a:t>SCARCITY  	                         CHOICE </a:t>
            </a:r>
          </a:p>
        </p:txBody>
      </p:sp>
      <p:sp>
        <p:nvSpPr>
          <p:cNvPr id="175110" name="AutoShape 6"/>
          <p:cNvSpPr>
            <a:spLocks noChangeArrowheads="1"/>
          </p:cNvSpPr>
          <p:nvPr/>
        </p:nvSpPr>
        <p:spPr bwMode="auto">
          <a:xfrm>
            <a:off x="4974020" y="3988172"/>
            <a:ext cx="25908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6104A"/>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278090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5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51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5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P spid="175109" grpId="0"/>
      <p:bldP spid="1751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r>
              <a:rPr lang="en-US" altLang="en-US" sz="5400" b="1" dirty="0"/>
              <a:t>Economic Reasoning </a:t>
            </a:r>
            <a:r>
              <a:rPr lang="en-US" altLang="en-US" dirty="0">
                <a:cs typeface="Tahoma" panose="020B0604030504040204" pitchFamily="34" charset="0"/>
              </a:rPr>
              <a:t>Proposition</a:t>
            </a:r>
            <a:r>
              <a:rPr lang="en-US" altLang="en-US" sz="5400" b="1" dirty="0"/>
              <a:t> #2: </a:t>
            </a:r>
          </a:p>
        </p:txBody>
      </p:sp>
      <p:sp>
        <p:nvSpPr>
          <p:cNvPr id="33795" name="Rectangle 3"/>
          <p:cNvSpPr>
            <a:spLocks noGrp="1" noChangeArrowheads="1"/>
          </p:cNvSpPr>
          <p:nvPr>
            <p:ph idx="1"/>
          </p:nvPr>
        </p:nvSpPr>
        <p:spPr/>
        <p:txBody>
          <a:bodyPr/>
          <a:lstStyle/>
          <a:p>
            <a:r>
              <a:rPr lang="en-US" altLang="en-US" sz="4100" dirty="0"/>
              <a:t>Choices impose costs; people receive benefits and incur costs when they make decisions.</a:t>
            </a:r>
          </a:p>
          <a:p>
            <a:pPr lvl="1"/>
            <a:r>
              <a:rPr lang="en-US" altLang="en-US" sz="3700" dirty="0"/>
              <a:t>The cost of a choice is the value of the next-best alternative foregone, measurable in time or money or some alternative activity given up. </a:t>
            </a:r>
            <a:endParaRPr lang="en-US" altLang="en-US" sz="3700" b="1" dirty="0"/>
          </a:p>
        </p:txBody>
      </p:sp>
    </p:spTree>
    <p:extLst>
      <p:ext uri="{BB962C8B-B14F-4D97-AF65-F5344CB8AC3E}">
        <p14:creationId xmlns:p14="http://schemas.microsoft.com/office/powerpoint/2010/main" val="3348744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noAutofit/>
          </a:bodyPr>
          <a:lstStyle/>
          <a:p>
            <a:pPr eaLnBrk="1" hangingPunct="1"/>
            <a:r>
              <a:rPr lang="en-US" altLang="en-US" dirty="0"/>
              <a:t>People’s Choices are always RATIONAL</a:t>
            </a:r>
          </a:p>
        </p:txBody>
      </p:sp>
      <p:sp>
        <p:nvSpPr>
          <p:cNvPr id="34819" name="Rectangle 3"/>
          <p:cNvSpPr>
            <a:spLocks noGrp="1"/>
          </p:cNvSpPr>
          <p:nvPr>
            <p:ph idx="1"/>
          </p:nvPr>
        </p:nvSpPr>
        <p:spPr/>
        <p:txBody>
          <a:bodyPr>
            <a:normAutofit/>
          </a:bodyPr>
          <a:lstStyle/>
          <a:p>
            <a:pPr eaLnBrk="1" hangingPunct="1"/>
            <a:r>
              <a:rPr lang="en-US" altLang="en-US" sz="4000" dirty="0"/>
              <a:t>Rational choice = choosing the alternative that has the greatest excess of benefits over costs.</a:t>
            </a:r>
          </a:p>
          <a:p>
            <a:pPr eaLnBrk="1" hangingPunct="1"/>
            <a:r>
              <a:rPr lang="en-US" altLang="en-US" sz="4000" dirty="0"/>
              <a:t>If ALL choices are rational, then the challenge is to understand the decision-maker’s perception of costs and benefits.</a:t>
            </a:r>
          </a:p>
          <a:p>
            <a:pPr marL="0" indent="0" eaLnBrk="1" hangingPunct="1">
              <a:buNone/>
            </a:pPr>
            <a:endParaRPr lang="en-US" altLang="en-US" sz="4000" dirty="0"/>
          </a:p>
        </p:txBody>
      </p:sp>
    </p:spTree>
    <p:extLst>
      <p:ext uri="{BB962C8B-B14F-4D97-AF65-F5344CB8AC3E}">
        <p14:creationId xmlns:p14="http://schemas.microsoft.com/office/powerpoint/2010/main" val="2924834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4294967295"/>
          </p:nvPr>
        </p:nvSpPr>
        <p:spPr>
          <a:xfrm>
            <a:off x="945931" y="1415722"/>
            <a:ext cx="10515600" cy="4179888"/>
          </a:xfrm>
        </p:spPr>
        <p:txBody>
          <a:bodyPr>
            <a:normAutofit/>
          </a:bodyPr>
          <a:lstStyle/>
          <a:p>
            <a:r>
              <a:rPr lang="en-US" altLang="en-US" sz="2400" dirty="0"/>
              <a:t>3 sample slides follow.  The third is linked to a video. Please use ONE of these or a similar video found on the EFL videos website, to set the context of world poverty and to introduce ERP #5. </a:t>
            </a:r>
          </a:p>
        </p:txBody>
      </p:sp>
    </p:spTree>
    <p:extLst>
      <p:ext uri="{BB962C8B-B14F-4D97-AF65-F5344CB8AC3E}">
        <p14:creationId xmlns:p14="http://schemas.microsoft.com/office/powerpoint/2010/main" val="3804934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We Care?</a:t>
            </a:r>
          </a:p>
        </p:txBody>
      </p:sp>
      <p:pic>
        <p:nvPicPr>
          <p:cNvPr id="3" name="Picture 5" descr="wanting_a_me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82912" y="1417638"/>
            <a:ext cx="6226175"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3886200" y="6324600"/>
            <a:ext cx="655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400" b="1" dirty="0">
                <a:latin typeface="Arial" panose="020B0604020202020204" pitchFamily="34" charset="0"/>
                <a:ea typeface="MS PGothic" panose="020B0600070205080204" pitchFamily="34" charset="-128"/>
              </a:rPr>
              <a:t>http://www.flatrock.org.nz/topics/odds_and_oddities/ultimate_in_unfair.htm</a:t>
            </a:r>
          </a:p>
        </p:txBody>
      </p:sp>
    </p:spTree>
    <p:extLst>
      <p:ext uri="{BB962C8B-B14F-4D97-AF65-F5344CB8AC3E}">
        <p14:creationId xmlns:p14="http://schemas.microsoft.com/office/powerpoint/2010/main" val="164750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We Care?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840" y="1590345"/>
            <a:ext cx="6190922" cy="41272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4198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We Care?</a:t>
            </a:r>
          </a:p>
        </p:txBody>
      </p:sp>
      <p:pic>
        <p:nvPicPr>
          <p:cNvPr id="3" name="Picture 4" descr="starving childr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366763" y="1417638"/>
            <a:ext cx="7033072" cy="4754561"/>
          </a:xfrm>
          <a:prstGeom prst="rect">
            <a:avLst/>
          </a:prstGeom>
        </p:spPr>
      </p:pic>
    </p:spTree>
    <p:extLst>
      <p:ext uri="{BB962C8B-B14F-4D97-AF65-F5344CB8AC3E}">
        <p14:creationId xmlns:p14="http://schemas.microsoft.com/office/powerpoint/2010/main" val="2667869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981200" y="533401"/>
            <a:ext cx="830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9219" name="Text Box 3"/>
          <p:cNvSpPr txBox="1">
            <a:spLocks noChangeArrowheads="1"/>
          </p:cNvSpPr>
          <p:nvPr/>
        </p:nvSpPr>
        <p:spPr bwMode="auto">
          <a:xfrm>
            <a:off x="2667000" y="6096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a:solidFill>
                  <a:schemeClr val="bg1"/>
                </a:solidFill>
                <a:latin typeface="Arial" panose="020B0604020202020204" pitchFamily="34" charset="0"/>
              </a:rPr>
              <a:t>Low, Middle, &amp; High Income Nations</a:t>
            </a:r>
          </a:p>
        </p:txBody>
      </p:sp>
      <p:pic>
        <p:nvPicPr>
          <p:cNvPr id="4" name="Picture 3">
            <a:extLst>
              <a:ext uri="{FF2B5EF4-FFF2-40B4-BE49-F238E27FC236}">
                <a16:creationId xmlns:a16="http://schemas.microsoft.com/office/drawing/2014/main" id="{1C9C2B0E-F5F0-45F7-A12D-4D0AFE92217F}"/>
              </a:ext>
            </a:extLst>
          </p:cNvPr>
          <p:cNvPicPr>
            <a:picLocks noChangeAspect="1"/>
          </p:cNvPicPr>
          <p:nvPr/>
        </p:nvPicPr>
        <p:blipFill>
          <a:blip r:embed="rId4"/>
          <a:stretch>
            <a:fillRect/>
          </a:stretch>
        </p:blipFill>
        <p:spPr>
          <a:xfrm>
            <a:off x="2178145" y="1188784"/>
            <a:ext cx="8064310" cy="4818185"/>
          </a:xfrm>
          <a:prstGeom prst="rect">
            <a:avLst/>
          </a:prstGeom>
        </p:spPr>
      </p:pic>
      <p:sp>
        <p:nvSpPr>
          <p:cNvPr id="9220" name="Text Box 5"/>
          <p:cNvSpPr txBox="1">
            <a:spLocks noChangeArrowheads="1"/>
          </p:cNvSpPr>
          <p:nvPr/>
        </p:nvSpPr>
        <p:spPr bwMode="auto">
          <a:xfrm>
            <a:off x="1066800" y="5758191"/>
            <a:ext cx="1028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2800" b="1" dirty="0">
                <a:latin typeface="+mj-lt"/>
              </a:rPr>
              <a:t>Why are some countries rich and others poor?</a:t>
            </a:r>
          </a:p>
        </p:txBody>
      </p:sp>
      <p:sp>
        <p:nvSpPr>
          <p:cNvPr id="3" name="TextBox 2">
            <a:extLst>
              <a:ext uri="{FF2B5EF4-FFF2-40B4-BE49-F238E27FC236}">
                <a16:creationId xmlns:a16="http://schemas.microsoft.com/office/drawing/2014/main" id="{638EB42D-7193-493F-A17F-AFBDCA607101}"/>
              </a:ext>
            </a:extLst>
          </p:cNvPr>
          <p:cNvSpPr txBox="1"/>
          <p:nvPr/>
        </p:nvSpPr>
        <p:spPr>
          <a:xfrm>
            <a:off x="387178" y="111566"/>
            <a:ext cx="11524735" cy="1077218"/>
          </a:xfrm>
          <a:prstGeom prst="rect">
            <a:avLst/>
          </a:prstGeom>
          <a:noFill/>
        </p:spPr>
        <p:txBody>
          <a:bodyPr wrap="square" rtlCol="0">
            <a:spAutoFit/>
          </a:bodyPr>
          <a:lstStyle/>
          <a:p>
            <a:pPr algn="ctr"/>
            <a:r>
              <a:rPr lang="en-US" sz="4000" dirty="0"/>
              <a:t>GDP Per Capita 2019 PPP</a:t>
            </a:r>
          </a:p>
          <a:p>
            <a:pPr algn="ctr"/>
            <a:r>
              <a:rPr lang="en-US" sz="2400" dirty="0"/>
              <a:t>International Monetary Fund </a:t>
            </a:r>
            <a:r>
              <a:rPr lang="en-US" sz="2400" dirty="0" err="1"/>
              <a:t>DataMapper</a:t>
            </a:r>
            <a:endParaRPr lang="en-US" sz="2400" dirty="0"/>
          </a:p>
        </p:txBody>
      </p:sp>
    </p:spTree>
    <p:extLst>
      <p:ext uri="{BB962C8B-B14F-4D97-AF65-F5344CB8AC3E}">
        <p14:creationId xmlns:p14="http://schemas.microsoft.com/office/powerpoint/2010/main" val="1901970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Economic Growth</a:t>
            </a:r>
          </a:p>
        </p:txBody>
      </p:sp>
      <p:sp>
        <p:nvSpPr>
          <p:cNvPr id="10243" name="Rectangle 3"/>
          <p:cNvSpPr>
            <a:spLocks noGrp="1" noChangeArrowheads="1"/>
          </p:cNvSpPr>
          <p:nvPr>
            <p:ph idx="1"/>
          </p:nvPr>
        </p:nvSpPr>
        <p:spPr/>
        <p:txBody>
          <a:bodyPr/>
          <a:lstStyle/>
          <a:p>
            <a:r>
              <a:rPr lang="en-US" altLang="en-US" dirty="0"/>
              <a:t>Economic growth raises standards of living, even in the continuing face of scarcity</a:t>
            </a:r>
          </a:p>
        </p:txBody>
      </p:sp>
    </p:spTree>
    <p:extLst>
      <p:ext uri="{BB962C8B-B14F-4D97-AF65-F5344CB8AC3E}">
        <p14:creationId xmlns:p14="http://schemas.microsoft.com/office/powerpoint/2010/main" val="3014994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EFL 2016 Master Layou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6053</TotalTime>
  <Words>1447</Words>
  <Application>Microsoft Office PowerPoint</Application>
  <PresentationFormat>Widescreen</PresentationFormat>
  <Paragraphs>143</Paragraphs>
  <Slides>33</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3" baseType="lpstr">
      <vt:lpstr>MS PGothic</vt:lpstr>
      <vt:lpstr>Arial</vt:lpstr>
      <vt:lpstr>Calibri</vt:lpstr>
      <vt:lpstr>Calibri Light</vt:lpstr>
      <vt:lpstr>Franklin Gothic Book</vt:lpstr>
      <vt:lpstr>Tahoma</vt:lpstr>
      <vt:lpstr>Wingdings</vt:lpstr>
      <vt:lpstr>Wingdings 2</vt:lpstr>
      <vt:lpstr>EFL 2016 Master Layout</vt:lpstr>
      <vt:lpstr>Chart</vt:lpstr>
      <vt:lpstr>Economics for Leaders</vt:lpstr>
      <vt:lpstr>Hypothesis for the Week</vt:lpstr>
      <vt:lpstr>Economic Reasoning Proposition #5</vt:lpstr>
      <vt:lpstr>PowerPoint Presentation</vt:lpstr>
      <vt:lpstr>Why Should We Care?</vt:lpstr>
      <vt:lpstr>Why Should We Care?</vt:lpstr>
      <vt:lpstr>Why Should We Care?</vt:lpstr>
      <vt:lpstr>PowerPoint Presentation</vt:lpstr>
      <vt:lpstr>Economic Growth</vt:lpstr>
      <vt:lpstr>Economic Growth </vt:lpstr>
      <vt:lpstr>Population Growth and Important World Events</vt:lpstr>
      <vt:lpstr>Economic Reasoning Proposition #1</vt:lpstr>
      <vt:lpstr>Scarcity Isn’t Optional</vt:lpstr>
      <vt:lpstr>Productivity</vt:lpstr>
      <vt:lpstr>Institutions</vt:lpstr>
      <vt:lpstr>Incentives</vt:lpstr>
      <vt:lpstr>The “Big Ideas” from Lesson 1:</vt:lpstr>
      <vt:lpstr>The “Big Ideas” from Lesson 1:</vt:lpstr>
      <vt:lpstr>PowerPoint Presentation</vt:lpstr>
      <vt:lpstr>PowerPoint Presentation</vt:lpstr>
      <vt:lpstr>PowerPoint Presentation</vt:lpstr>
      <vt:lpstr>Why can’t we have all we want?</vt:lpstr>
      <vt:lpstr>Economic Growth</vt:lpstr>
      <vt:lpstr>Questions:</vt:lpstr>
      <vt:lpstr>PowerPoint Presentation</vt:lpstr>
      <vt:lpstr>The Secret to Economic Growth:  Productivity</vt:lpstr>
      <vt:lpstr>Key to Productivity: Institutions</vt:lpstr>
      <vt:lpstr>What are the “rules of the game” (the accepted and expected forms of social interaction) in:</vt:lpstr>
      <vt:lpstr>Institutions shape Incentives</vt:lpstr>
      <vt:lpstr>The Institutions that matter for economic growth . . .</vt:lpstr>
      <vt:lpstr>How Do You Know When Something is Scarce?</vt:lpstr>
      <vt:lpstr>Economic Reasoning Proposition #2: </vt:lpstr>
      <vt:lpstr>People’s Choices are always RATIONAL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Henney</dc:creator>
  <cp:lastModifiedBy>Debbie Henney</cp:lastModifiedBy>
  <cp:revision>34</cp:revision>
  <dcterms:created xsi:type="dcterms:W3CDTF">2016-05-26T04:57:02Z</dcterms:created>
  <dcterms:modified xsi:type="dcterms:W3CDTF">2019-05-28T18:06:39Z</dcterms:modified>
</cp:coreProperties>
</file>