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59" r:id="rId2"/>
    <p:sldId id="460" r:id="rId3"/>
    <p:sldId id="343" r:id="rId4"/>
    <p:sldId id="404" r:id="rId5"/>
    <p:sldId id="286" r:id="rId6"/>
    <p:sldId id="326" r:id="rId7"/>
    <p:sldId id="306" r:id="rId8"/>
    <p:sldId id="318" r:id="rId9"/>
    <p:sldId id="350" r:id="rId10"/>
    <p:sldId id="414" r:id="rId11"/>
    <p:sldId id="415" r:id="rId12"/>
    <p:sldId id="413" r:id="rId13"/>
    <p:sldId id="412" r:id="rId14"/>
    <p:sldId id="416" r:id="rId15"/>
    <p:sldId id="265" r:id="rId16"/>
    <p:sldId id="417" r:id="rId17"/>
    <p:sldId id="418" r:id="rId18"/>
    <p:sldId id="410" r:id="rId19"/>
    <p:sldId id="420" r:id="rId20"/>
    <p:sldId id="421" r:id="rId21"/>
    <p:sldId id="422" r:id="rId22"/>
    <p:sldId id="304" r:id="rId23"/>
    <p:sldId id="305" r:id="rId24"/>
    <p:sldId id="409" r:id="rId25"/>
    <p:sldId id="411" r:id="rId26"/>
    <p:sldId id="351" r:id="rId27"/>
    <p:sldId id="352" r:id="rId28"/>
    <p:sldId id="353" r:id="rId29"/>
    <p:sldId id="361" r:id="rId30"/>
    <p:sldId id="362" r:id="rId31"/>
    <p:sldId id="363" r:id="rId32"/>
    <p:sldId id="423" r:id="rId33"/>
    <p:sldId id="346" r:id="rId34"/>
    <p:sldId id="377" r:id="rId35"/>
    <p:sldId id="357" r:id="rId36"/>
    <p:sldId id="374" r:id="rId37"/>
    <p:sldId id="378" r:id="rId38"/>
    <p:sldId id="358" r:id="rId39"/>
    <p:sldId id="379" r:id="rId40"/>
    <p:sldId id="375" r:id="rId41"/>
    <p:sldId id="376" r:id="rId42"/>
    <p:sldId id="424" r:id="rId43"/>
    <p:sldId id="380" r:id="rId44"/>
    <p:sldId id="381" r:id="rId45"/>
    <p:sldId id="382" r:id="rId46"/>
    <p:sldId id="383" r:id="rId47"/>
    <p:sldId id="384" r:id="rId48"/>
    <p:sldId id="385" r:id="rId49"/>
    <p:sldId id="386" r:id="rId50"/>
    <p:sldId id="387" r:id="rId51"/>
    <p:sldId id="347" r:id="rId52"/>
    <p:sldId id="371" r:id="rId53"/>
    <p:sldId id="365" r:id="rId54"/>
    <p:sldId id="366" r:id="rId55"/>
    <p:sldId id="372" r:id="rId56"/>
    <p:sldId id="367" r:id="rId57"/>
    <p:sldId id="368" r:id="rId58"/>
    <p:sldId id="355" r:id="rId59"/>
    <p:sldId id="370" r:id="rId60"/>
    <p:sldId id="373" r:id="rId61"/>
    <p:sldId id="348" r:id="rId62"/>
    <p:sldId id="307" r:id="rId63"/>
    <p:sldId id="406" r:id="rId64"/>
    <p:sldId id="408" r:id="rId65"/>
    <p:sldId id="310" r:id="rId66"/>
    <p:sldId id="308" r:id="rId67"/>
    <p:sldId id="309" r:id="rId68"/>
    <p:sldId id="311" r:id="rId69"/>
    <p:sldId id="314" r:id="rId70"/>
    <p:sldId id="425" r:id="rId71"/>
    <p:sldId id="302" r:id="rId72"/>
    <p:sldId id="303" r:id="rId73"/>
    <p:sldId id="287" r:id="rId74"/>
    <p:sldId id="289" r:id="rId75"/>
    <p:sldId id="291" r:id="rId76"/>
    <p:sldId id="292" r:id="rId77"/>
    <p:sldId id="426" r:id="rId78"/>
    <p:sldId id="293" r:id="rId79"/>
    <p:sldId id="427" r:id="rId80"/>
    <p:sldId id="294" r:id="rId81"/>
    <p:sldId id="428" r:id="rId82"/>
    <p:sldId id="295" r:id="rId83"/>
    <p:sldId id="296" r:id="rId84"/>
    <p:sldId id="429" r:id="rId85"/>
    <p:sldId id="297" r:id="rId86"/>
    <p:sldId id="300" r:id="rId87"/>
    <p:sldId id="298" r:id="rId88"/>
    <p:sldId id="299"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2" autoAdjust="0"/>
    <p:restoredTop sz="94660"/>
  </p:normalViewPr>
  <p:slideViewPr>
    <p:cSldViewPr snapToGrid="0">
      <p:cViewPr varScale="1">
        <p:scale>
          <a:sx n="73" d="100"/>
          <a:sy n="73" d="100"/>
        </p:scale>
        <p:origin x="456"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D:\MY%20DOCUMENTS%20AT%20WORK\wordproc\booms.busts\deficit.pct.GDP.1981-2019.xls"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Federal</a:t>
            </a:r>
            <a:r>
              <a:rPr lang="en-US" sz="2400" baseline="0" dirty="0"/>
              <a:t> Outlays, Receipts, and Deficit as Percentage Relative to GDP, 1981-2020</a:t>
            </a:r>
            <a:endParaRPr lang="en-US" sz="2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967948940303165E-2"/>
          <c:y val="7.3019726858877101E-2"/>
          <c:w val="0.91448726398187008"/>
          <c:h val="0.85641857741985594"/>
        </c:manualLayout>
      </c:layout>
      <c:scatterChart>
        <c:scatterStyle val="smoothMarker"/>
        <c:varyColors val="0"/>
        <c:ser>
          <c:idx val="0"/>
          <c:order val="0"/>
          <c:tx>
            <c:strRef>
              <c:f>'FRED Graph'!$F$14</c:f>
              <c:strCache>
                <c:ptCount val="1"/>
                <c:pt idx="0">
                  <c:v>Federal Outlays</c:v>
                </c:pt>
              </c:strCache>
            </c:strRef>
          </c:tx>
          <c:spPr>
            <a:ln w="19050" cap="rnd">
              <a:solidFill>
                <a:srgbClr val="FF0000"/>
              </a:solidFill>
              <a:prstDash val="dash"/>
              <a:round/>
            </a:ln>
            <a:effectLst/>
          </c:spPr>
          <c:marker>
            <c:symbol val="circle"/>
            <c:size val="5"/>
            <c:spPr>
              <a:solidFill>
                <a:srgbClr val="FF0000"/>
              </a:solidFill>
              <a:ln w="9525">
                <a:solidFill>
                  <a:srgbClr val="FF0000"/>
                </a:solidFill>
                <a:prstDash val="dash"/>
              </a:ln>
              <a:effectLst/>
            </c:spPr>
          </c:marker>
          <c:xVal>
            <c:numRef>
              <c:f>'FRED Graph'!$E$15:$E$54</c:f>
              <c:numCache>
                <c:formatCode>0</c:formatCode>
                <c:ptCount val="40"/>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pt idx="37">
                  <c:v>2018</c:v>
                </c:pt>
                <c:pt idx="38">
                  <c:v>2019</c:v>
                </c:pt>
                <c:pt idx="39">
                  <c:v>2020</c:v>
                </c:pt>
              </c:numCache>
            </c:numRef>
          </c:xVal>
          <c:yVal>
            <c:numRef>
              <c:f>'FRED Graph'!$F$15:$F$54</c:f>
              <c:numCache>
                <c:formatCode>0.00</c:formatCode>
                <c:ptCount val="40"/>
                <c:pt idx="0">
                  <c:v>21.758871982080056</c:v>
                </c:pt>
                <c:pt idx="1">
                  <c:v>22.116525435925723</c:v>
                </c:pt>
                <c:pt idx="2">
                  <c:v>22.105776868229036</c:v>
                </c:pt>
                <c:pt idx="3">
                  <c:v>21.465499178475209</c:v>
                </c:pt>
                <c:pt idx="4">
                  <c:v>22.142044657725474</c:v>
                </c:pt>
                <c:pt idx="5">
                  <c:v>21.67453392821367</c:v>
                </c:pt>
                <c:pt idx="6">
                  <c:v>21.33620721837055</c:v>
                </c:pt>
                <c:pt idx="7">
                  <c:v>20.375396404960778</c:v>
                </c:pt>
                <c:pt idx="8">
                  <c:v>20.434330492019122</c:v>
                </c:pt>
                <c:pt idx="9">
                  <c:v>21.605027347568047</c:v>
                </c:pt>
                <c:pt idx="10">
                  <c:v>21.540583936266032</c:v>
                </c:pt>
                <c:pt idx="11">
                  <c:v>21.897566567690294</c:v>
                </c:pt>
                <c:pt idx="12">
                  <c:v>20.435781075571491</c:v>
                </c:pt>
                <c:pt idx="13">
                  <c:v>20.076156441471333</c:v>
                </c:pt>
                <c:pt idx="14">
                  <c:v>19.820611258936278</c:v>
                </c:pt>
                <c:pt idx="15">
                  <c:v>19.639800427882808</c:v>
                </c:pt>
                <c:pt idx="16">
                  <c:v>18.907234901797455</c:v>
                </c:pt>
                <c:pt idx="17">
                  <c:v>18.684014547684637</c:v>
                </c:pt>
                <c:pt idx="18">
                  <c:v>17.648754693667232</c:v>
                </c:pt>
                <c:pt idx="19">
                  <c:v>17.445703771326887</c:v>
                </c:pt>
                <c:pt idx="20">
                  <c:v>17.965714742562415</c:v>
                </c:pt>
                <c:pt idx="21">
                  <c:v>18.698407040166007</c:v>
                </c:pt>
                <c:pt idx="22">
                  <c:v>19.152853306536912</c:v>
                </c:pt>
                <c:pt idx="23">
                  <c:v>19.037992099096833</c:v>
                </c:pt>
                <c:pt idx="24">
                  <c:v>19.315909463460553</c:v>
                </c:pt>
                <c:pt idx="25">
                  <c:v>19.249252729483693</c:v>
                </c:pt>
                <c:pt idx="26">
                  <c:v>19.293697786561577</c:v>
                </c:pt>
                <c:pt idx="27">
                  <c:v>21.377796068673327</c:v>
                </c:pt>
                <c:pt idx="28">
                  <c:v>24.334337502095742</c:v>
                </c:pt>
                <c:pt idx="29">
                  <c:v>23.218102498577245</c:v>
                </c:pt>
                <c:pt idx="30">
                  <c:v>23.005856153852946</c:v>
                </c:pt>
                <c:pt idx="31">
                  <c:v>22.040892770483879</c:v>
                </c:pt>
                <c:pt idx="32">
                  <c:v>20.163343128972162</c:v>
                </c:pt>
                <c:pt idx="33">
                  <c:v>20.430268949794243</c:v>
                </c:pt>
                <c:pt idx="34">
                  <c:v>20.577954568203914</c:v>
                </c:pt>
                <c:pt idx="35">
                  <c:v>20.43017753554955</c:v>
                </c:pt>
                <c:pt idx="36">
                  <c:v>20.618334347835631</c:v>
                </c:pt>
                <c:pt idx="37">
                  <c:v>20.424681501264587</c:v>
                </c:pt>
                <c:pt idx="38">
                  <c:v>21.091947407582136</c:v>
                </c:pt>
                <c:pt idx="39">
                  <c:v>38.359324741941961</c:v>
                </c:pt>
              </c:numCache>
            </c:numRef>
          </c:yVal>
          <c:smooth val="1"/>
          <c:extLst>
            <c:ext xmlns:c16="http://schemas.microsoft.com/office/drawing/2014/chart" uri="{C3380CC4-5D6E-409C-BE32-E72D297353CC}">
              <c16:uniqueId val="{00000000-26ED-45A3-9A83-09F64F869B0E}"/>
            </c:ext>
          </c:extLst>
        </c:ser>
        <c:ser>
          <c:idx val="1"/>
          <c:order val="1"/>
          <c:tx>
            <c:strRef>
              <c:f>'FRED Graph'!$G$14</c:f>
              <c:strCache>
                <c:ptCount val="1"/>
                <c:pt idx="0">
                  <c:v>Federal Receipts</c:v>
                </c:pt>
              </c:strCache>
            </c:strRef>
          </c:tx>
          <c:spPr>
            <a:ln w="19050" cap="rnd">
              <a:solidFill>
                <a:schemeClr val="tx1"/>
              </a:solidFill>
              <a:prstDash val="sysDash"/>
              <a:round/>
            </a:ln>
            <a:effectLst/>
          </c:spPr>
          <c:marker>
            <c:symbol val="circle"/>
            <c:size val="5"/>
            <c:spPr>
              <a:solidFill>
                <a:schemeClr val="tx1"/>
              </a:solidFill>
              <a:ln w="9525">
                <a:solidFill>
                  <a:schemeClr val="tx1"/>
                </a:solidFill>
              </a:ln>
              <a:effectLst/>
            </c:spPr>
          </c:marker>
          <c:xVal>
            <c:numRef>
              <c:f>'FRED Graph'!$E$15:$E$54</c:f>
              <c:numCache>
                <c:formatCode>0</c:formatCode>
                <c:ptCount val="40"/>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pt idx="37">
                  <c:v>2018</c:v>
                </c:pt>
                <c:pt idx="38">
                  <c:v>2019</c:v>
                </c:pt>
                <c:pt idx="39">
                  <c:v>2020</c:v>
                </c:pt>
              </c:numCache>
            </c:numRef>
          </c:xVal>
          <c:yVal>
            <c:numRef>
              <c:f>'FRED Graph'!$G$15:$G$54</c:f>
              <c:numCache>
                <c:formatCode>0.00</c:formatCode>
                <c:ptCount val="40"/>
                <c:pt idx="0">
                  <c:v>19.315654265438585</c:v>
                </c:pt>
                <c:pt idx="1">
                  <c:v>18.207547021691035</c:v>
                </c:pt>
                <c:pt idx="2">
                  <c:v>16.866121185078907</c:v>
                </c:pt>
                <c:pt idx="3">
                  <c:v>16.920933997157729</c:v>
                </c:pt>
                <c:pt idx="4">
                  <c:v>17.173389002324395</c:v>
                </c:pt>
                <c:pt idx="5">
                  <c:v>17.072483436170916</c:v>
                </c:pt>
                <c:pt idx="6">
                  <c:v>17.894300794532068</c:v>
                </c:pt>
                <c:pt idx="7">
                  <c:v>17.665710927924668</c:v>
                </c:pt>
                <c:pt idx="8">
                  <c:v>17.687422467413601</c:v>
                </c:pt>
                <c:pt idx="9">
                  <c:v>17.641430624396239</c:v>
                </c:pt>
                <c:pt idx="10">
                  <c:v>17.207644675531942</c:v>
                </c:pt>
                <c:pt idx="11">
                  <c:v>16.882618890025803</c:v>
                </c:pt>
                <c:pt idx="12">
                  <c:v>17.135524906582049</c:v>
                </c:pt>
                <c:pt idx="13">
                  <c:v>17.537731896034934</c:v>
                </c:pt>
                <c:pt idx="14">
                  <c:v>17.903598079478851</c:v>
                </c:pt>
                <c:pt idx="15">
                  <c:v>18.266193000248016</c:v>
                </c:pt>
                <c:pt idx="16">
                  <c:v>18.878776900520283</c:v>
                </c:pt>
                <c:pt idx="17">
                  <c:v>19.284148054742474</c:v>
                </c:pt>
                <c:pt idx="18">
                  <c:v>19.295775342558208</c:v>
                </c:pt>
                <c:pt idx="19">
                  <c:v>19.931495682476204</c:v>
                </c:pt>
                <c:pt idx="20">
                  <c:v>18.856534846821869</c:v>
                </c:pt>
                <c:pt idx="21">
                  <c:v>16.589179002915326</c:v>
                </c:pt>
                <c:pt idx="22">
                  <c:v>15.670121231253919</c:v>
                </c:pt>
                <c:pt idx="23">
                  <c:v>15.77088211850757</c:v>
                </c:pt>
                <c:pt idx="24">
                  <c:v>16.847665544419161</c:v>
                </c:pt>
                <c:pt idx="25">
                  <c:v>17.734797995368528</c:v>
                </c:pt>
                <c:pt idx="26">
                  <c:v>17.993242253470644</c:v>
                </c:pt>
                <c:pt idx="27">
                  <c:v>16.752783027347874</c:v>
                </c:pt>
                <c:pt idx="28">
                  <c:v>14.151606009648118</c:v>
                </c:pt>
                <c:pt idx="29">
                  <c:v>14.712902543294273</c:v>
                </c:pt>
                <c:pt idx="30">
                  <c:v>14.966213705132997</c:v>
                </c:pt>
                <c:pt idx="31">
                  <c:v>15.491806364413401</c:v>
                </c:pt>
                <c:pt idx="32">
                  <c:v>16.829938401894019</c:v>
                </c:pt>
                <c:pt idx="33">
                  <c:v>17.649263540690967</c:v>
                </c:pt>
                <c:pt idx="34">
                  <c:v>17.969286625554787</c:v>
                </c:pt>
                <c:pt idx="35">
                  <c:v>17.322431121642509</c:v>
                </c:pt>
                <c:pt idx="36">
                  <c:v>17.129778448630926</c:v>
                </c:pt>
                <c:pt idx="37">
                  <c:v>16.182866434440481</c:v>
                </c:pt>
                <c:pt idx="38">
                  <c:v>16.322189100229402</c:v>
                </c:pt>
                <c:pt idx="39">
                  <c:v>16.322189100229402</c:v>
                </c:pt>
              </c:numCache>
            </c:numRef>
          </c:yVal>
          <c:smooth val="1"/>
          <c:extLst>
            <c:ext xmlns:c16="http://schemas.microsoft.com/office/drawing/2014/chart" uri="{C3380CC4-5D6E-409C-BE32-E72D297353CC}">
              <c16:uniqueId val="{00000001-26ED-45A3-9A83-09F64F869B0E}"/>
            </c:ext>
          </c:extLst>
        </c:ser>
        <c:ser>
          <c:idx val="2"/>
          <c:order val="2"/>
          <c:tx>
            <c:strRef>
              <c:f>'FRED Graph'!$H$14</c:f>
              <c:strCache>
                <c:ptCount val="1"/>
                <c:pt idx="0">
                  <c:v>Deficit</c:v>
                </c:pt>
              </c:strCache>
            </c:strRef>
          </c:tx>
          <c:spPr>
            <a:ln w="19050" cap="rnd">
              <a:solidFill>
                <a:srgbClr val="C00000"/>
              </a:solidFill>
              <a:round/>
            </a:ln>
            <a:effectLst/>
          </c:spPr>
          <c:marker>
            <c:symbol val="circle"/>
            <c:size val="5"/>
            <c:spPr>
              <a:solidFill>
                <a:srgbClr val="C00000"/>
              </a:solidFill>
              <a:ln w="9525">
                <a:solidFill>
                  <a:srgbClr val="C00000"/>
                </a:solidFill>
              </a:ln>
              <a:effectLst/>
            </c:spPr>
          </c:marker>
          <c:xVal>
            <c:numRef>
              <c:f>'FRED Graph'!$E$15:$E$54</c:f>
              <c:numCache>
                <c:formatCode>0</c:formatCode>
                <c:ptCount val="40"/>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pt idx="37">
                  <c:v>2018</c:v>
                </c:pt>
                <c:pt idx="38">
                  <c:v>2019</c:v>
                </c:pt>
                <c:pt idx="39">
                  <c:v>2020</c:v>
                </c:pt>
              </c:numCache>
            </c:numRef>
          </c:xVal>
          <c:yVal>
            <c:numRef>
              <c:f>'FRED Graph'!$H$15:$H$54</c:f>
              <c:numCache>
                <c:formatCode>0.00</c:formatCode>
                <c:ptCount val="40"/>
                <c:pt idx="0">
                  <c:v>-2.4432177166414704</c:v>
                </c:pt>
                <c:pt idx="1">
                  <c:v>-3.9089784142346886</c:v>
                </c:pt>
                <c:pt idx="2">
                  <c:v>-5.2396556831501293</c:v>
                </c:pt>
                <c:pt idx="3">
                  <c:v>-4.5445651813174806</c:v>
                </c:pt>
                <c:pt idx="4">
                  <c:v>-4.9686556554010792</c:v>
                </c:pt>
                <c:pt idx="5">
                  <c:v>-4.6020504920427534</c:v>
                </c:pt>
                <c:pt idx="6">
                  <c:v>-3.441906423838482</c:v>
                </c:pt>
                <c:pt idx="7">
                  <c:v>-2.7096854770361105</c:v>
                </c:pt>
                <c:pt idx="8">
                  <c:v>-2.7469080246055206</c:v>
                </c:pt>
                <c:pt idx="9">
                  <c:v>-3.9635967231718077</c:v>
                </c:pt>
                <c:pt idx="10">
                  <c:v>-4.33293926073409</c:v>
                </c:pt>
                <c:pt idx="11">
                  <c:v>-5.014947677664491</c:v>
                </c:pt>
                <c:pt idx="12">
                  <c:v>-3.3002561689894421</c:v>
                </c:pt>
                <c:pt idx="13">
                  <c:v>-2.5384245454363992</c:v>
                </c:pt>
                <c:pt idx="14">
                  <c:v>-1.9170131794574274</c:v>
                </c:pt>
                <c:pt idx="15">
                  <c:v>-1.3736074276347914</c:v>
                </c:pt>
                <c:pt idx="16">
                  <c:v>-2.8458001277172684E-2</c:v>
                </c:pt>
                <c:pt idx="17">
                  <c:v>0.60013350705783708</c:v>
                </c:pt>
                <c:pt idx="18">
                  <c:v>1.647020648890976</c:v>
                </c:pt>
                <c:pt idx="19">
                  <c:v>2.4857919111493167</c:v>
                </c:pt>
                <c:pt idx="20">
                  <c:v>0.89082010425945413</c:v>
                </c:pt>
                <c:pt idx="21">
                  <c:v>-2.1092280372506806</c:v>
                </c:pt>
                <c:pt idx="22">
                  <c:v>-3.4827320752829927</c:v>
                </c:pt>
                <c:pt idx="23">
                  <c:v>-3.2671099805892627</c:v>
                </c:pt>
                <c:pt idx="24">
                  <c:v>-2.4682439190413916</c:v>
                </c:pt>
                <c:pt idx="25">
                  <c:v>-1.5144547341151657</c:v>
                </c:pt>
                <c:pt idx="26">
                  <c:v>-1.3004555330909326</c:v>
                </c:pt>
                <c:pt idx="27">
                  <c:v>-4.6250130413254524</c:v>
                </c:pt>
                <c:pt idx="28">
                  <c:v>-10.182731492447624</c:v>
                </c:pt>
                <c:pt idx="29">
                  <c:v>-8.505199955282972</c:v>
                </c:pt>
                <c:pt idx="30">
                  <c:v>-8.0396424487199489</c:v>
                </c:pt>
                <c:pt idx="31">
                  <c:v>-6.5490864060704777</c:v>
                </c:pt>
                <c:pt idx="32">
                  <c:v>-3.3334047270781433</c:v>
                </c:pt>
                <c:pt idx="33">
                  <c:v>-2.7810054091032761</c:v>
                </c:pt>
                <c:pt idx="34">
                  <c:v>-2.6086679426491273</c:v>
                </c:pt>
                <c:pt idx="35">
                  <c:v>-3.1077464139070408</c:v>
                </c:pt>
                <c:pt idx="36">
                  <c:v>-3.4885558992047052</c:v>
                </c:pt>
                <c:pt idx="37">
                  <c:v>-4.2418150668241061</c:v>
                </c:pt>
                <c:pt idx="38">
                  <c:v>-4.7697583073527348</c:v>
                </c:pt>
                <c:pt idx="39">
                  <c:v>-22.03713564171256</c:v>
                </c:pt>
              </c:numCache>
            </c:numRef>
          </c:yVal>
          <c:smooth val="1"/>
          <c:extLst>
            <c:ext xmlns:c16="http://schemas.microsoft.com/office/drawing/2014/chart" uri="{C3380CC4-5D6E-409C-BE32-E72D297353CC}">
              <c16:uniqueId val="{00000002-26ED-45A3-9A83-09F64F869B0E}"/>
            </c:ext>
          </c:extLst>
        </c:ser>
        <c:dLbls>
          <c:showLegendKey val="0"/>
          <c:showVal val="0"/>
          <c:showCatName val="0"/>
          <c:showSerName val="0"/>
          <c:showPercent val="0"/>
          <c:showBubbleSize val="0"/>
        </c:dLbls>
        <c:axId val="121800368"/>
        <c:axId val="261645216"/>
      </c:scatterChart>
      <c:valAx>
        <c:axId val="121800368"/>
        <c:scaling>
          <c:orientation val="minMax"/>
          <c:max val="2020"/>
          <c:min val="198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1645216"/>
        <c:crosses val="autoZero"/>
        <c:crossBetween val="midCat"/>
      </c:valAx>
      <c:valAx>
        <c:axId val="261645216"/>
        <c:scaling>
          <c:orientation val="minMax"/>
          <c:max val="40"/>
          <c:min val="-2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800368"/>
        <c:crosses val="autoZero"/>
        <c:crossBetween val="midCat"/>
        <c:maj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0.78758</cdr:x>
      <cdr:y>0.17709</cdr:y>
    </cdr:from>
    <cdr:to>
      <cdr:x>0.94123</cdr:x>
      <cdr:y>0.3383</cdr:y>
    </cdr:to>
    <cdr:sp macro="" textlink="">
      <cdr:nvSpPr>
        <cdr:cNvPr id="2" name="TextBox 1">
          <a:extLst xmlns:a="http://schemas.openxmlformats.org/drawingml/2006/main">
            <a:ext uri="{FF2B5EF4-FFF2-40B4-BE49-F238E27FC236}">
              <a16:creationId xmlns:a16="http://schemas.microsoft.com/office/drawing/2014/main" id="{8554D1B3-DBAA-404D-B522-3D513F5509BA}"/>
            </a:ext>
          </a:extLst>
        </cdr:cNvPr>
        <cdr:cNvSpPr txBox="1"/>
      </cdr:nvSpPr>
      <cdr:spPr>
        <a:xfrm xmlns:a="http://schemas.openxmlformats.org/drawingml/2006/main">
          <a:off x="6811518" y="1111568"/>
          <a:ext cx="1328928" cy="1011936"/>
        </a:xfrm>
        <a:prstGeom xmlns:a="http://schemas.openxmlformats.org/drawingml/2006/main" prst="rect">
          <a:avLst/>
        </a:prstGeom>
        <a:ln xmlns:a="http://schemas.openxmlformats.org/drawingml/2006/main">
          <a:solidFill>
            <a:schemeClr val="bg1"/>
          </a:solidFill>
        </a:ln>
      </cdr:spPr>
      <cdr:txBody>
        <a:bodyPr xmlns:a="http://schemas.openxmlformats.org/drawingml/2006/main" vertOverflow="clip" wrap="none" rtlCol="0"/>
        <a:lstStyle xmlns:a="http://schemas.openxmlformats.org/drawingml/2006/main"/>
        <a:p xmlns:a="http://schemas.openxmlformats.org/drawingml/2006/main">
          <a:r>
            <a:rPr lang="en-US" sz="2400" dirty="0">
              <a:solidFill>
                <a:srgbClr val="FF0000"/>
              </a:solidFill>
            </a:rPr>
            <a:t>Federal</a:t>
          </a:r>
        </a:p>
        <a:p xmlns:a="http://schemas.openxmlformats.org/drawingml/2006/main">
          <a:r>
            <a:rPr lang="en-US" sz="2400" dirty="0">
              <a:solidFill>
                <a:srgbClr val="FF0000"/>
              </a:solidFill>
            </a:rPr>
            <a:t>Outlays</a:t>
          </a:r>
        </a:p>
      </cdr:txBody>
    </cdr:sp>
  </cdr:relSizeAnchor>
  <cdr:relSizeAnchor xmlns:cdr="http://schemas.openxmlformats.org/drawingml/2006/chartDrawing">
    <cdr:from>
      <cdr:x>0.32658</cdr:x>
      <cdr:y>0.69513</cdr:y>
    </cdr:from>
    <cdr:to>
      <cdr:x>0.61204</cdr:x>
      <cdr:y>0.77331</cdr:y>
    </cdr:to>
    <cdr:sp macro="" textlink="">
      <cdr:nvSpPr>
        <cdr:cNvPr id="3" name="TextBox 1">
          <a:extLst xmlns:a="http://schemas.openxmlformats.org/drawingml/2006/main">
            <a:ext uri="{FF2B5EF4-FFF2-40B4-BE49-F238E27FC236}">
              <a16:creationId xmlns:a16="http://schemas.microsoft.com/office/drawing/2014/main" id="{0272D902-15FC-4B7B-8E48-DD3174903D21}"/>
            </a:ext>
          </a:extLst>
        </cdr:cNvPr>
        <cdr:cNvSpPr txBox="1"/>
      </cdr:nvSpPr>
      <cdr:spPr>
        <a:xfrm xmlns:a="http://schemas.openxmlformats.org/drawingml/2006/main">
          <a:off x="2824480" y="4363307"/>
          <a:ext cx="2468880" cy="490728"/>
        </a:xfrm>
        <a:prstGeom xmlns:a="http://schemas.openxmlformats.org/drawingml/2006/main" prst="rect">
          <a:avLst/>
        </a:prstGeom>
        <a:ln xmlns:a="http://schemas.openxmlformats.org/drawingml/2006/main">
          <a:solidFill>
            <a:schemeClr val="bg1"/>
          </a:solidFill>
        </a:ln>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dirty="0">
              <a:solidFill>
                <a:srgbClr val="C00000"/>
              </a:solidFill>
            </a:rPr>
            <a:t>Federal Deficit</a:t>
          </a:r>
        </a:p>
      </cdr:txBody>
    </cdr:sp>
  </cdr:relSizeAnchor>
  <cdr:relSizeAnchor xmlns:cdr="http://schemas.openxmlformats.org/drawingml/2006/chartDrawing">
    <cdr:from>
      <cdr:x>0.9327</cdr:x>
      <cdr:y>0.6047</cdr:y>
    </cdr:from>
    <cdr:to>
      <cdr:x>0.9836</cdr:x>
      <cdr:y>0.94689</cdr:y>
    </cdr:to>
    <cdr:sp macro="" textlink="">
      <cdr:nvSpPr>
        <cdr:cNvPr id="4" name="Rectangle 3">
          <a:extLst xmlns:a="http://schemas.openxmlformats.org/drawingml/2006/main">
            <a:ext uri="{FF2B5EF4-FFF2-40B4-BE49-F238E27FC236}">
              <a16:creationId xmlns:a16="http://schemas.microsoft.com/office/drawing/2014/main" id="{D0097CF7-5C2D-4B05-AAA9-8B8B89DDD939}"/>
            </a:ext>
          </a:extLst>
        </cdr:cNvPr>
        <cdr:cNvSpPr/>
      </cdr:nvSpPr>
      <cdr:spPr>
        <a:xfrm xmlns:a="http://schemas.openxmlformats.org/drawingml/2006/main">
          <a:off x="8066617" y="3795712"/>
          <a:ext cx="440266" cy="2147888"/>
        </a:xfrm>
        <a:prstGeom xmlns:a="http://schemas.openxmlformats.org/drawingml/2006/main" prst="rect">
          <a:avLst/>
        </a:prstGeom>
        <a:noFill xmlns:a="http://schemas.openxmlformats.org/drawingml/2006/main"/>
        <a:ln xmlns:a="http://schemas.openxmlformats.org/drawingml/2006/main">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0.70558</cdr:x>
      <cdr:y>0.21877</cdr:y>
    </cdr:from>
    <cdr:to>
      <cdr:x>0.74963</cdr:x>
      <cdr:y>0.36242</cdr:y>
    </cdr:to>
    <cdr:sp macro="" textlink="">
      <cdr:nvSpPr>
        <cdr:cNvPr id="5" name="Oval 4">
          <a:extLst xmlns:a="http://schemas.openxmlformats.org/drawingml/2006/main">
            <a:ext uri="{FF2B5EF4-FFF2-40B4-BE49-F238E27FC236}">
              <a16:creationId xmlns:a16="http://schemas.microsoft.com/office/drawing/2014/main" id="{9C22AA8E-5886-4069-A1C3-449ABA2C3828}"/>
            </a:ext>
          </a:extLst>
        </cdr:cNvPr>
        <cdr:cNvSpPr/>
      </cdr:nvSpPr>
      <cdr:spPr>
        <a:xfrm xmlns:a="http://schemas.openxmlformats.org/drawingml/2006/main">
          <a:off x="6102350" y="1373188"/>
          <a:ext cx="381000" cy="901700"/>
        </a:xfrm>
        <a:prstGeom xmlns:a="http://schemas.openxmlformats.org/drawingml/2006/main" prst="ellipse">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0.70141</cdr:x>
      <cdr:y>0.58359</cdr:y>
    </cdr:from>
    <cdr:to>
      <cdr:x>0.75574</cdr:x>
      <cdr:y>0.75557</cdr:y>
    </cdr:to>
    <cdr:sp macro="" textlink="">
      <cdr:nvSpPr>
        <cdr:cNvPr id="6" name="Oval 5">
          <a:extLst xmlns:a="http://schemas.openxmlformats.org/drawingml/2006/main">
            <a:ext uri="{FF2B5EF4-FFF2-40B4-BE49-F238E27FC236}">
              <a16:creationId xmlns:a16="http://schemas.microsoft.com/office/drawing/2014/main" id="{A04B1A02-4445-444C-A7D0-DD0FB2C54548}"/>
            </a:ext>
          </a:extLst>
        </cdr:cNvPr>
        <cdr:cNvSpPr/>
      </cdr:nvSpPr>
      <cdr:spPr>
        <a:xfrm xmlns:a="http://schemas.openxmlformats.org/drawingml/2006/main">
          <a:off x="6066292" y="3663183"/>
          <a:ext cx="469883" cy="1079514"/>
        </a:xfrm>
        <a:prstGeom xmlns:a="http://schemas.openxmlformats.org/drawingml/2006/main" prst="ellipse">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4AB5-F1A1-4E84-BCB7-FFDD5A0D07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E97DF4-2801-4E79-B7BA-D83E3BD25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A5515F-92AE-4711-AC45-CAF528569982}"/>
              </a:ext>
            </a:extLst>
          </p:cNvPr>
          <p:cNvSpPr>
            <a:spLocks noGrp="1"/>
          </p:cNvSpPr>
          <p:nvPr>
            <p:ph type="dt" sz="half" idx="10"/>
          </p:nvPr>
        </p:nvSpPr>
        <p:spPr/>
        <p:txBody>
          <a:bodyPr/>
          <a:lstStyle/>
          <a:p>
            <a:fld id="{BDDB747E-CBCF-4E65-9CCF-DF3EE450573D}" type="datetimeFigureOut">
              <a:rPr lang="en-US" smtClean="0"/>
              <a:t>5/14/2020</a:t>
            </a:fld>
            <a:endParaRPr lang="en-US"/>
          </a:p>
        </p:txBody>
      </p:sp>
      <p:sp>
        <p:nvSpPr>
          <p:cNvPr id="5" name="Footer Placeholder 4">
            <a:extLst>
              <a:ext uri="{FF2B5EF4-FFF2-40B4-BE49-F238E27FC236}">
                <a16:creationId xmlns:a16="http://schemas.microsoft.com/office/drawing/2014/main" id="{E8F55182-A614-4F49-B589-FF979FE8D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A3F23-B7AB-4A94-8401-9B727061E970}"/>
              </a:ext>
            </a:extLst>
          </p:cNvPr>
          <p:cNvSpPr>
            <a:spLocks noGrp="1"/>
          </p:cNvSpPr>
          <p:nvPr>
            <p:ph type="sldNum" sz="quarter" idx="12"/>
          </p:nvPr>
        </p:nvSpPr>
        <p:spPr/>
        <p:txBody>
          <a:bodyPr/>
          <a:lstStyle/>
          <a:p>
            <a:fld id="{B6D55DF8-AB06-4A80-8B7E-DEF536914452}" type="slidenum">
              <a:rPr lang="en-US" smtClean="0"/>
              <a:t>‹#›</a:t>
            </a:fld>
            <a:endParaRPr lang="en-US"/>
          </a:p>
        </p:txBody>
      </p:sp>
    </p:spTree>
    <p:extLst>
      <p:ext uri="{BB962C8B-B14F-4D97-AF65-F5344CB8AC3E}">
        <p14:creationId xmlns:p14="http://schemas.microsoft.com/office/powerpoint/2010/main" val="1451425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1457-055F-4EE9-B97B-FF17F4EF4F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AED465-4D37-4A3E-B09A-6964CD9457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8D7FA-4F39-413A-A76F-9968FF50033A}"/>
              </a:ext>
            </a:extLst>
          </p:cNvPr>
          <p:cNvSpPr>
            <a:spLocks noGrp="1"/>
          </p:cNvSpPr>
          <p:nvPr>
            <p:ph type="dt" sz="half" idx="10"/>
          </p:nvPr>
        </p:nvSpPr>
        <p:spPr/>
        <p:txBody>
          <a:bodyPr/>
          <a:lstStyle/>
          <a:p>
            <a:fld id="{BDDB747E-CBCF-4E65-9CCF-DF3EE450573D}" type="datetimeFigureOut">
              <a:rPr lang="en-US" smtClean="0"/>
              <a:t>5/14/2020</a:t>
            </a:fld>
            <a:endParaRPr lang="en-US"/>
          </a:p>
        </p:txBody>
      </p:sp>
      <p:sp>
        <p:nvSpPr>
          <p:cNvPr id="5" name="Footer Placeholder 4">
            <a:extLst>
              <a:ext uri="{FF2B5EF4-FFF2-40B4-BE49-F238E27FC236}">
                <a16:creationId xmlns:a16="http://schemas.microsoft.com/office/drawing/2014/main" id="{82048EB8-8670-4EAE-B195-9C228F7E1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A7CFF-9ED6-4878-86C9-9FC496C25D2F}"/>
              </a:ext>
            </a:extLst>
          </p:cNvPr>
          <p:cNvSpPr>
            <a:spLocks noGrp="1"/>
          </p:cNvSpPr>
          <p:nvPr>
            <p:ph type="sldNum" sz="quarter" idx="12"/>
          </p:nvPr>
        </p:nvSpPr>
        <p:spPr/>
        <p:txBody>
          <a:bodyPr/>
          <a:lstStyle/>
          <a:p>
            <a:fld id="{B6D55DF8-AB06-4A80-8B7E-DEF536914452}" type="slidenum">
              <a:rPr lang="en-US" smtClean="0"/>
              <a:t>‹#›</a:t>
            </a:fld>
            <a:endParaRPr lang="en-US"/>
          </a:p>
        </p:txBody>
      </p:sp>
    </p:spTree>
    <p:extLst>
      <p:ext uri="{BB962C8B-B14F-4D97-AF65-F5344CB8AC3E}">
        <p14:creationId xmlns:p14="http://schemas.microsoft.com/office/powerpoint/2010/main" val="399265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0A1730-0064-42A8-8846-663F0B9AED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CF2AA7-DFA8-4762-AB98-CC5C86D9A2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34F0F9-723E-40DB-9AB4-48D8CD8DEACE}"/>
              </a:ext>
            </a:extLst>
          </p:cNvPr>
          <p:cNvSpPr>
            <a:spLocks noGrp="1"/>
          </p:cNvSpPr>
          <p:nvPr>
            <p:ph type="dt" sz="half" idx="10"/>
          </p:nvPr>
        </p:nvSpPr>
        <p:spPr/>
        <p:txBody>
          <a:bodyPr/>
          <a:lstStyle/>
          <a:p>
            <a:fld id="{BDDB747E-CBCF-4E65-9CCF-DF3EE450573D}" type="datetimeFigureOut">
              <a:rPr lang="en-US" smtClean="0"/>
              <a:t>5/14/2020</a:t>
            </a:fld>
            <a:endParaRPr lang="en-US"/>
          </a:p>
        </p:txBody>
      </p:sp>
      <p:sp>
        <p:nvSpPr>
          <p:cNvPr id="5" name="Footer Placeholder 4">
            <a:extLst>
              <a:ext uri="{FF2B5EF4-FFF2-40B4-BE49-F238E27FC236}">
                <a16:creationId xmlns:a16="http://schemas.microsoft.com/office/drawing/2014/main" id="{D60DD4B6-0FEF-413E-A11E-97BB984D7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2948A4-1028-412A-BEF3-94B451DB72A5}"/>
              </a:ext>
            </a:extLst>
          </p:cNvPr>
          <p:cNvSpPr>
            <a:spLocks noGrp="1"/>
          </p:cNvSpPr>
          <p:nvPr>
            <p:ph type="sldNum" sz="quarter" idx="12"/>
          </p:nvPr>
        </p:nvSpPr>
        <p:spPr/>
        <p:txBody>
          <a:bodyPr/>
          <a:lstStyle/>
          <a:p>
            <a:fld id="{B6D55DF8-AB06-4A80-8B7E-DEF536914452}" type="slidenum">
              <a:rPr lang="en-US" smtClean="0"/>
              <a:t>‹#›</a:t>
            </a:fld>
            <a:endParaRPr lang="en-US"/>
          </a:p>
        </p:txBody>
      </p:sp>
    </p:spTree>
    <p:extLst>
      <p:ext uri="{BB962C8B-B14F-4D97-AF65-F5344CB8AC3E}">
        <p14:creationId xmlns:p14="http://schemas.microsoft.com/office/powerpoint/2010/main" val="3330633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961090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p>
            <a:r>
              <a:t>Title Text</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794282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9" name="Rectangle"/>
          <p:cNvSpPr/>
          <p:nvPr/>
        </p:nvSpPr>
        <p:spPr>
          <a:xfrm>
            <a:off x="535781" y="1384102"/>
            <a:ext cx="4756307" cy="94"/>
          </a:xfrm>
          <a:prstGeom prst="rect">
            <a:avLst/>
          </a:prstGeom>
          <a:ln w="12700">
            <a:solidFill>
              <a:srgbClr val="9A9A9A"/>
            </a:solidFill>
            <a:miter lim="400000"/>
          </a:ln>
        </p:spPr>
        <p:txBody>
          <a:bodyPr lIns="35719" tIns="35719" rIns="35719" bIns="35719" anchor="ctr"/>
          <a:lstStyle/>
          <a:p>
            <a:pPr algn="l" defTabSz="321457">
              <a:defRPr sz="1200">
                <a:latin typeface="Helvetica"/>
                <a:ea typeface="Helvetica"/>
                <a:cs typeface="Helvetica"/>
                <a:sym typeface="Helvetica"/>
              </a:defRPr>
            </a:pPr>
            <a:endParaRPr sz="844"/>
          </a:p>
        </p:txBody>
      </p:sp>
      <p:sp>
        <p:nvSpPr>
          <p:cNvPr id="70" name="Image"/>
          <p:cNvSpPr>
            <a:spLocks noGrp="1"/>
          </p:cNvSpPr>
          <p:nvPr>
            <p:ph type="pic" idx="13"/>
          </p:nvPr>
        </p:nvSpPr>
        <p:spPr>
          <a:xfrm>
            <a:off x="6072188" y="-107156"/>
            <a:ext cx="6238875" cy="6965156"/>
          </a:xfrm>
          <a:prstGeom prst="rect">
            <a:avLst/>
          </a:prstGeom>
        </p:spPr>
        <p:txBody>
          <a:bodyPr lIns="91439" tIns="45719" rIns="91439" bIns="45719">
            <a:noAutofit/>
          </a:bodyPr>
          <a:lstStyle/>
          <a:p>
            <a:endParaRPr/>
          </a:p>
        </p:txBody>
      </p:sp>
      <p:sp>
        <p:nvSpPr>
          <p:cNvPr id="71" name="Title Text"/>
          <p:cNvSpPr txBox="1">
            <a:spLocks noGrp="1"/>
          </p:cNvSpPr>
          <p:nvPr>
            <p:ph type="title"/>
          </p:nvPr>
        </p:nvSpPr>
        <p:spPr>
          <a:xfrm>
            <a:off x="535781" y="232172"/>
            <a:ext cx="4762500" cy="982266"/>
          </a:xfrm>
          <a:prstGeom prst="rect">
            <a:avLst/>
          </a:prstGeom>
        </p:spPr>
        <p:txBody>
          <a:bodyPr/>
          <a:lstStyle/>
          <a:p>
            <a:r>
              <a:t>Title Text</a:t>
            </a:r>
          </a:p>
        </p:txBody>
      </p:sp>
      <p:sp>
        <p:nvSpPr>
          <p:cNvPr id="72" name="Body Level One…"/>
          <p:cNvSpPr txBox="1">
            <a:spLocks noGrp="1"/>
          </p:cNvSpPr>
          <p:nvPr>
            <p:ph type="body" sz="half" idx="1"/>
          </p:nvPr>
        </p:nvSpPr>
        <p:spPr>
          <a:xfrm>
            <a:off x="535781" y="1562695"/>
            <a:ext cx="4762500" cy="4688086"/>
          </a:xfrm>
          <a:prstGeom prst="rect">
            <a:avLst/>
          </a:prstGeom>
        </p:spPr>
        <p:txBody>
          <a:bodyPr/>
          <a:lstStyle>
            <a:lvl1pPr marL="232164" indent="-232164">
              <a:spcBef>
                <a:spcPts val="2109"/>
              </a:spcBef>
              <a:buFontTx/>
              <a:defRPr sz="1828">
                <a:solidFill>
                  <a:srgbClr val="747474"/>
                </a:solidFill>
                <a:latin typeface="Helvetica Neue"/>
                <a:ea typeface="Helvetica Neue"/>
                <a:cs typeface="Helvetica Neue"/>
                <a:sym typeface="Helvetica Neue"/>
              </a:defRPr>
            </a:lvl1pPr>
            <a:lvl2pPr marL="464327" indent="-232164">
              <a:spcBef>
                <a:spcPts val="2109"/>
              </a:spcBef>
              <a:buFontTx/>
              <a:defRPr sz="1828">
                <a:solidFill>
                  <a:srgbClr val="747474"/>
                </a:solidFill>
                <a:latin typeface="Helvetica Neue"/>
                <a:ea typeface="Helvetica Neue"/>
                <a:cs typeface="Helvetica Neue"/>
                <a:sym typeface="Helvetica Neue"/>
              </a:defRPr>
            </a:lvl2pPr>
            <a:lvl3pPr marL="696491" indent="-232164">
              <a:spcBef>
                <a:spcPts val="2109"/>
              </a:spcBef>
              <a:buFontTx/>
              <a:defRPr sz="1828">
                <a:solidFill>
                  <a:srgbClr val="747474"/>
                </a:solidFill>
                <a:latin typeface="Helvetica Neue"/>
                <a:ea typeface="Helvetica Neue"/>
                <a:cs typeface="Helvetica Neue"/>
                <a:sym typeface="Helvetica Neue"/>
              </a:defRPr>
            </a:lvl3pPr>
            <a:lvl4pPr marL="928654" indent="-232164">
              <a:spcBef>
                <a:spcPts val="2109"/>
              </a:spcBef>
              <a:buFontTx/>
              <a:defRPr sz="1828">
                <a:solidFill>
                  <a:srgbClr val="747474"/>
                </a:solidFill>
                <a:latin typeface="Helvetica Neue"/>
                <a:ea typeface="Helvetica Neue"/>
                <a:cs typeface="Helvetica Neue"/>
                <a:sym typeface="Helvetica Neue"/>
              </a:defRPr>
            </a:lvl4pPr>
            <a:lvl5pPr marL="1160818" indent="-232164">
              <a:spcBef>
                <a:spcPts val="2109"/>
              </a:spcBef>
              <a:buFontTx/>
              <a:defRPr sz="1828">
                <a:solidFill>
                  <a:srgbClr val="747474"/>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xfrm>
            <a:off x="478822" y="6465094"/>
            <a:ext cx="292513" cy="210812"/>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95006766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DCAE1-0285-4874-8844-71B50B905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584B95-723F-4EDC-BCFD-204089960B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E646B-C84A-474C-9E78-94FA37363D49}"/>
              </a:ext>
            </a:extLst>
          </p:cNvPr>
          <p:cNvSpPr>
            <a:spLocks noGrp="1"/>
          </p:cNvSpPr>
          <p:nvPr>
            <p:ph type="dt" sz="half" idx="10"/>
          </p:nvPr>
        </p:nvSpPr>
        <p:spPr/>
        <p:txBody>
          <a:bodyPr/>
          <a:lstStyle/>
          <a:p>
            <a:fld id="{BDDB747E-CBCF-4E65-9CCF-DF3EE450573D}" type="datetimeFigureOut">
              <a:rPr lang="en-US" smtClean="0"/>
              <a:t>5/14/2020</a:t>
            </a:fld>
            <a:endParaRPr lang="en-US"/>
          </a:p>
        </p:txBody>
      </p:sp>
      <p:sp>
        <p:nvSpPr>
          <p:cNvPr id="5" name="Footer Placeholder 4">
            <a:extLst>
              <a:ext uri="{FF2B5EF4-FFF2-40B4-BE49-F238E27FC236}">
                <a16:creationId xmlns:a16="http://schemas.microsoft.com/office/drawing/2014/main" id="{1A4390F2-6EF6-41DF-B60D-7FAAD5A0A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66DF53-E45D-4149-8174-F4FF64AB3888}"/>
              </a:ext>
            </a:extLst>
          </p:cNvPr>
          <p:cNvSpPr>
            <a:spLocks noGrp="1"/>
          </p:cNvSpPr>
          <p:nvPr>
            <p:ph type="sldNum" sz="quarter" idx="12"/>
          </p:nvPr>
        </p:nvSpPr>
        <p:spPr/>
        <p:txBody>
          <a:bodyPr/>
          <a:lstStyle/>
          <a:p>
            <a:fld id="{B6D55DF8-AB06-4A80-8B7E-DEF536914452}" type="slidenum">
              <a:rPr lang="en-US" smtClean="0"/>
              <a:t>‹#›</a:t>
            </a:fld>
            <a:endParaRPr lang="en-US"/>
          </a:p>
        </p:txBody>
      </p:sp>
    </p:spTree>
    <p:extLst>
      <p:ext uri="{BB962C8B-B14F-4D97-AF65-F5344CB8AC3E}">
        <p14:creationId xmlns:p14="http://schemas.microsoft.com/office/powerpoint/2010/main" val="1845680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649C0-30C3-4C17-BD35-ED95F6D0A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72BECF-965F-4B2D-A102-3780761BA5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141CE8-A18E-4D1F-AEEB-E88D74FEE3CB}"/>
              </a:ext>
            </a:extLst>
          </p:cNvPr>
          <p:cNvSpPr>
            <a:spLocks noGrp="1"/>
          </p:cNvSpPr>
          <p:nvPr>
            <p:ph type="dt" sz="half" idx="10"/>
          </p:nvPr>
        </p:nvSpPr>
        <p:spPr/>
        <p:txBody>
          <a:bodyPr/>
          <a:lstStyle/>
          <a:p>
            <a:fld id="{BDDB747E-CBCF-4E65-9CCF-DF3EE450573D}" type="datetimeFigureOut">
              <a:rPr lang="en-US" smtClean="0"/>
              <a:t>5/14/2020</a:t>
            </a:fld>
            <a:endParaRPr lang="en-US"/>
          </a:p>
        </p:txBody>
      </p:sp>
      <p:sp>
        <p:nvSpPr>
          <p:cNvPr id="5" name="Footer Placeholder 4">
            <a:extLst>
              <a:ext uri="{FF2B5EF4-FFF2-40B4-BE49-F238E27FC236}">
                <a16:creationId xmlns:a16="http://schemas.microsoft.com/office/drawing/2014/main" id="{061FFCB4-4625-4BAF-AD62-F69F40897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F35E-6B8E-4AE7-881B-5C3E819BD49B}"/>
              </a:ext>
            </a:extLst>
          </p:cNvPr>
          <p:cNvSpPr>
            <a:spLocks noGrp="1"/>
          </p:cNvSpPr>
          <p:nvPr>
            <p:ph type="sldNum" sz="quarter" idx="12"/>
          </p:nvPr>
        </p:nvSpPr>
        <p:spPr/>
        <p:txBody>
          <a:bodyPr/>
          <a:lstStyle/>
          <a:p>
            <a:fld id="{B6D55DF8-AB06-4A80-8B7E-DEF536914452}" type="slidenum">
              <a:rPr lang="en-US" smtClean="0"/>
              <a:t>‹#›</a:t>
            </a:fld>
            <a:endParaRPr lang="en-US"/>
          </a:p>
        </p:txBody>
      </p:sp>
    </p:spTree>
    <p:extLst>
      <p:ext uri="{BB962C8B-B14F-4D97-AF65-F5344CB8AC3E}">
        <p14:creationId xmlns:p14="http://schemas.microsoft.com/office/powerpoint/2010/main" val="814459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7B03D-6AF1-4EB6-8527-B8C3A66FC5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7C430F-97F3-4A0F-B336-E0395C75DB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37E436-DD1C-4D68-ADE9-CE1B0226FB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432D9F-586C-457A-AF37-6EB573410DAD}"/>
              </a:ext>
            </a:extLst>
          </p:cNvPr>
          <p:cNvSpPr>
            <a:spLocks noGrp="1"/>
          </p:cNvSpPr>
          <p:nvPr>
            <p:ph type="dt" sz="half" idx="10"/>
          </p:nvPr>
        </p:nvSpPr>
        <p:spPr/>
        <p:txBody>
          <a:bodyPr/>
          <a:lstStyle/>
          <a:p>
            <a:fld id="{BDDB747E-CBCF-4E65-9CCF-DF3EE450573D}" type="datetimeFigureOut">
              <a:rPr lang="en-US" smtClean="0"/>
              <a:t>5/14/2020</a:t>
            </a:fld>
            <a:endParaRPr lang="en-US"/>
          </a:p>
        </p:txBody>
      </p:sp>
      <p:sp>
        <p:nvSpPr>
          <p:cNvPr id="6" name="Footer Placeholder 5">
            <a:extLst>
              <a:ext uri="{FF2B5EF4-FFF2-40B4-BE49-F238E27FC236}">
                <a16:creationId xmlns:a16="http://schemas.microsoft.com/office/drawing/2014/main" id="{6D4ABA35-45C6-49AC-B6A0-00073F9207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774CA-BC9D-4523-BF25-9C0D47D0A303}"/>
              </a:ext>
            </a:extLst>
          </p:cNvPr>
          <p:cNvSpPr>
            <a:spLocks noGrp="1"/>
          </p:cNvSpPr>
          <p:nvPr>
            <p:ph type="sldNum" sz="quarter" idx="12"/>
          </p:nvPr>
        </p:nvSpPr>
        <p:spPr/>
        <p:txBody>
          <a:bodyPr/>
          <a:lstStyle/>
          <a:p>
            <a:fld id="{B6D55DF8-AB06-4A80-8B7E-DEF536914452}" type="slidenum">
              <a:rPr lang="en-US" smtClean="0"/>
              <a:t>‹#›</a:t>
            </a:fld>
            <a:endParaRPr lang="en-US"/>
          </a:p>
        </p:txBody>
      </p:sp>
    </p:spTree>
    <p:extLst>
      <p:ext uri="{BB962C8B-B14F-4D97-AF65-F5344CB8AC3E}">
        <p14:creationId xmlns:p14="http://schemas.microsoft.com/office/powerpoint/2010/main" val="775813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9B660-7BAA-4BEE-B204-CAE2D5F61D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F41737-02AF-4DD1-8E0E-830EC45491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F046C5-89B9-4D42-8FBF-340D73BA26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3AA22-1B61-44FD-9091-F9987E2F5F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63DABA-2C39-435F-B558-807BE6DD78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E10D49-DF74-497E-9759-A08D2C082397}"/>
              </a:ext>
            </a:extLst>
          </p:cNvPr>
          <p:cNvSpPr>
            <a:spLocks noGrp="1"/>
          </p:cNvSpPr>
          <p:nvPr>
            <p:ph type="dt" sz="half" idx="10"/>
          </p:nvPr>
        </p:nvSpPr>
        <p:spPr/>
        <p:txBody>
          <a:bodyPr/>
          <a:lstStyle/>
          <a:p>
            <a:fld id="{BDDB747E-CBCF-4E65-9CCF-DF3EE450573D}" type="datetimeFigureOut">
              <a:rPr lang="en-US" smtClean="0"/>
              <a:t>5/14/2020</a:t>
            </a:fld>
            <a:endParaRPr lang="en-US"/>
          </a:p>
        </p:txBody>
      </p:sp>
      <p:sp>
        <p:nvSpPr>
          <p:cNvPr id="8" name="Footer Placeholder 7">
            <a:extLst>
              <a:ext uri="{FF2B5EF4-FFF2-40B4-BE49-F238E27FC236}">
                <a16:creationId xmlns:a16="http://schemas.microsoft.com/office/drawing/2014/main" id="{1F5361F3-7ADC-4B5A-A254-52FF036DBA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90BD91-975B-4B9F-A3E9-D9AF7A6C436D}"/>
              </a:ext>
            </a:extLst>
          </p:cNvPr>
          <p:cNvSpPr>
            <a:spLocks noGrp="1"/>
          </p:cNvSpPr>
          <p:nvPr>
            <p:ph type="sldNum" sz="quarter" idx="12"/>
          </p:nvPr>
        </p:nvSpPr>
        <p:spPr/>
        <p:txBody>
          <a:bodyPr/>
          <a:lstStyle/>
          <a:p>
            <a:fld id="{B6D55DF8-AB06-4A80-8B7E-DEF536914452}" type="slidenum">
              <a:rPr lang="en-US" smtClean="0"/>
              <a:t>‹#›</a:t>
            </a:fld>
            <a:endParaRPr lang="en-US"/>
          </a:p>
        </p:txBody>
      </p:sp>
    </p:spTree>
    <p:extLst>
      <p:ext uri="{BB962C8B-B14F-4D97-AF65-F5344CB8AC3E}">
        <p14:creationId xmlns:p14="http://schemas.microsoft.com/office/powerpoint/2010/main" val="1868266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86E88-A238-4DCF-ACA0-448893FE80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3CD27D-9FD6-486A-B38D-FD704845CEC6}"/>
              </a:ext>
            </a:extLst>
          </p:cNvPr>
          <p:cNvSpPr>
            <a:spLocks noGrp="1"/>
          </p:cNvSpPr>
          <p:nvPr>
            <p:ph type="dt" sz="half" idx="10"/>
          </p:nvPr>
        </p:nvSpPr>
        <p:spPr/>
        <p:txBody>
          <a:bodyPr/>
          <a:lstStyle/>
          <a:p>
            <a:fld id="{BDDB747E-CBCF-4E65-9CCF-DF3EE450573D}" type="datetimeFigureOut">
              <a:rPr lang="en-US" smtClean="0"/>
              <a:t>5/14/2020</a:t>
            </a:fld>
            <a:endParaRPr lang="en-US"/>
          </a:p>
        </p:txBody>
      </p:sp>
      <p:sp>
        <p:nvSpPr>
          <p:cNvPr id="4" name="Footer Placeholder 3">
            <a:extLst>
              <a:ext uri="{FF2B5EF4-FFF2-40B4-BE49-F238E27FC236}">
                <a16:creationId xmlns:a16="http://schemas.microsoft.com/office/drawing/2014/main" id="{F337464F-B0B7-4CDE-875D-F2469DB729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6AEE1-59E2-435F-A175-35A7065ECF6F}"/>
              </a:ext>
            </a:extLst>
          </p:cNvPr>
          <p:cNvSpPr>
            <a:spLocks noGrp="1"/>
          </p:cNvSpPr>
          <p:nvPr>
            <p:ph type="sldNum" sz="quarter" idx="12"/>
          </p:nvPr>
        </p:nvSpPr>
        <p:spPr/>
        <p:txBody>
          <a:bodyPr/>
          <a:lstStyle/>
          <a:p>
            <a:fld id="{B6D55DF8-AB06-4A80-8B7E-DEF536914452}" type="slidenum">
              <a:rPr lang="en-US" smtClean="0"/>
              <a:t>‹#›</a:t>
            </a:fld>
            <a:endParaRPr lang="en-US"/>
          </a:p>
        </p:txBody>
      </p:sp>
    </p:spTree>
    <p:extLst>
      <p:ext uri="{BB962C8B-B14F-4D97-AF65-F5344CB8AC3E}">
        <p14:creationId xmlns:p14="http://schemas.microsoft.com/office/powerpoint/2010/main" val="3944857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C79FF-39BE-4DA5-A167-1538EFAE5162}"/>
              </a:ext>
            </a:extLst>
          </p:cNvPr>
          <p:cNvSpPr>
            <a:spLocks noGrp="1"/>
          </p:cNvSpPr>
          <p:nvPr>
            <p:ph type="dt" sz="half" idx="10"/>
          </p:nvPr>
        </p:nvSpPr>
        <p:spPr/>
        <p:txBody>
          <a:bodyPr/>
          <a:lstStyle/>
          <a:p>
            <a:fld id="{BDDB747E-CBCF-4E65-9CCF-DF3EE450573D}" type="datetimeFigureOut">
              <a:rPr lang="en-US" smtClean="0"/>
              <a:t>5/14/2020</a:t>
            </a:fld>
            <a:endParaRPr lang="en-US"/>
          </a:p>
        </p:txBody>
      </p:sp>
      <p:sp>
        <p:nvSpPr>
          <p:cNvPr id="3" name="Footer Placeholder 2">
            <a:extLst>
              <a:ext uri="{FF2B5EF4-FFF2-40B4-BE49-F238E27FC236}">
                <a16:creationId xmlns:a16="http://schemas.microsoft.com/office/drawing/2014/main" id="{9CAF58C1-7F0F-4FE0-9BE5-CF80EF5A9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10CDD3-0148-4C81-9FA6-EE66F3C55B7E}"/>
              </a:ext>
            </a:extLst>
          </p:cNvPr>
          <p:cNvSpPr>
            <a:spLocks noGrp="1"/>
          </p:cNvSpPr>
          <p:nvPr>
            <p:ph type="sldNum" sz="quarter" idx="12"/>
          </p:nvPr>
        </p:nvSpPr>
        <p:spPr/>
        <p:txBody>
          <a:bodyPr/>
          <a:lstStyle/>
          <a:p>
            <a:fld id="{B6D55DF8-AB06-4A80-8B7E-DEF536914452}" type="slidenum">
              <a:rPr lang="en-US" smtClean="0"/>
              <a:t>‹#›</a:t>
            </a:fld>
            <a:endParaRPr lang="en-US"/>
          </a:p>
        </p:txBody>
      </p:sp>
    </p:spTree>
    <p:extLst>
      <p:ext uri="{BB962C8B-B14F-4D97-AF65-F5344CB8AC3E}">
        <p14:creationId xmlns:p14="http://schemas.microsoft.com/office/powerpoint/2010/main" val="2347011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4473-C07B-400F-A060-265D3F243D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BC8BB-AA75-494A-A41A-B60EBAA8E7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BAEA6B-866F-45A2-B83F-B1D5E6EEB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D360C5-3D04-49B7-B822-E1B04C0B7698}"/>
              </a:ext>
            </a:extLst>
          </p:cNvPr>
          <p:cNvSpPr>
            <a:spLocks noGrp="1"/>
          </p:cNvSpPr>
          <p:nvPr>
            <p:ph type="dt" sz="half" idx="10"/>
          </p:nvPr>
        </p:nvSpPr>
        <p:spPr/>
        <p:txBody>
          <a:bodyPr/>
          <a:lstStyle/>
          <a:p>
            <a:fld id="{BDDB747E-CBCF-4E65-9CCF-DF3EE450573D}" type="datetimeFigureOut">
              <a:rPr lang="en-US" smtClean="0"/>
              <a:t>5/14/2020</a:t>
            </a:fld>
            <a:endParaRPr lang="en-US"/>
          </a:p>
        </p:txBody>
      </p:sp>
      <p:sp>
        <p:nvSpPr>
          <p:cNvPr id="6" name="Footer Placeholder 5">
            <a:extLst>
              <a:ext uri="{FF2B5EF4-FFF2-40B4-BE49-F238E27FC236}">
                <a16:creationId xmlns:a16="http://schemas.microsoft.com/office/drawing/2014/main" id="{1191020D-02ED-4220-A214-391B4F6E58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14FB55-EDCD-4C1F-B426-5B1F28C890A4}"/>
              </a:ext>
            </a:extLst>
          </p:cNvPr>
          <p:cNvSpPr>
            <a:spLocks noGrp="1"/>
          </p:cNvSpPr>
          <p:nvPr>
            <p:ph type="sldNum" sz="quarter" idx="12"/>
          </p:nvPr>
        </p:nvSpPr>
        <p:spPr/>
        <p:txBody>
          <a:bodyPr/>
          <a:lstStyle/>
          <a:p>
            <a:fld id="{B6D55DF8-AB06-4A80-8B7E-DEF536914452}" type="slidenum">
              <a:rPr lang="en-US" smtClean="0"/>
              <a:t>‹#›</a:t>
            </a:fld>
            <a:endParaRPr lang="en-US"/>
          </a:p>
        </p:txBody>
      </p:sp>
    </p:spTree>
    <p:extLst>
      <p:ext uri="{BB962C8B-B14F-4D97-AF65-F5344CB8AC3E}">
        <p14:creationId xmlns:p14="http://schemas.microsoft.com/office/powerpoint/2010/main" val="2975902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0F38-5784-44A0-A684-02A39C5B39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7ABA9-D091-47FB-985C-5F6C572A2E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6FB4DB-D272-4E62-9FE7-2C1886BDF5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79008C-C7D8-41B5-BD36-D99FDD731FD3}"/>
              </a:ext>
            </a:extLst>
          </p:cNvPr>
          <p:cNvSpPr>
            <a:spLocks noGrp="1"/>
          </p:cNvSpPr>
          <p:nvPr>
            <p:ph type="dt" sz="half" idx="10"/>
          </p:nvPr>
        </p:nvSpPr>
        <p:spPr/>
        <p:txBody>
          <a:bodyPr/>
          <a:lstStyle/>
          <a:p>
            <a:fld id="{BDDB747E-CBCF-4E65-9CCF-DF3EE450573D}" type="datetimeFigureOut">
              <a:rPr lang="en-US" smtClean="0"/>
              <a:t>5/14/2020</a:t>
            </a:fld>
            <a:endParaRPr lang="en-US"/>
          </a:p>
        </p:txBody>
      </p:sp>
      <p:sp>
        <p:nvSpPr>
          <p:cNvPr id="6" name="Footer Placeholder 5">
            <a:extLst>
              <a:ext uri="{FF2B5EF4-FFF2-40B4-BE49-F238E27FC236}">
                <a16:creationId xmlns:a16="http://schemas.microsoft.com/office/drawing/2014/main" id="{81E09F5B-D96A-41D3-A091-99FB0202AC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F0139D-A79B-49F7-9E13-C0C89EC41283}"/>
              </a:ext>
            </a:extLst>
          </p:cNvPr>
          <p:cNvSpPr>
            <a:spLocks noGrp="1"/>
          </p:cNvSpPr>
          <p:nvPr>
            <p:ph type="sldNum" sz="quarter" idx="12"/>
          </p:nvPr>
        </p:nvSpPr>
        <p:spPr/>
        <p:txBody>
          <a:bodyPr/>
          <a:lstStyle/>
          <a:p>
            <a:fld id="{B6D55DF8-AB06-4A80-8B7E-DEF536914452}" type="slidenum">
              <a:rPr lang="en-US" smtClean="0"/>
              <a:t>‹#›</a:t>
            </a:fld>
            <a:endParaRPr lang="en-US"/>
          </a:p>
        </p:txBody>
      </p:sp>
    </p:spTree>
    <p:extLst>
      <p:ext uri="{BB962C8B-B14F-4D97-AF65-F5344CB8AC3E}">
        <p14:creationId xmlns:p14="http://schemas.microsoft.com/office/powerpoint/2010/main" val="2425593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C517F7-9338-4968-ACF0-34B59E8B8F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797084-F115-40E0-9251-DD27691239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DFC86-F145-42D1-BBE9-B763451710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DB747E-CBCF-4E65-9CCF-DF3EE450573D}" type="datetimeFigureOut">
              <a:rPr lang="en-US" smtClean="0"/>
              <a:t>5/14/2020</a:t>
            </a:fld>
            <a:endParaRPr lang="en-US"/>
          </a:p>
        </p:txBody>
      </p:sp>
      <p:sp>
        <p:nvSpPr>
          <p:cNvPr id="5" name="Footer Placeholder 4">
            <a:extLst>
              <a:ext uri="{FF2B5EF4-FFF2-40B4-BE49-F238E27FC236}">
                <a16:creationId xmlns:a16="http://schemas.microsoft.com/office/drawing/2014/main" id="{D1225175-C717-429D-B824-EBC878BA06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74BAC8-2702-4684-B04A-D5FCF7BA55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55DF8-AB06-4A80-8B7E-DEF536914452}" type="slidenum">
              <a:rPr lang="en-US" smtClean="0"/>
              <a:t>‹#›</a:t>
            </a:fld>
            <a:endParaRPr lang="en-US"/>
          </a:p>
        </p:txBody>
      </p:sp>
    </p:spTree>
    <p:extLst>
      <p:ext uri="{BB962C8B-B14F-4D97-AF65-F5344CB8AC3E}">
        <p14:creationId xmlns:p14="http://schemas.microsoft.com/office/powerpoint/2010/main" val="1700775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hyperlink" Target="https://www.ncbi.nlm.nih.gov/pubmed/?term=Garenne%20M%5BAuthor%5D&amp;cauthor=true&amp;cauthor_uid=19530360" TargetMode="External"/><Relationship Id="rId4" Type="http://schemas.openxmlformats.org/officeDocument/2006/relationships/hyperlink" Target="https://www.ncbi.nlm.nih.gov/pubmed/?term=Noymer%20A%5BAuthor%5D&amp;cauthor=true&amp;cauthor_uid=1953036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ncbi.nlm.nih.gov/pmc/articles/PMC2740912/" TargetMode="Externa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ti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image" Target="../media/image41.ti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image" Target="../media/image44.ti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ti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0.tif"/><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www.visualcapitalist.com/the-feds-balance-sheet-the-other-exponential-curve/" TargetMode="External"/><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s://www.visualcapitalist.com/the-feds-balance-sheet-the-other-exponential-curve/" TargetMode="External"/><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7C5079-18E6-4D63-80FD-AB6CF519E1E4}"/>
              </a:ext>
            </a:extLst>
          </p:cNvPr>
          <p:cNvSpPr>
            <a:spLocks noGrp="1"/>
          </p:cNvSpPr>
          <p:nvPr>
            <p:ph type="ctrTitle"/>
          </p:nvPr>
        </p:nvSpPr>
        <p:spPr>
          <a:xfrm>
            <a:off x="914400" y="3525956"/>
            <a:ext cx="10363200" cy="1470025"/>
          </a:xfrm>
        </p:spPr>
        <p:txBody>
          <a:bodyPr>
            <a:normAutofit fontScale="90000"/>
          </a:bodyPr>
          <a:lstStyle/>
          <a:p>
            <a:r>
              <a:rPr lang="en-US" dirty="0"/>
              <a:t>Foundation for Teaching Economics</a:t>
            </a:r>
          </a:p>
        </p:txBody>
      </p:sp>
      <p:sp>
        <p:nvSpPr>
          <p:cNvPr id="2" name="Subtitle 1">
            <a:extLst>
              <a:ext uri="{FF2B5EF4-FFF2-40B4-BE49-F238E27FC236}">
                <a16:creationId xmlns:a16="http://schemas.microsoft.com/office/drawing/2014/main" id="{027BC25A-7CBD-4B4C-8C28-D151BD8B8856}"/>
              </a:ext>
            </a:extLst>
          </p:cNvPr>
          <p:cNvSpPr>
            <a:spLocks noGrp="1"/>
          </p:cNvSpPr>
          <p:nvPr>
            <p:ph type="subTitle" idx="1"/>
          </p:nvPr>
        </p:nvSpPr>
        <p:spPr>
          <a:xfrm>
            <a:off x="1828800" y="4706247"/>
            <a:ext cx="8534400" cy="1470025"/>
          </a:xfrm>
        </p:spPr>
        <p:txBody>
          <a:bodyPr>
            <a:normAutofit/>
          </a:bodyPr>
          <a:lstStyle/>
          <a:p>
            <a:pPr algn="l"/>
            <a:r>
              <a:rPr lang="en-US" sz="2800" i="1" dirty="0"/>
              <a:t>Promoting excellence in economic education</a:t>
            </a:r>
          </a:p>
        </p:txBody>
      </p:sp>
      <p:pic>
        <p:nvPicPr>
          <p:cNvPr id="5" name="Picture 4">
            <a:extLst>
              <a:ext uri="{FF2B5EF4-FFF2-40B4-BE49-F238E27FC236}">
                <a16:creationId xmlns:a16="http://schemas.microsoft.com/office/drawing/2014/main" id="{8E229F75-E321-4A59-B51F-1B5BE32944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50" y="796091"/>
            <a:ext cx="2857500" cy="2867025"/>
          </a:xfrm>
          <a:prstGeom prst="rect">
            <a:avLst/>
          </a:prstGeom>
        </p:spPr>
      </p:pic>
    </p:spTree>
    <p:extLst>
      <p:ext uri="{BB962C8B-B14F-4D97-AF65-F5344CB8AC3E}">
        <p14:creationId xmlns:p14="http://schemas.microsoft.com/office/powerpoint/2010/main" val="1661221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FBE67-9552-47D8-A525-DD2BE11AE1C7}"/>
              </a:ext>
            </a:extLst>
          </p:cNvPr>
          <p:cNvSpPr>
            <a:spLocks noGrp="1"/>
          </p:cNvSpPr>
          <p:nvPr>
            <p:ph type="title"/>
          </p:nvPr>
        </p:nvSpPr>
        <p:spPr/>
        <p:txBody>
          <a:bodyPr/>
          <a:lstStyle/>
          <a:p>
            <a:r>
              <a:rPr lang="en-US" dirty="0"/>
              <a:t/>
            </a:r>
            <a:br>
              <a:rPr lang="en-US" dirty="0"/>
            </a:br>
            <a:r>
              <a:rPr lang="en-US" dirty="0"/>
              <a:t>Spanish Flu of 1918</a:t>
            </a:r>
          </a:p>
        </p:txBody>
      </p:sp>
      <p:sp>
        <p:nvSpPr>
          <p:cNvPr id="3" name="Content Placeholder 2">
            <a:extLst>
              <a:ext uri="{FF2B5EF4-FFF2-40B4-BE49-F238E27FC236}">
                <a16:creationId xmlns:a16="http://schemas.microsoft.com/office/drawing/2014/main" id="{9D613878-92D3-4C88-9DB0-6795C4704613}"/>
              </a:ext>
            </a:extLst>
          </p:cNvPr>
          <p:cNvSpPr>
            <a:spLocks noGrp="1"/>
          </p:cNvSpPr>
          <p:nvPr>
            <p:ph idx="1"/>
          </p:nvPr>
        </p:nvSpPr>
        <p:spPr/>
        <p:txBody>
          <a:bodyPr>
            <a:normAutofit lnSpcReduction="10000"/>
          </a:bodyPr>
          <a:lstStyle/>
          <a:p>
            <a:r>
              <a:rPr lang="en-US" dirty="0"/>
              <a:t>H1N1 flu that originated from birds.</a:t>
            </a:r>
          </a:p>
          <a:p>
            <a:pPr lvl="1"/>
            <a:r>
              <a:rPr lang="en-US" dirty="0"/>
              <a:t>¼ of Americans had symptoms</a:t>
            </a:r>
          </a:p>
          <a:p>
            <a:pPr lvl="1"/>
            <a:r>
              <a:rPr lang="en-US" dirty="0"/>
              <a:t>675,000 Americans died   (0.65 % of pop)</a:t>
            </a:r>
          </a:p>
          <a:p>
            <a:pPr lvl="1"/>
            <a:r>
              <a:rPr lang="en-US" dirty="0"/>
              <a:t>Life Expectancy at Birth Fell 11.8 years in 1918</a:t>
            </a:r>
          </a:p>
          <a:p>
            <a:pPr lvl="1"/>
            <a:r>
              <a:rPr lang="en-US" dirty="0"/>
              <a:t>20-50 million died world wide</a:t>
            </a:r>
          </a:p>
          <a:p>
            <a:r>
              <a:rPr lang="en-US" dirty="0"/>
              <a:t>Hardest on ages 20-40 (unusual), under 5, over 65</a:t>
            </a:r>
          </a:p>
          <a:p>
            <a:pPr lvl="1"/>
            <a:r>
              <a:rPr lang="en-US" dirty="0"/>
              <a:t>Likely hit Tuberculosis patients hardest. (</a:t>
            </a:r>
            <a:r>
              <a:rPr lang="en-US" dirty="0" err="1"/>
              <a:t>Noymer</a:t>
            </a:r>
            <a:r>
              <a:rPr lang="en-US" dirty="0"/>
              <a:t>, </a:t>
            </a:r>
            <a:r>
              <a:rPr lang="en-US" dirty="0" err="1"/>
              <a:t>Garenne</a:t>
            </a:r>
            <a:r>
              <a:rPr lang="en-US" dirty="0"/>
              <a:t>)</a:t>
            </a:r>
          </a:p>
          <a:p>
            <a:r>
              <a:rPr lang="en-US" dirty="0"/>
              <a:t>Death within hours or days of showing Symptoms </a:t>
            </a:r>
          </a:p>
          <a:p>
            <a:pPr lvl="1"/>
            <a:r>
              <a:rPr lang="en-US" dirty="0"/>
              <a:t>Face turned Blue with oxygen deprivation</a:t>
            </a:r>
          </a:p>
          <a:p>
            <a:pPr lvl="1"/>
            <a:r>
              <a:rPr lang="en-US" dirty="0"/>
              <a:t>Bloody Liquid filled victim’s lungs until suffocated</a:t>
            </a:r>
          </a:p>
          <a:p>
            <a:pPr lvl="1"/>
            <a:r>
              <a:rPr lang="en-US" dirty="0"/>
              <a:t>Overreaction of immune systems.</a:t>
            </a:r>
          </a:p>
          <a:p>
            <a:endParaRPr lang="en-US" dirty="0"/>
          </a:p>
        </p:txBody>
      </p:sp>
      <p:pic>
        <p:nvPicPr>
          <p:cNvPr id="23554" name="Picture 2" descr="1918 flu poster">
            <a:extLst>
              <a:ext uri="{FF2B5EF4-FFF2-40B4-BE49-F238E27FC236}">
                <a16:creationId xmlns:a16="http://schemas.microsoft.com/office/drawing/2014/main" id="{51837A3B-2D34-4BE6-9197-D242C488E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5378" y="165459"/>
            <a:ext cx="3096958" cy="361493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Spanish flu">
            <a:extLst>
              <a:ext uri="{FF2B5EF4-FFF2-40B4-BE49-F238E27FC236}">
                <a16:creationId xmlns:a16="http://schemas.microsoft.com/office/drawing/2014/main" id="{0D0AAD57-55E9-46C4-AEC4-B26046082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6311" y="4278939"/>
            <a:ext cx="2337489" cy="22139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F90D36-E980-421F-AF1C-2756B26EDFBB}"/>
              </a:ext>
            </a:extLst>
          </p:cNvPr>
          <p:cNvSpPr txBox="1"/>
          <p:nvPr/>
        </p:nvSpPr>
        <p:spPr>
          <a:xfrm>
            <a:off x="391886" y="6176963"/>
            <a:ext cx="4875053" cy="830997"/>
          </a:xfrm>
          <a:prstGeom prst="rect">
            <a:avLst/>
          </a:prstGeom>
          <a:noFill/>
        </p:spPr>
        <p:txBody>
          <a:bodyPr wrap="none" rtlCol="0">
            <a:spAutoFit/>
          </a:bodyPr>
          <a:lstStyle/>
          <a:p>
            <a:pPr fontAlgn="t"/>
            <a:r>
              <a:rPr lang="en-US" sz="1000" dirty="0">
                <a:hlinkClick r:id="rId4"/>
              </a:rPr>
              <a:t>Andrew </a:t>
            </a:r>
            <a:r>
              <a:rPr lang="en-US" sz="1000" dirty="0" err="1">
                <a:hlinkClick r:id="rId4"/>
              </a:rPr>
              <a:t>Noymer</a:t>
            </a:r>
            <a:r>
              <a:rPr lang="en-US" sz="1000" dirty="0"/>
              <a:t> and </a:t>
            </a:r>
            <a:r>
              <a:rPr lang="en-US" sz="1000" dirty="0">
                <a:hlinkClick r:id="rId5"/>
              </a:rPr>
              <a:t>Michel </a:t>
            </a:r>
            <a:r>
              <a:rPr lang="en-US" sz="1000" dirty="0" err="1">
                <a:hlinkClick r:id="rId5"/>
              </a:rPr>
              <a:t>Garenne</a:t>
            </a:r>
            <a:r>
              <a:rPr lang="en-US" sz="1000" dirty="0"/>
              <a:t>.</a:t>
            </a:r>
          </a:p>
          <a:p>
            <a:r>
              <a:rPr lang="en-US" sz="1000" dirty="0"/>
              <a:t>The 1918 Influenza Epidemic's Effects on Sex Differentials in Mortality in the United States</a:t>
            </a:r>
          </a:p>
          <a:p>
            <a:r>
              <a:rPr lang="en-US" sz="1000" dirty="0" err="1"/>
              <a:t>Popul</a:t>
            </a:r>
            <a:r>
              <a:rPr lang="en-US" sz="1000" dirty="0"/>
              <a:t> Dev Rev. 2000; 26(3): 565–581</a:t>
            </a:r>
          </a:p>
          <a:p>
            <a:endParaRPr lang="en-US" dirty="0"/>
          </a:p>
        </p:txBody>
      </p:sp>
    </p:spTree>
    <p:extLst>
      <p:ext uri="{BB962C8B-B14F-4D97-AF65-F5344CB8AC3E}">
        <p14:creationId xmlns:p14="http://schemas.microsoft.com/office/powerpoint/2010/main" val="3419848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F2A08632-63B7-476C-A08C-4F52B915A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524" y="969264"/>
            <a:ext cx="9702951" cy="54498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3838156-9520-4493-8872-95CAF4E44FB0}"/>
              </a:ext>
            </a:extLst>
          </p:cNvPr>
          <p:cNvSpPr txBox="1"/>
          <p:nvPr/>
        </p:nvSpPr>
        <p:spPr>
          <a:xfrm>
            <a:off x="1341589" y="6345936"/>
            <a:ext cx="9508820" cy="369332"/>
          </a:xfrm>
          <a:prstGeom prst="rect">
            <a:avLst/>
          </a:prstGeom>
          <a:noFill/>
        </p:spPr>
        <p:txBody>
          <a:bodyPr wrap="square" rtlCol="0">
            <a:spAutoFit/>
          </a:bodyPr>
          <a:lstStyle/>
          <a:p>
            <a:r>
              <a:rPr lang="en-US">
                <a:hlinkClick r:id="rId3"/>
              </a:rPr>
              <a:t>https://www.ncbi.nlm.nih.gov/pmc/articles/PMC2740912/</a:t>
            </a:r>
            <a:endParaRPr lang="en-US" dirty="0"/>
          </a:p>
        </p:txBody>
      </p:sp>
      <p:sp>
        <p:nvSpPr>
          <p:cNvPr id="3" name="TextBox 2">
            <a:extLst>
              <a:ext uri="{FF2B5EF4-FFF2-40B4-BE49-F238E27FC236}">
                <a16:creationId xmlns:a16="http://schemas.microsoft.com/office/drawing/2014/main" id="{9039947F-CA1F-45C5-8B37-2EC0E7F9D874}"/>
              </a:ext>
            </a:extLst>
          </p:cNvPr>
          <p:cNvSpPr txBox="1"/>
          <p:nvPr/>
        </p:nvSpPr>
        <p:spPr>
          <a:xfrm>
            <a:off x="172935" y="380696"/>
            <a:ext cx="11846128" cy="584775"/>
          </a:xfrm>
          <a:prstGeom prst="rect">
            <a:avLst/>
          </a:prstGeom>
          <a:noFill/>
        </p:spPr>
        <p:txBody>
          <a:bodyPr wrap="none" rtlCol="0">
            <a:spAutoFit/>
          </a:bodyPr>
          <a:lstStyle/>
          <a:p>
            <a:r>
              <a:rPr lang="en-US" sz="3200" dirty="0"/>
              <a:t>U.S. Influenza and Pneumonia Death Rates by Age Group, 1918 v. 1917</a:t>
            </a:r>
          </a:p>
        </p:txBody>
      </p:sp>
    </p:spTree>
    <p:extLst>
      <p:ext uri="{BB962C8B-B14F-4D97-AF65-F5344CB8AC3E}">
        <p14:creationId xmlns:p14="http://schemas.microsoft.com/office/powerpoint/2010/main" val="1127579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5E839FB7-C14A-4391-BE04-5AFBE395B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950" y="4090416"/>
            <a:ext cx="638175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a:extLst>
              <a:ext uri="{FF2B5EF4-FFF2-40B4-BE49-F238E27FC236}">
                <a16:creationId xmlns:a16="http://schemas.microsoft.com/office/drawing/2014/main" id="{43AD3CCF-49C6-4B99-9955-29D4953D2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00" y="173165"/>
            <a:ext cx="4485649" cy="6678633"/>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flu epidemic, 1918">
            <a:extLst>
              <a:ext uri="{FF2B5EF4-FFF2-40B4-BE49-F238E27FC236}">
                <a16:creationId xmlns:a16="http://schemas.microsoft.com/office/drawing/2014/main" id="{CCD4FCA9-F9D6-4F86-836C-3A96DB73E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0768" y="402307"/>
            <a:ext cx="4660065" cy="36881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77804B-E9F7-485C-BB10-296F3BC7168B}"/>
              </a:ext>
            </a:extLst>
          </p:cNvPr>
          <p:cNvSpPr txBox="1"/>
          <p:nvPr/>
        </p:nvSpPr>
        <p:spPr>
          <a:xfrm>
            <a:off x="10036723" y="995389"/>
            <a:ext cx="1994457" cy="646331"/>
          </a:xfrm>
          <a:prstGeom prst="rect">
            <a:avLst/>
          </a:prstGeom>
          <a:noFill/>
        </p:spPr>
        <p:txBody>
          <a:bodyPr wrap="none" rtlCol="0">
            <a:spAutoFit/>
          </a:bodyPr>
          <a:lstStyle/>
          <a:p>
            <a:r>
              <a:rPr lang="en-US" dirty="0"/>
              <a:t>Oakland Municipal </a:t>
            </a:r>
          </a:p>
          <a:p>
            <a:r>
              <a:rPr lang="en-US" dirty="0"/>
              <a:t>Auditorium</a:t>
            </a:r>
          </a:p>
        </p:txBody>
      </p:sp>
    </p:spTree>
    <p:extLst>
      <p:ext uri="{BB962C8B-B14F-4D97-AF65-F5344CB8AC3E}">
        <p14:creationId xmlns:p14="http://schemas.microsoft.com/office/powerpoint/2010/main" val="3097813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C4076-992C-444B-8DA2-07D9EB2D32FA}"/>
              </a:ext>
            </a:extLst>
          </p:cNvPr>
          <p:cNvSpPr>
            <a:spLocks noGrp="1"/>
          </p:cNvSpPr>
          <p:nvPr>
            <p:ph type="title"/>
          </p:nvPr>
        </p:nvSpPr>
        <p:spPr/>
        <p:txBody>
          <a:bodyPr/>
          <a:lstStyle/>
          <a:p>
            <a:r>
              <a:rPr lang="en-US" dirty="0"/>
              <a:t>US Military Experience with Spanish Flu of 1918</a:t>
            </a:r>
          </a:p>
        </p:txBody>
      </p:sp>
      <p:sp>
        <p:nvSpPr>
          <p:cNvPr id="3" name="Content Placeholder 2">
            <a:extLst>
              <a:ext uri="{FF2B5EF4-FFF2-40B4-BE49-F238E27FC236}">
                <a16:creationId xmlns:a16="http://schemas.microsoft.com/office/drawing/2014/main" id="{E4B2D339-DDA3-4841-9F6E-6645C85AD8D3}"/>
              </a:ext>
            </a:extLst>
          </p:cNvPr>
          <p:cNvSpPr>
            <a:spLocks noGrp="1"/>
          </p:cNvSpPr>
          <p:nvPr>
            <p:ph idx="1"/>
          </p:nvPr>
        </p:nvSpPr>
        <p:spPr/>
        <p:txBody>
          <a:bodyPr>
            <a:normAutofit fontScale="92500" lnSpcReduction="10000"/>
          </a:bodyPr>
          <a:lstStyle/>
          <a:p>
            <a:r>
              <a:rPr lang="en-US" dirty="0"/>
              <a:t>U.S. Experience </a:t>
            </a:r>
          </a:p>
          <a:p>
            <a:r>
              <a:rPr lang="en-US" dirty="0"/>
              <a:t>March-May 1918 14 of largest Army Camps in U.S. hit by influenza</a:t>
            </a:r>
          </a:p>
          <a:p>
            <a:pPr lvl="1"/>
            <a:r>
              <a:rPr lang="en-US" dirty="0"/>
              <a:t>Few became critically ill</a:t>
            </a:r>
          </a:p>
          <a:p>
            <a:pPr lvl="1"/>
            <a:r>
              <a:rPr lang="en-US" dirty="0"/>
              <a:t>Some of infected troops carried virus in ships to France.</a:t>
            </a:r>
          </a:p>
          <a:p>
            <a:pPr lvl="1"/>
            <a:r>
              <a:rPr lang="en-US" dirty="0"/>
              <a:t>In France </a:t>
            </a:r>
          </a:p>
          <a:p>
            <a:r>
              <a:rPr lang="en-US" dirty="0"/>
              <a:t>Late August to October Outbreak dangerous</a:t>
            </a:r>
          </a:p>
          <a:p>
            <a:pPr lvl="1"/>
            <a:r>
              <a:rPr lang="en-US" dirty="0"/>
              <a:t>Army </a:t>
            </a:r>
          </a:p>
          <a:p>
            <a:pPr lvl="2"/>
            <a:r>
              <a:rPr lang="en-US" dirty="0"/>
              <a:t>Sickened about one-fourth of army (1 million)</a:t>
            </a:r>
          </a:p>
          <a:p>
            <a:pPr lvl="2"/>
            <a:r>
              <a:rPr lang="en-US" dirty="0"/>
              <a:t>30,000 died before got to Frances.</a:t>
            </a:r>
          </a:p>
          <a:p>
            <a:pPr lvl="1"/>
            <a:r>
              <a:rPr lang="en-US" dirty="0"/>
              <a:t>Navy</a:t>
            </a:r>
          </a:p>
          <a:p>
            <a:pPr lvl="2"/>
            <a:r>
              <a:rPr lang="en-US" dirty="0"/>
              <a:t>100,000 hospital admissions of 600,000 men, killed 5000.   </a:t>
            </a:r>
          </a:p>
          <a:p>
            <a:pPr lvl="3"/>
            <a:r>
              <a:rPr lang="en-US" dirty="0"/>
              <a:t>From Carol Byerly.  “The U.S. Military and the Influenza Pandemic of 1918-1919.”  Public Health Reports 2010, 82-91.</a:t>
            </a:r>
          </a:p>
        </p:txBody>
      </p:sp>
      <p:pic>
        <p:nvPicPr>
          <p:cNvPr id="21506" name="Picture 2">
            <a:extLst>
              <a:ext uri="{FF2B5EF4-FFF2-40B4-BE49-F238E27FC236}">
                <a16:creationId xmlns:a16="http://schemas.microsoft.com/office/drawing/2014/main" id="{DAC9E28C-CA18-42DC-AA57-A5DBBC83C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5977" y="2883377"/>
            <a:ext cx="3353751" cy="223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71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04B7-323F-4192-B4F6-3FE717468AEA}"/>
              </a:ext>
            </a:extLst>
          </p:cNvPr>
          <p:cNvSpPr>
            <a:spLocks noGrp="1"/>
          </p:cNvSpPr>
          <p:nvPr>
            <p:ph type="title"/>
          </p:nvPr>
        </p:nvSpPr>
        <p:spPr/>
        <p:txBody>
          <a:bodyPr/>
          <a:lstStyle/>
          <a:p>
            <a:r>
              <a:rPr lang="en-US" dirty="0"/>
              <a:t>Large Crowd Problems</a:t>
            </a:r>
          </a:p>
        </p:txBody>
      </p:sp>
      <p:sp>
        <p:nvSpPr>
          <p:cNvPr id="3" name="Content Placeholder 2">
            <a:extLst>
              <a:ext uri="{FF2B5EF4-FFF2-40B4-BE49-F238E27FC236}">
                <a16:creationId xmlns:a16="http://schemas.microsoft.com/office/drawing/2014/main" id="{81E54346-8592-43F5-AD0A-F942ECC0BED4}"/>
              </a:ext>
            </a:extLst>
          </p:cNvPr>
          <p:cNvSpPr>
            <a:spLocks noGrp="1"/>
          </p:cNvSpPr>
          <p:nvPr>
            <p:ph idx="1"/>
          </p:nvPr>
        </p:nvSpPr>
        <p:spPr/>
        <p:txBody>
          <a:bodyPr/>
          <a:lstStyle/>
          <a:p>
            <a:r>
              <a:rPr lang="en-US" dirty="0"/>
              <a:t>A Nastier Virus strain returned to U.S. in late August 2018</a:t>
            </a:r>
          </a:p>
          <a:p>
            <a:r>
              <a:rPr lang="en-US" dirty="0"/>
              <a:t>Federal Government briefly reported flu was back Sept. 10</a:t>
            </a:r>
          </a:p>
          <a:p>
            <a:r>
              <a:rPr lang="en-US" dirty="0"/>
              <a:t>Sept. 12</a:t>
            </a:r>
            <a:r>
              <a:rPr lang="en-US" baseline="30000" dirty="0"/>
              <a:t>th</a:t>
            </a:r>
            <a:r>
              <a:rPr lang="en-US" dirty="0"/>
              <a:t>,  13 million men required to register for draft at various office.</a:t>
            </a:r>
          </a:p>
        </p:txBody>
      </p:sp>
      <p:pic>
        <p:nvPicPr>
          <p:cNvPr id="25602" name="Picture 2">
            <a:extLst>
              <a:ext uri="{FF2B5EF4-FFF2-40B4-BE49-F238E27FC236}">
                <a16:creationId xmlns:a16="http://schemas.microsoft.com/office/drawing/2014/main" id="{1763A968-081C-457E-9480-4EFDA3098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2086" y="512064"/>
            <a:ext cx="2359914" cy="162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423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B0516A-5158-4C7B-B7DA-E3FEF5A435D7}"/>
              </a:ext>
            </a:extLst>
          </p:cNvPr>
          <p:cNvPicPr>
            <a:picLocks noChangeAspect="1"/>
          </p:cNvPicPr>
          <p:nvPr/>
        </p:nvPicPr>
        <p:blipFill>
          <a:blip r:embed="rId2"/>
          <a:stretch>
            <a:fillRect/>
          </a:stretch>
        </p:blipFill>
        <p:spPr>
          <a:xfrm>
            <a:off x="859536" y="351834"/>
            <a:ext cx="9032712" cy="6154332"/>
          </a:xfrm>
          <a:prstGeom prst="rect">
            <a:avLst/>
          </a:prstGeom>
        </p:spPr>
      </p:pic>
      <p:sp>
        <p:nvSpPr>
          <p:cNvPr id="3" name="TextBox 2">
            <a:extLst>
              <a:ext uri="{FF2B5EF4-FFF2-40B4-BE49-F238E27FC236}">
                <a16:creationId xmlns:a16="http://schemas.microsoft.com/office/drawing/2014/main" id="{4AE8336B-E5C9-4D5F-A5BB-7FFA25C16DF4}"/>
              </a:ext>
            </a:extLst>
          </p:cNvPr>
          <p:cNvSpPr txBox="1"/>
          <p:nvPr/>
        </p:nvSpPr>
        <p:spPr>
          <a:xfrm>
            <a:off x="9599640" y="5657671"/>
            <a:ext cx="2592360" cy="1200329"/>
          </a:xfrm>
          <a:prstGeom prst="rect">
            <a:avLst/>
          </a:prstGeom>
          <a:noFill/>
        </p:spPr>
        <p:txBody>
          <a:bodyPr wrap="square" rtlCol="0">
            <a:spAutoFit/>
          </a:bodyPr>
          <a:lstStyle/>
          <a:p>
            <a:r>
              <a:rPr lang="en-US" dirty="0"/>
              <a:t>From </a:t>
            </a:r>
            <a:r>
              <a:rPr lang="en-US" dirty="0" err="1"/>
              <a:t>Franois</a:t>
            </a:r>
            <a:r>
              <a:rPr lang="en-US" dirty="0"/>
              <a:t> Velde Chicago</a:t>
            </a:r>
          </a:p>
          <a:p>
            <a:r>
              <a:rPr lang="en-US" dirty="0"/>
              <a:t>Fed Working Paper 2020</a:t>
            </a:r>
          </a:p>
          <a:p>
            <a:endParaRPr lang="en-US" dirty="0"/>
          </a:p>
        </p:txBody>
      </p:sp>
      <p:sp>
        <p:nvSpPr>
          <p:cNvPr id="4" name="TextBox 3">
            <a:extLst>
              <a:ext uri="{FF2B5EF4-FFF2-40B4-BE49-F238E27FC236}">
                <a16:creationId xmlns:a16="http://schemas.microsoft.com/office/drawing/2014/main" id="{AA102A71-31EB-49CF-9051-11CA357D2F1B}"/>
              </a:ext>
            </a:extLst>
          </p:cNvPr>
          <p:cNvSpPr txBox="1"/>
          <p:nvPr/>
        </p:nvSpPr>
        <p:spPr>
          <a:xfrm>
            <a:off x="9326880" y="1024128"/>
            <a:ext cx="2596416" cy="1384995"/>
          </a:xfrm>
          <a:prstGeom prst="rect">
            <a:avLst/>
          </a:prstGeom>
          <a:noFill/>
        </p:spPr>
        <p:txBody>
          <a:bodyPr wrap="none" rtlCol="0">
            <a:spAutoFit/>
          </a:bodyPr>
          <a:lstStyle/>
          <a:p>
            <a:r>
              <a:rPr lang="en-US" sz="2800" dirty="0"/>
              <a:t>U.S. Death Rates</a:t>
            </a:r>
          </a:p>
          <a:p>
            <a:r>
              <a:rPr lang="en-US" sz="2800" dirty="0"/>
              <a:t>Monthly</a:t>
            </a:r>
          </a:p>
          <a:p>
            <a:r>
              <a:rPr lang="en-US" sz="2800" dirty="0"/>
              <a:t>1913-1923</a:t>
            </a:r>
          </a:p>
        </p:txBody>
      </p:sp>
      <p:sp>
        <p:nvSpPr>
          <p:cNvPr id="5" name="TextBox 4">
            <a:extLst>
              <a:ext uri="{FF2B5EF4-FFF2-40B4-BE49-F238E27FC236}">
                <a16:creationId xmlns:a16="http://schemas.microsoft.com/office/drawing/2014/main" id="{93D26AC5-F035-43FB-9D90-A7DBFBD0BA4A}"/>
              </a:ext>
            </a:extLst>
          </p:cNvPr>
          <p:cNvSpPr txBox="1"/>
          <p:nvPr/>
        </p:nvSpPr>
        <p:spPr>
          <a:xfrm>
            <a:off x="4358392" y="1024128"/>
            <a:ext cx="1469633" cy="369332"/>
          </a:xfrm>
          <a:prstGeom prst="rect">
            <a:avLst/>
          </a:prstGeom>
          <a:noFill/>
        </p:spPr>
        <p:txBody>
          <a:bodyPr wrap="none" rtlCol="0">
            <a:spAutoFit/>
          </a:bodyPr>
          <a:lstStyle/>
          <a:p>
            <a:r>
              <a:rPr lang="en-US" dirty="0"/>
              <a:t>October 1918</a:t>
            </a:r>
          </a:p>
        </p:txBody>
      </p:sp>
      <p:sp>
        <p:nvSpPr>
          <p:cNvPr id="6" name="TextBox 5">
            <a:extLst>
              <a:ext uri="{FF2B5EF4-FFF2-40B4-BE49-F238E27FC236}">
                <a16:creationId xmlns:a16="http://schemas.microsoft.com/office/drawing/2014/main" id="{0DD8410E-7B3E-4A7E-88DA-A3849B77D85C}"/>
              </a:ext>
            </a:extLst>
          </p:cNvPr>
          <p:cNvSpPr txBox="1"/>
          <p:nvPr/>
        </p:nvSpPr>
        <p:spPr>
          <a:xfrm>
            <a:off x="6675120" y="2578608"/>
            <a:ext cx="1045286" cy="369332"/>
          </a:xfrm>
          <a:prstGeom prst="rect">
            <a:avLst/>
          </a:prstGeom>
          <a:noFill/>
        </p:spPr>
        <p:txBody>
          <a:bodyPr wrap="none" rtlCol="0">
            <a:spAutoFit/>
          </a:bodyPr>
          <a:lstStyle/>
          <a:p>
            <a:r>
              <a:rPr lang="en-US" dirty="0"/>
              <a:t>Feb 1920</a:t>
            </a:r>
          </a:p>
        </p:txBody>
      </p:sp>
    </p:spTree>
    <p:extLst>
      <p:ext uri="{BB962C8B-B14F-4D97-AF65-F5344CB8AC3E}">
        <p14:creationId xmlns:p14="http://schemas.microsoft.com/office/powerpoint/2010/main" val="678662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F7E1C-0040-4F79-BBC6-3E7393908ED4}"/>
              </a:ext>
            </a:extLst>
          </p:cNvPr>
          <p:cNvSpPr>
            <a:spLocks noGrp="1"/>
          </p:cNvSpPr>
          <p:nvPr>
            <p:ph type="title"/>
          </p:nvPr>
        </p:nvSpPr>
        <p:spPr/>
        <p:txBody>
          <a:bodyPr>
            <a:normAutofit/>
          </a:bodyPr>
          <a:lstStyle/>
          <a:p>
            <a:r>
              <a:rPr lang="en-US" dirty="0"/>
              <a:t>Philadelphia vs. St. Louis  Apocryphal Story</a:t>
            </a:r>
          </a:p>
        </p:txBody>
      </p:sp>
      <p:sp>
        <p:nvSpPr>
          <p:cNvPr id="3" name="Content Placeholder 2">
            <a:extLst>
              <a:ext uri="{FF2B5EF4-FFF2-40B4-BE49-F238E27FC236}">
                <a16:creationId xmlns:a16="http://schemas.microsoft.com/office/drawing/2014/main" id="{BB4C1B9E-3277-497D-804F-0D15F2B4E830}"/>
              </a:ext>
            </a:extLst>
          </p:cNvPr>
          <p:cNvSpPr>
            <a:spLocks noGrp="1"/>
          </p:cNvSpPr>
          <p:nvPr>
            <p:ph idx="1"/>
          </p:nvPr>
        </p:nvSpPr>
        <p:spPr/>
        <p:txBody>
          <a:bodyPr>
            <a:normAutofit/>
          </a:bodyPr>
          <a:lstStyle/>
          <a:p>
            <a:r>
              <a:rPr lang="en-US" dirty="0"/>
              <a:t>Philadelphia</a:t>
            </a:r>
          </a:p>
          <a:p>
            <a:pPr lvl="1"/>
            <a:r>
              <a:rPr lang="en-US" dirty="0"/>
              <a:t>Sept. 17:  First cases </a:t>
            </a:r>
          </a:p>
          <a:p>
            <a:pPr lvl="1"/>
            <a:r>
              <a:rPr lang="en-US" dirty="0"/>
              <a:t>Sept. 28:  Philadelphia Allowed Liberty Loan Parade </a:t>
            </a:r>
            <a:endParaRPr lang="en-US" baseline="30000" dirty="0"/>
          </a:p>
          <a:p>
            <a:pPr lvl="1"/>
            <a:r>
              <a:rPr lang="en-US" dirty="0"/>
              <a:t>October 3: began school closures, public gathering bans, social distancing</a:t>
            </a:r>
          </a:p>
          <a:p>
            <a:pPr lvl="1"/>
            <a:r>
              <a:rPr lang="en-US" dirty="0"/>
              <a:t>Peak Week Deaths 257 per 100K,  total from 9/8 to 12/28:  719 per 100K</a:t>
            </a:r>
          </a:p>
          <a:p>
            <a:r>
              <a:rPr lang="en-US" dirty="0"/>
              <a:t>St. Louis </a:t>
            </a:r>
          </a:p>
          <a:p>
            <a:pPr lvl="1"/>
            <a:r>
              <a:rPr lang="en-US" dirty="0"/>
              <a:t>Sept. 28  Liberty Loan Parade</a:t>
            </a:r>
          </a:p>
          <a:p>
            <a:pPr lvl="1"/>
            <a:r>
              <a:rPr lang="en-US" dirty="0"/>
              <a:t>Prior to October 5:  First Cases Reported</a:t>
            </a:r>
          </a:p>
          <a:p>
            <a:pPr lvl="1"/>
            <a:r>
              <a:rPr lang="en-US" dirty="0"/>
              <a:t>October 7:  social distancing</a:t>
            </a:r>
          </a:p>
          <a:p>
            <a:pPr lvl="1"/>
            <a:r>
              <a:rPr lang="en-US" dirty="0"/>
              <a:t>Peak Week Deaths:  57 per 100K,   Total from 9/8 to 12/28:  347 per 100K </a:t>
            </a:r>
          </a:p>
          <a:p>
            <a:endParaRPr lang="en-US" dirty="0"/>
          </a:p>
        </p:txBody>
      </p:sp>
    </p:spTree>
    <p:extLst>
      <p:ext uri="{BB962C8B-B14F-4D97-AF65-F5344CB8AC3E}">
        <p14:creationId xmlns:p14="http://schemas.microsoft.com/office/powerpoint/2010/main" val="192657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5B09842-36FE-4562-AD6C-E10FDD41E4F2}"/>
              </a:ext>
            </a:extLst>
          </p:cNvPr>
          <p:cNvGraphicFramePr>
            <a:graphicFrameLocks noGrp="1"/>
          </p:cNvGraphicFramePr>
          <p:nvPr/>
        </p:nvGraphicFramePr>
        <p:xfrm>
          <a:off x="2340864" y="0"/>
          <a:ext cx="9704831" cy="7091585"/>
        </p:xfrm>
        <a:graphic>
          <a:graphicData uri="http://schemas.openxmlformats.org/drawingml/2006/table">
            <a:tbl>
              <a:tblPr>
                <a:tableStyleId>{5C22544A-7EE6-4342-B048-85BDC9FD1C3A}</a:tableStyleId>
              </a:tblPr>
              <a:tblGrid>
                <a:gridCol w="1900716">
                  <a:extLst>
                    <a:ext uri="{9D8B030D-6E8A-4147-A177-3AD203B41FA5}">
                      <a16:colId xmlns:a16="http://schemas.microsoft.com/office/drawing/2014/main" val="3242226588"/>
                    </a:ext>
                  </a:extLst>
                </a:gridCol>
                <a:gridCol w="1095706">
                  <a:extLst>
                    <a:ext uri="{9D8B030D-6E8A-4147-A177-3AD203B41FA5}">
                      <a16:colId xmlns:a16="http://schemas.microsoft.com/office/drawing/2014/main" val="4028434849"/>
                    </a:ext>
                  </a:extLst>
                </a:gridCol>
                <a:gridCol w="1095706">
                  <a:extLst>
                    <a:ext uri="{9D8B030D-6E8A-4147-A177-3AD203B41FA5}">
                      <a16:colId xmlns:a16="http://schemas.microsoft.com/office/drawing/2014/main" val="615221508"/>
                    </a:ext>
                  </a:extLst>
                </a:gridCol>
                <a:gridCol w="1185154">
                  <a:extLst>
                    <a:ext uri="{9D8B030D-6E8A-4147-A177-3AD203B41FA5}">
                      <a16:colId xmlns:a16="http://schemas.microsoft.com/office/drawing/2014/main" val="4211205886"/>
                    </a:ext>
                  </a:extLst>
                </a:gridCol>
                <a:gridCol w="1160094">
                  <a:extLst>
                    <a:ext uri="{9D8B030D-6E8A-4147-A177-3AD203B41FA5}">
                      <a16:colId xmlns:a16="http://schemas.microsoft.com/office/drawing/2014/main" val="2171792935"/>
                    </a:ext>
                  </a:extLst>
                </a:gridCol>
                <a:gridCol w="1076043">
                  <a:extLst>
                    <a:ext uri="{9D8B030D-6E8A-4147-A177-3AD203B41FA5}">
                      <a16:colId xmlns:a16="http://schemas.microsoft.com/office/drawing/2014/main" val="2637070685"/>
                    </a:ext>
                  </a:extLst>
                </a:gridCol>
                <a:gridCol w="1095706">
                  <a:extLst>
                    <a:ext uri="{9D8B030D-6E8A-4147-A177-3AD203B41FA5}">
                      <a16:colId xmlns:a16="http://schemas.microsoft.com/office/drawing/2014/main" val="2606435298"/>
                    </a:ext>
                  </a:extLst>
                </a:gridCol>
                <a:gridCol w="1095706">
                  <a:extLst>
                    <a:ext uri="{9D8B030D-6E8A-4147-A177-3AD203B41FA5}">
                      <a16:colId xmlns:a16="http://schemas.microsoft.com/office/drawing/2014/main" val="3384262229"/>
                    </a:ext>
                  </a:extLst>
                </a:gridCol>
              </a:tblGrid>
              <a:tr h="566928">
                <a:tc>
                  <a:txBody>
                    <a:bodyPr/>
                    <a:lstStyle/>
                    <a:p>
                      <a:pPr algn="l" fontAlgn="t"/>
                      <a:r>
                        <a:rPr lang="en-US" sz="1800" u="none" strike="noStrike" dirty="0">
                          <a:effectLst/>
                        </a:rPr>
                        <a:t> </a:t>
                      </a:r>
                      <a:endParaRPr lang="en-US" sz="1800" b="0" i="0" u="none" strike="noStrike" dirty="0">
                        <a:effectLst/>
                        <a:latin typeface="Arial" panose="020B0604020202020204" pitchFamily="34" charset="0"/>
                      </a:endParaRPr>
                    </a:p>
                  </a:txBody>
                  <a:tcPr marL="7252" marR="7252" marT="7252" marB="0"/>
                </a:tc>
                <a:tc>
                  <a:txBody>
                    <a:bodyPr/>
                    <a:lstStyle/>
                    <a:p>
                      <a:pPr algn="ctr" fontAlgn="t"/>
                      <a:r>
                        <a:rPr lang="en-US" sz="1800" u="none" strike="noStrike" dirty="0">
                          <a:effectLst/>
                        </a:rPr>
                        <a:t> </a:t>
                      </a:r>
                      <a:endParaRPr lang="en-US" sz="1800" b="0" i="0" u="none" strike="noStrike" dirty="0">
                        <a:effectLst/>
                        <a:latin typeface="Arial" panose="020B0604020202020204" pitchFamily="34" charset="0"/>
                      </a:endParaRPr>
                    </a:p>
                  </a:txBody>
                  <a:tcPr marL="7252" marR="7252" marT="7252" marB="0"/>
                </a:tc>
                <a:tc>
                  <a:txBody>
                    <a:bodyPr/>
                    <a:lstStyle/>
                    <a:p>
                      <a:pPr algn="ctr" fontAlgn="t"/>
                      <a:r>
                        <a:rPr lang="en-US" sz="1800" u="none" strike="noStrike" dirty="0">
                          <a:effectLst/>
                        </a:rPr>
                        <a:t> </a:t>
                      </a:r>
                      <a:endParaRPr lang="en-US" sz="1800" b="0" i="0" u="none" strike="noStrike" dirty="0">
                        <a:effectLst/>
                        <a:latin typeface="Arial" panose="020B0604020202020204" pitchFamily="34" charset="0"/>
                      </a:endParaRPr>
                    </a:p>
                  </a:txBody>
                  <a:tcPr marL="7252" marR="7252" marT="7252" marB="0"/>
                </a:tc>
                <a:tc>
                  <a:txBody>
                    <a:bodyPr/>
                    <a:lstStyle/>
                    <a:p>
                      <a:pPr algn="l" fontAlgn="t"/>
                      <a:r>
                        <a:rPr lang="en-US" sz="1800" u="none" strike="noStrike" dirty="0">
                          <a:effectLst/>
                        </a:rPr>
                        <a:t> </a:t>
                      </a:r>
                      <a:endParaRPr lang="en-US" sz="1800" b="0" i="0" u="none" strike="noStrike" dirty="0">
                        <a:effectLst/>
                        <a:latin typeface="Arial" panose="020B0604020202020204" pitchFamily="34" charset="0"/>
                      </a:endParaRPr>
                    </a:p>
                  </a:txBody>
                  <a:tcPr marL="7252" marR="7252" marT="7252" marB="0"/>
                </a:tc>
                <a:tc>
                  <a:txBody>
                    <a:bodyPr/>
                    <a:lstStyle/>
                    <a:p>
                      <a:pPr algn="ctr" fontAlgn="t"/>
                      <a:r>
                        <a:rPr lang="en-US" sz="1800" u="none" strike="noStrike" dirty="0">
                          <a:effectLst/>
                        </a:rPr>
                        <a:t> </a:t>
                      </a:r>
                      <a:endParaRPr lang="en-US" sz="1800" b="0" i="0" u="none" strike="noStrike" dirty="0">
                        <a:effectLst/>
                        <a:latin typeface="Arial" panose="020B0604020202020204" pitchFamily="34" charset="0"/>
                      </a:endParaRPr>
                    </a:p>
                  </a:txBody>
                  <a:tcPr marL="7252" marR="7252" marT="7252" marB="0"/>
                </a:tc>
                <a:tc gridSpan="3">
                  <a:txBody>
                    <a:bodyPr/>
                    <a:lstStyle/>
                    <a:p>
                      <a:pPr algn="ctr" fontAlgn="t"/>
                      <a:r>
                        <a:rPr lang="en-US" sz="1800" u="none" strike="noStrike" dirty="0">
                          <a:effectLst/>
                        </a:rPr>
                        <a:t>Excess Flu &amp; Pneum. deaths per 100K</a:t>
                      </a:r>
                      <a:endParaRPr lang="en-US" sz="1800" b="0" i="0" u="none" strike="noStrike" dirty="0">
                        <a:effectLst/>
                        <a:latin typeface="Arial" panose="020B0604020202020204" pitchFamily="34" charset="0"/>
                      </a:endParaRPr>
                    </a:p>
                  </a:txBody>
                  <a:tcPr marL="7252" marR="7252" marT="7252"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98371942"/>
                  </a:ext>
                </a:extLst>
              </a:tr>
              <a:tr h="1405563">
                <a:tc>
                  <a:txBody>
                    <a:bodyPr/>
                    <a:lstStyle/>
                    <a:p>
                      <a:pPr algn="l" fontAlgn="t"/>
                      <a:r>
                        <a:rPr lang="en-US" sz="1800" u="none" strike="noStrike">
                          <a:effectLst/>
                        </a:rPr>
                        <a:t>City</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First reported case</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First reported death</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Reportable Disease</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Days after 1st case Big Event Held</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 in week ending on or prior to date of Event case</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dirty="0">
                          <a:effectLst/>
                        </a:rPr>
                        <a:t>Peak of weekly deaths</a:t>
                      </a:r>
                      <a:endParaRPr lang="en-US" sz="1800" b="0" i="0" u="none" strike="noStrike" dirty="0">
                        <a:effectLst/>
                        <a:latin typeface="Arial" panose="020B0604020202020204" pitchFamily="34" charset="0"/>
                      </a:endParaRPr>
                    </a:p>
                  </a:txBody>
                  <a:tcPr marL="7252" marR="7252" marT="7252" marB="0"/>
                </a:tc>
                <a:tc>
                  <a:txBody>
                    <a:bodyPr/>
                    <a:lstStyle/>
                    <a:p>
                      <a:pPr algn="ctr" fontAlgn="t"/>
                      <a:r>
                        <a:rPr lang="en-US" sz="1800" u="none" strike="noStrike" dirty="0">
                          <a:effectLst/>
                        </a:rPr>
                        <a:t>Total from  9/8 to 12/28 </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593704054"/>
                  </a:ext>
                </a:extLst>
              </a:tr>
              <a:tr h="222010">
                <a:tc>
                  <a:txBody>
                    <a:bodyPr/>
                    <a:lstStyle/>
                    <a:p>
                      <a:pPr algn="l" fontAlgn="t"/>
                      <a:r>
                        <a:rPr lang="en-US" sz="1800" u="none" strike="noStrike" dirty="0">
                          <a:effectLst/>
                        </a:rPr>
                        <a:t>Cambridge</a:t>
                      </a:r>
                      <a:endParaRPr lang="en-US" sz="1800" b="0" i="0" u="none" strike="noStrike" dirty="0">
                        <a:effectLst/>
                        <a:latin typeface="Arial" panose="020B0604020202020204" pitchFamily="34" charset="0"/>
                      </a:endParaRPr>
                    </a:p>
                  </a:txBody>
                  <a:tcPr marL="7252" marR="7252" marT="7252" marB="0"/>
                </a:tc>
                <a:tc>
                  <a:txBody>
                    <a:bodyPr/>
                    <a:lstStyle/>
                    <a:p>
                      <a:pPr algn="ctr" fontAlgn="t"/>
                      <a:r>
                        <a:rPr lang="en-US" sz="1800" u="none" strike="noStrike" dirty="0">
                          <a:effectLst/>
                        </a:rPr>
                        <a:t>Pre 9/21</a:t>
                      </a:r>
                      <a:endParaRPr lang="en-US" sz="1800" b="0" i="0" u="none" strike="noStrike" dirty="0">
                        <a:effectLst/>
                        <a:latin typeface="Arial" panose="020B0604020202020204" pitchFamily="34" charset="0"/>
                      </a:endParaRPr>
                    </a:p>
                  </a:txBody>
                  <a:tcPr marL="7252" marR="7252" marT="7252" marB="0"/>
                </a:tc>
                <a:tc>
                  <a:txBody>
                    <a:bodyPr/>
                    <a:lstStyle/>
                    <a:p>
                      <a:pPr algn="ctr" fontAlgn="t"/>
                      <a:r>
                        <a:rPr lang="en-US" sz="1800" u="none" strike="noStrike">
                          <a:effectLst/>
                        </a:rPr>
                        <a:t>Pre 9/21</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9/25</a:t>
                      </a:r>
                      <a:endParaRPr lang="en-US" sz="1800" b="0" i="0" u="none" strike="noStrike" dirty="0">
                        <a:effectLst/>
                        <a:latin typeface="Arial" panose="020B0604020202020204" pitchFamily="34" charset="0"/>
                      </a:endParaRPr>
                    </a:p>
                  </a:txBody>
                  <a:tcPr marL="7252" marR="7252" marT="7252" marB="0"/>
                </a:tc>
                <a:tc>
                  <a:txBody>
                    <a:bodyPr/>
                    <a:lstStyle/>
                    <a:p>
                      <a:pPr algn="r" fontAlgn="t"/>
                      <a:r>
                        <a:rPr lang="en-US" sz="1800" u="none" strike="noStrike" dirty="0">
                          <a:effectLst/>
                        </a:rPr>
                        <a:t>28</a:t>
                      </a:r>
                      <a:endParaRPr lang="en-US" sz="1800" b="0" i="0" u="none" strike="noStrike" dirty="0">
                        <a:effectLst/>
                        <a:latin typeface="Arial" panose="020B0604020202020204" pitchFamily="34" charset="0"/>
                      </a:endParaRPr>
                    </a:p>
                  </a:txBody>
                  <a:tcPr marL="7252" marR="7252" marT="7252" marB="0"/>
                </a:tc>
                <a:tc>
                  <a:txBody>
                    <a:bodyPr/>
                    <a:lstStyle/>
                    <a:p>
                      <a:pPr algn="r" fontAlgn="t"/>
                      <a:r>
                        <a:rPr lang="en-US" sz="1800" u="none" strike="noStrike" dirty="0">
                          <a:effectLst/>
                        </a:rPr>
                        <a:t>55.40</a:t>
                      </a:r>
                      <a:endParaRPr lang="en-US" sz="1800" b="0" i="0" u="none" strike="noStrike" dirty="0">
                        <a:effectLst/>
                        <a:latin typeface="Arial" panose="020B0604020202020204" pitchFamily="34" charset="0"/>
                      </a:endParaRPr>
                    </a:p>
                  </a:txBody>
                  <a:tcPr marL="7252" marR="7252" marT="7252" marB="0"/>
                </a:tc>
                <a:tc>
                  <a:txBody>
                    <a:bodyPr/>
                    <a:lstStyle/>
                    <a:p>
                      <a:pPr algn="r" fontAlgn="t"/>
                      <a:r>
                        <a:rPr lang="en-US" sz="1800" u="none" strike="noStrike" dirty="0">
                          <a:effectLst/>
                        </a:rPr>
                        <a:t>127</a:t>
                      </a:r>
                      <a:endParaRPr lang="en-US" sz="1800" b="0" i="0" u="none" strike="noStrike" dirty="0">
                        <a:effectLst/>
                        <a:latin typeface="Arial" panose="020B0604020202020204" pitchFamily="34" charset="0"/>
                      </a:endParaRPr>
                    </a:p>
                  </a:txBody>
                  <a:tcPr marL="7252" marR="7252" marT="7252" marB="0"/>
                </a:tc>
                <a:tc>
                  <a:txBody>
                    <a:bodyPr/>
                    <a:lstStyle/>
                    <a:p>
                      <a:pPr algn="r" fontAlgn="t"/>
                      <a:r>
                        <a:rPr lang="en-US" sz="1800" u="none" strike="noStrike" dirty="0">
                          <a:effectLst/>
                        </a:rPr>
                        <a:t>473</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2668807264"/>
                  </a:ext>
                </a:extLst>
              </a:tr>
              <a:tr h="222010">
                <a:tc>
                  <a:txBody>
                    <a:bodyPr/>
                    <a:lstStyle/>
                    <a:p>
                      <a:pPr algn="l" fontAlgn="t"/>
                      <a:r>
                        <a:rPr lang="en-US" sz="1800" u="none" strike="noStrike">
                          <a:effectLst/>
                        </a:rPr>
                        <a:t>New York City</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dirty="0">
                          <a:effectLst/>
                        </a:rPr>
                        <a:t>Pre 9/16</a:t>
                      </a:r>
                      <a:endParaRPr lang="en-US" sz="1800" b="0" i="0" u="none" strike="noStrike" dirty="0">
                        <a:effectLst/>
                        <a:latin typeface="Arial" panose="020B0604020202020204" pitchFamily="34" charset="0"/>
                      </a:endParaRPr>
                    </a:p>
                  </a:txBody>
                  <a:tcPr marL="7252" marR="7252" marT="7252" marB="0"/>
                </a:tc>
                <a:tc>
                  <a:txBody>
                    <a:bodyPr/>
                    <a:lstStyle/>
                    <a:p>
                      <a:pPr algn="ctr" fontAlgn="t"/>
                      <a:r>
                        <a:rPr lang="en-US" sz="1800" u="none" strike="noStrike" dirty="0">
                          <a:effectLst/>
                        </a:rPr>
                        <a:t>9/15</a:t>
                      </a:r>
                      <a:endParaRPr lang="en-US" sz="1800" b="0" i="0" u="none" strike="noStrike" dirty="0">
                        <a:effectLst/>
                        <a:latin typeface="Arial" panose="020B0604020202020204" pitchFamily="34" charset="0"/>
                      </a:endParaRPr>
                    </a:p>
                  </a:txBody>
                  <a:tcPr marL="7252" marR="7252" marT="7252" marB="0"/>
                </a:tc>
                <a:tc>
                  <a:txBody>
                    <a:bodyPr/>
                    <a:lstStyle/>
                    <a:p>
                      <a:pPr algn="r" fontAlgn="t"/>
                      <a:r>
                        <a:rPr lang="en-US" sz="1800" u="none" strike="noStrike" dirty="0">
                          <a:effectLst/>
                        </a:rPr>
                        <a:t>9/17</a:t>
                      </a:r>
                      <a:endParaRPr lang="en-US" sz="1800" b="0" i="0" u="none" strike="noStrike" dirty="0">
                        <a:effectLst/>
                        <a:latin typeface="Arial" panose="020B0604020202020204" pitchFamily="34" charset="0"/>
                      </a:endParaRPr>
                    </a:p>
                  </a:txBody>
                  <a:tcPr marL="7252" marR="7252" marT="7252" marB="0"/>
                </a:tc>
                <a:tc>
                  <a:txBody>
                    <a:bodyPr/>
                    <a:lstStyle/>
                    <a:p>
                      <a:pPr algn="l" fontAlgn="t"/>
                      <a:r>
                        <a:rPr lang="en-US" sz="1800" u="none" strike="noStrike">
                          <a:effectLst/>
                        </a:rPr>
                        <a:t> 13 and 27</a:t>
                      </a:r>
                      <a:endParaRPr lang="en-US" sz="1800" b="0" i="0" u="none" strike="noStrike">
                        <a:effectLst/>
                        <a:latin typeface="Arial" panose="020B0604020202020204" pitchFamily="34" charset="0"/>
                      </a:endParaRPr>
                    </a:p>
                  </a:txBody>
                  <a:tcPr marL="7252" marR="7252" marT="7252" marB="0"/>
                </a:tc>
                <a:tc>
                  <a:txBody>
                    <a:bodyPr/>
                    <a:lstStyle/>
                    <a:p>
                      <a:pPr algn="l" fontAlgn="t"/>
                      <a:r>
                        <a:rPr lang="en-US" sz="1800" u="none" strike="noStrike" dirty="0">
                          <a:effectLst/>
                        </a:rPr>
                        <a:t>1.6, 36.6</a:t>
                      </a:r>
                      <a:endParaRPr lang="en-US" sz="1800" b="0" i="0" u="none" strike="noStrike" dirty="0">
                        <a:effectLst/>
                        <a:latin typeface="Arial" panose="020B0604020202020204" pitchFamily="34" charset="0"/>
                      </a:endParaRPr>
                    </a:p>
                  </a:txBody>
                  <a:tcPr marL="7252" marR="7252" marT="7252" marB="0"/>
                </a:tc>
                <a:tc>
                  <a:txBody>
                    <a:bodyPr/>
                    <a:lstStyle/>
                    <a:p>
                      <a:pPr algn="r" fontAlgn="t"/>
                      <a:r>
                        <a:rPr lang="en-US" sz="1800" u="none" strike="noStrike">
                          <a:effectLst/>
                        </a:rPr>
                        <a:t>93</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382</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1112878723"/>
                  </a:ext>
                </a:extLst>
              </a:tr>
              <a:tr h="222010">
                <a:tc>
                  <a:txBody>
                    <a:bodyPr/>
                    <a:lstStyle/>
                    <a:p>
                      <a:pPr algn="l" fontAlgn="t"/>
                      <a:r>
                        <a:rPr lang="en-US" sz="1800" u="none" strike="noStrike">
                          <a:effectLst/>
                        </a:rPr>
                        <a:t>Chicago</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Pre 9/21</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By 9/21</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9/16</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21</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37.80</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88</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360</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1298571846"/>
                  </a:ext>
                </a:extLst>
              </a:tr>
              <a:tr h="222010">
                <a:tc>
                  <a:txBody>
                    <a:bodyPr/>
                    <a:lstStyle/>
                    <a:p>
                      <a:pPr algn="l" fontAlgn="t"/>
                      <a:r>
                        <a:rPr lang="en-US" sz="1800" u="none" strike="noStrike">
                          <a:effectLst/>
                        </a:rPr>
                        <a:t>Philadelphia</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9/17</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9/20</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9/21</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11</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2.96</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257</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719</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2939706611"/>
                  </a:ext>
                </a:extLst>
              </a:tr>
              <a:tr h="222010">
                <a:tc>
                  <a:txBody>
                    <a:bodyPr/>
                    <a:lstStyle/>
                    <a:p>
                      <a:pPr algn="l" fontAlgn="t"/>
                      <a:r>
                        <a:rPr lang="en-US" sz="1800" u="none" strike="noStrike">
                          <a:effectLst/>
                        </a:rPr>
                        <a:t>Pittsburgh</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10/1</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9/21</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11</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15.94</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133</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648</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2135854750"/>
                  </a:ext>
                </a:extLst>
              </a:tr>
              <a:tr h="222010">
                <a:tc>
                  <a:txBody>
                    <a:bodyPr/>
                    <a:lstStyle/>
                    <a:p>
                      <a:pPr algn="l" fontAlgn="t"/>
                      <a:r>
                        <a:rPr lang="en-US" sz="1800" u="none" strike="noStrike">
                          <a:effectLst/>
                        </a:rPr>
                        <a:t>Washington, DC</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9/21</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9/21</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10/1</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9</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6.79</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147</a:t>
                      </a:r>
                      <a:endParaRPr lang="en-US" sz="1800" b="0" i="0" u="none" strike="noStrike" dirty="0">
                        <a:effectLst/>
                        <a:latin typeface="Arial" panose="020B0604020202020204" pitchFamily="34" charset="0"/>
                      </a:endParaRPr>
                    </a:p>
                  </a:txBody>
                  <a:tcPr marL="7252" marR="7252" marT="7252" marB="0"/>
                </a:tc>
                <a:tc>
                  <a:txBody>
                    <a:bodyPr/>
                    <a:lstStyle/>
                    <a:p>
                      <a:pPr algn="r" fontAlgn="t"/>
                      <a:r>
                        <a:rPr lang="en-US" sz="1800" u="none" strike="noStrike" dirty="0">
                          <a:effectLst/>
                        </a:rPr>
                        <a:t>550</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2983966630"/>
                  </a:ext>
                </a:extLst>
              </a:tr>
              <a:tr h="222010">
                <a:tc>
                  <a:txBody>
                    <a:bodyPr/>
                    <a:lstStyle/>
                    <a:p>
                      <a:pPr algn="l" fontAlgn="t"/>
                      <a:r>
                        <a:rPr lang="en-US" sz="1800" u="none" strike="noStrike">
                          <a:effectLst/>
                        </a:rPr>
                        <a:t>Boston</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9/3</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9/8</a:t>
                      </a:r>
                      <a:endParaRPr lang="en-US" sz="1800" b="0" i="0" u="none" strike="noStrike">
                        <a:effectLst/>
                        <a:latin typeface="Arial" panose="020B0604020202020204" pitchFamily="34" charset="0"/>
                      </a:endParaRPr>
                    </a:p>
                  </a:txBody>
                  <a:tcPr marL="7252" marR="7252" marT="7252" marB="0"/>
                </a:tc>
                <a:tc>
                  <a:txBody>
                    <a:bodyPr/>
                    <a:lstStyle/>
                    <a:p>
                      <a:pPr algn="l"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6</a:t>
                      </a:r>
                      <a:endParaRPr lang="en-US" sz="1800" b="0" i="0" u="none" strike="noStrike" dirty="0">
                        <a:effectLst/>
                        <a:latin typeface="Arial" panose="020B0604020202020204" pitchFamily="34" charset="0"/>
                      </a:endParaRPr>
                    </a:p>
                  </a:txBody>
                  <a:tcPr marL="7252" marR="7252" marT="7252" marB="0"/>
                </a:tc>
                <a:tc>
                  <a:txBody>
                    <a:bodyPr/>
                    <a:lstStyle/>
                    <a:p>
                      <a:pPr algn="r" fontAlgn="t"/>
                      <a:r>
                        <a:rPr lang="en-US" sz="1800" u="none" strike="noStrike">
                          <a:effectLst/>
                        </a:rPr>
                        <a:t>4.00</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162</a:t>
                      </a:r>
                      <a:endParaRPr lang="en-US" sz="1800" b="0" i="0" u="none" strike="noStrike" dirty="0">
                        <a:effectLst/>
                        <a:latin typeface="Arial" panose="020B0604020202020204" pitchFamily="34" charset="0"/>
                      </a:endParaRPr>
                    </a:p>
                  </a:txBody>
                  <a:tcPr marL="7252" marR="7252" marT="7252" marB="0"/>
                </a:tc>
                <a:tc>
                  <a:txBody>
                    <a:bodyPr/>
                    <a:lstStyle/>
                    <a:p>
                      <a:pPr algn="r" fontAlgn="t"/>
                      <a:r>
                        <a:rPr lang="en-US" sz="1800" u="none" strike="noStrike" dirty="0">
                          <a:effectLst/>
                        </a:rPr>
                        <a:t>623</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181353250"/>
                  </a:ext>
                </a:extLst>
              </a:tr>
              <a:tr h="222010">
                <a:tc>
                  <a:txBody>
                    <a:bodyPr/>
                    <a:lstStyle/>
                    <a:p>
                      <a:pPr algn="l" fontAlgn="t"/>
                      <a:r>
                        <a:rPr lang="en-US" sz="1800" u="none" strike="noStrike">
                          <a:effectLst/>
                        </a:rPr>
                        <a:t>Baltimore</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9/23</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9/29</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9/30</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5</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1.19</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216</a:t>
                      </a:r>
                      <a:endParaRPr lang="en-US" sz="1800" b="0" i="0" u="none" strike="noStrike" dirty="0">
                        <a:effectLst/>
                        <a:latin typeface="Arial" panose="020B0604020202020204" pitchFamily="34" charset="0"/>
                      </a:endParaRPr>
                    </a:p>
                  </a:txBody>
                  <a:tcPr marL="7252" marR="7252" marT="7252" marB="0"/>
                </a:tc>
                <a:tc>
                  <a:txBody>
                    <a:bodyPr/>
                    <a:lstStyle/>
                    <a:p>
                      <a:pPr algn="r" fontAlgn="t"/>
                      <a:r>
                        <a:rPr lang="en-US" sz="1800" u="none" strike="noStrike" dirty="0">
                          <a:effectLst/>
                        </a:rPr>
                        <a:t>602</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878330726"/>
                  </a:ext>
                </a:extLst>
              </a:tr>
              <a:tr h="339622">
                <a:tc>
                  <a:txBody>
                    <a:bodyPr/>
                    <a:lstStyle/>
                    <a:p>
                      <a:pPr algn="l" fontAlgn="t"/>
                      <a:r>
                        <a:rPr lang="en-US" sz="1800" u="none" strike="noStrike">
                          <a:effectLst/>
                        </a:rPr>
                        <a:t>Kansas City</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9/27</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Pre 10/4</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9/30</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2.00</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76</a:t>
                      </a:r>
                      <a:endParaRPr lang="en-US" sz="1800" b="0" i="0" u="none" strike="noStrike" dirty="0">
                        <a:effectLst/>
                        <a:latin typeface="Arial" panose="020B0604020202020204" pitchFamily="34" charset="0"/>
                      </a:endParaRPr>
                    </a:p>
                  </a:txBody>
                  <a:tcPr marL="7252" marR="7252" marT="7252" marB="0"/>
                </a:tc>
                <a:tc>
                  <a:txBody>
                    <a:bodyPr/>
                    <a:lstStyle/>
                    <a:p>
                      <a:pPr algn="r" fontAlgn="t"/>
                      <a:r>
                        <a:rPr lang="en-US" sz="1800" u="none" strike="noStrike" dirty="0">
                          <a:effectLst/>
                        </a:rPr>
                        <a:t>531</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3110209223"/>
                  </a:ext>
                </a:extLst>
              </a:tr>
              <a:tr h="222010">
                <a:tc>
                  <a:txBody>
                    <a:bodyPr/>
                    <a:lstStyle/>
                    <a:p>
                      <a:pPr algn="l" fontAlgn="t"/>
                      <a:r>
                        <a:rPr lang="en-US" sz="1800" u="none" strike="noStrike">
                          <a:effectLst/>
                        </a:rPr>
                        <a:t>Omaha</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10/3</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10/10</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0</a:t>
                      </a:r>
                    </a:p>
                    <a:p>
                      <a:pPr algn="l" fontAlgn="t"/>
                      <a:endParaRPr lang="en-US" sz="1800" b="0" i="0" u="none" strike="noStrike" dirty="0">
                        <a:effectLst/>
                        <a:latin typeface="Arial" panose="020B0604020202020204" pitchFamily="34" charset="0"/>
                      </a:endParaRPr>
                    </a:p>
                  </a:txBody>
                  <a:tcPr marL="7252" marR="7252" marT="7252" marB="0"/>
                </a:tc>
                <a:tc>
                  <a:txBody>
                    <a:bodyPr/>
                    <a:lstStyle/>
                    <a:p>
                      <a:pPr algn="r" fontAlgn="t"/>
                      <a:r>
                        <a:rPr lang="en-US" sz="1800" u="none" strike="noStrike">
                          <a:effectLst/>
                        </a:rPr>
                        <a:t>0.00</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85</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551</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1348961184"/>
                  </a:ext>
                </a:extLst>
              </a:tr>
              <a:tr h="222010">
                <a:tc>
                  <a:txBody>
                    <a:bodyPr/>
                    <a:lstStyle/>
                    <a:p>
                      <a:pPr algn="l" fontAlgn="t"/>
                      <a:r>
                        <a:rPr lang="en-US" sz="1800" u="none" strike="noStrike">
                          <a:effectLst/>
                        </a:rPr>
                        <a:t>St. Louis</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Pre 10/5</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10/3</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10/6</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-6</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1.15</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57</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347</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3351048244"/>
                  </a:ext>
                </a:extLst>
              </a:tr>
              <a:tr h="222010">
                <a:tc>
                  <a:txBody>
                    <a:bodyPr/>
                    <a:lstStyle/>
                    <a:p>
                      <a:pPr algn="l" fontAlgn="t"/>
                      <a:r>
                        <a:rPr lang="en-US" sz="1800" u="none" strike="noStrike">
                          <a:effectLst/>
                        </a:rPr>
                        <a:t>Cincinnati</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Pre 10/1</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10/10</a:t>
                      </a:r>
                      <a:endParaRPr lang="en-US" sz="1800" b="0" i="0" u="none" strike="noStrike">
                        <a:effectLst/>
                        <a:latin typeface="Arial" panose="020B0604020202020204" pitchFamily="34" charset="0"/>
                      </a:endParaRPr>
                    </a:p>
                  </a:txBody>
                  <a:tcPr marL="7252" marR="7252" marT="7252" marB="0"/>
                </a:tc>
                <a:tc>
                  <a:txBody>
                    <a:bodyPr/>
                    <a:lstStyle/>
                    <a:p>
                      <a:pPr algn="l"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l"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68</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431</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3166483985"/>
                  </a:ext>
                </a:extLst>
              </a:tr>
              <a:tr h="222010">
                <a:tc>
                  <a:txBody>
                    <a:bodyPr/>
                    <a:lstStyle/>
                    <a:p>
                      <a:pPr algn="l" fontAlgn="t"/>
                      <a:r>
                        <a:rPr lang="en-US" sz="1800" u="none" strike="noStrike">
                          <a:effectLst/>
                        </a:rPr>
                        <a:t>Cleveland</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10/10</a:t>
                      </a:r>
                      <a:endParaRPr lang="en-US" sz="1800" b="0" i="0" u="none" strike="noStrike">
                        <a:effectLst/>
                        <a:latin typeface="Arial" panose="020B0604020202020204" pitchFamily="34" charset="0"/>
                      </a:endParaRPr>
                    </a:p>
                  </a:txBody>
                  <a:tcPr marL="7252" marR="7252" marT="7252" marB="0"/>
                </a:tc>
                <a:tc>
                  <a:txBody>
                    <a:bodyPr/>
                    <a:lstStyle/>
                    <a:p>
                      <a:pPr algn="l"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l"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88</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428</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2144442522"/>
                  </a:ext>
                </a:extLst>
              </a:tr>
              <a:tr h="222010">
                <a:tc>
                  <a:txBody>
                    <a:bodyPr/>
                    <a:lstStyle/>
                    <a:p>
                      <a:pPr algn="l" fontAlgn="t"/>
                      <a:r>
                        <a:rPr lang="en-US" sz="1800" u="none" strike="noStrike">
                          <a:effectLst/>
                        </a:rPr>
                        <a:t>Indianapolis</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Pre 10/2</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10/8</a:t>
                      </a:r>
                      <a:endParaRPr lang="en-US" sz="1800" b="0" i="0" u="none" strike="noStrike" dirty="0">
                        <a:effectLst/>
                        <a:latin typeface="Arial" panose="020B0604020202020204" pitchFamily="34" charset="0"/>
                      </a:endParaRPr>
                    </a:p>
                  </a:txBody>
                  <a:tcPr marL="7252" marR="7252" marT="7252" marB="0"/>
                </a:tc>
                <a:tc>
                  <a:txBody>
                    <a:bodyPr/>
                    <a:lstStyle/>
                    <a:p>
                      <a:pPr algn="l"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l"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41</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265</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2670362629"/>
                  </a:ext>
                </a:extLst>
              </a:tr>
              <a:tr h="222010">
                <a:tc>
                  <a:txBody>
                    <a:bodyPr/>
                    <a:lstStyle/>
                    <a:p>
                      <a:pPr algn="l" fontAlgn="t"/>
                      <a:r>
                        <a:rPr lang="en-US" sz="1800" u="none" strike="noStrike">
                          <a:effectLst/>
                        </a:rPr>
                        <a:t>Newark</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9/25</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l"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l"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l"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105</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492</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4271904612"/>
                  </a:ext>
                </a:extLst>
              </a:tr>
              <a:tr h="222010">
                <a:tc>
                  <a:txBody>
                    <a:bodyPr/>
                    <a:lstStyle/>
                    <a:p>
                      <a:pPr algn="l" fontAlgn="t"/>
                      <a:r>
                        <a:rPr lang="en-US" sz="1800" u="none" strike="noStrike">
                          <a:effectLst/>
                        </a:rPr>
                        <a:t>New Orleans</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~9/15</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10/7</a:t>
                      </a:r>
                      <a:endParaRPr lang="en-US" sz="1800" b="0" i="0" u="none" strike="noStrike">
                        <a:effectLst/>
                        <a:latin typeface="Arial" panose="020B0604020202020204" pitchFamily="34" charset="0"/>
                      </a:endParaRPr>
                    </a:p>
                  </a:txBody>
                  <a:tcPr marL="7252" marR="7252" marT="7252" marB="0"/>
                </a:tc>
                <a:tc>
                  <a:txBody>
                    <a:bodyPr/>
                    <a:lstStyle/>
                    <a:p>
                      <a:pPr algn="l"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l"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177</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573</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3376075818"/>
                  </a:ext>
                </a:extLst>
              </a:tr>
              <a:tr h="222010">
                <a:tc>
                  <a:txBody>
                    <a:bodyPr/>
                    <a:lstStyle/>
                    <a:p>
                      <a:pPr algn="l" fontAlgn="t"/>
                      <a:r>
                        <a:rPr lang="en-US" sz="1800" u="none" strike="noStrike">
                          <a:effectLst/>
                        </a:rPr>
                        <a:t>Seattle</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~9/25</a:t>
                      </a:r>
                      <a:endParaRPr lang="en-US" sz="1800" b="0" i="0" u="none" strike="noStrike">
                        <a:effectLst/>
                        <a:latin typeface="Arial" panose="020B0604020202020204" pitchFamily="34" charset="0"/>
                      </a:endParaRPr>
                    </a:p>
                  </a:txBody>
                  <a:tcPr marL="7252" marR="7252" marT="7252" marB="0"/>
                </a:tc>
                <a:tc>
                  <a:txBody>
                    <a:bodyPr/>
                    <a:lstStyle/>
                    <a:p>
                      <a:pPr algn="ctr" fontAlgn="t"/>
                      <a:r>
                        <a:rPr lang="en-US" sz="1800" u="none" strike="noStrike">
                          <a:effectLst/>
                        </a:rPr>
                        <a:t>By 10/5</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10/6</a:t>
                      </a:r>
                      <a:endParaRPr lang="en-US" sz="1800" b="0" i="0" u="none" strike="noStrike">
                        <a:effectLst/>
                        <a:latin typeface="Arial" panose="020B0604020202020204" pitchFamily="34" charset="0"/>
                      </a:endParaRPr>
                    </a:p>
                  </a:txBody>
                  <a:tcPr marL="7252" marR="7252" marT="7252" marB="0"/>
                </a:tc>
                <a:tc>
                  <a:txBody>
                    <a:bodyPr/>
                    <a:lstStyle/>
                    <a:p>
                      <a:pPr algn="l"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l" fontAlgn="t"/>
                      <a:r>
                        <a:rPr lang="en-US" sz="1800" u="none" strike="noStrike">
                          <a:effectLst/>
                        </a:rPr>
                        <a:t> </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a:effectLst/>
                        </a:rPr>
                        <a:t>52</a:t>
                      </a:r>
                      <a:endParaRPr lang="en-US" sz="1800" b="0" i="0" u="none" strike="noStrike">
                        <a:effectLst/>
                        <a:latin typeface="Arial" panose="020B0604020202020204" pitchFamily="34" charset="0"/>
                      </a:endParaRPr>
                    </a:p>
                  </a:txBody>
                  <a:tcPr marL="7252" marR="7252" marT="7252" marB="0"/>
                </a:tc>
                <a:tc>
                  <a:txBody>
                    <a:bodyPr/>
                    <a:lstStyle/>
                    <a:p>
                      <a:pPr algn="r" fontAlgn="t"/>
                      <a:r>
                        <a:rPr lang="en-US" sz="1800" u="none" strike="noStrike" dirty="0">
                          <a:effectLst/>
                        </a:rPr>
                        <a:t>335</a:t>
                      </a:r>
                      <a:endParaRPr lang="en-US" sz="1800" b="0" i="0" u="none" strike="noStrike" dirty="0">
                        <a:effectLst/>
                        <a:latin typeface="Arial" panose="020B0604020202020204" pitchFamily="34" charset="0"/>
                      </a:endParaRPr>
                    </a:p>
                  </a:txBody>
                  <a:tcPr marL="7252" marR="7252" marT="7252" marB="0"/>
                </a:tc>
                <a:extLst>
                  <a:ext uri="{0D108BD9-81ED-4DB2-BD59-A6C34878D82A}">
                    <a16:rowId xmlns:a16="http://schemas.microsoft.com/office/drawing/2014/main" val="1758085246"/>
                  </a:ext>
                </a:extLst>
              </a:tr>
            </a:tbl>
          </a:graphicData>
        </a:graphic>
      </p:graphicFrame>
      <p:sp>
        <p:nvSpPr>
          <p:cNvPr id="7" name="TextBox 6">
            <a:extLst>
              <a:ext uri="{FF2B5EF4-FFF2-40B4-BE49-F238E27FC236}">
                <a16:creationId xmlns:a16="http://schemas.microsoft.com/office/drawing/2014/main" id="{A635B99E-A64E-4E88-956A-C4D519F8612C}"/>
              </a:ext>
            </a:extLst>
          </p:cNvPr>
          <p:cNvSpPr txBox="1"/>
          <p:nvPr/>
        </p:nvSpPr>
        <p:spPr>
          <a:xfrm>
            <a:off x="9305" y="24008"/>
            <a:ext cx="1354858" cy="1569660"/>
          </a:xfrm>
          <a:prstGeom prst="rect">
            <a:avLst/>
          </a:prstGeom>
          <a:noFill/>
        </p:spPr>
        <p:txBody>
          <a:bodyPr wrap="none" rtlCol="0">
            <a:spAutoFit/>
          </a:bodyPr>
          <a:lstStyle/>
          <a:p>
            <a:r>
              <a:rPr lang="en-US" sz="3200" dirty="0"/>
              <a:t>Cherry</a:t>
            </a:r>
          </a:p>
          <a:p>
            <a:r>
              <a:rPr lang="en-US" sz="3200" dirty="0"/>
              <a:t>Picking</a:t>
            </a:r>
          </a:p>
          <a:p>
            <a:r>
              <a:rPr lang="en-US" sz="3200" dirty="0"/>
              <a:t>Stories</a:t>
            </a:r>
          </a:p>
        </p:txBody>
      </p:sp>
      <p:sp>
        <p:nvSpPr>
          <p:cNvPr id="9" name="Rectangle: Rounded Corners 8">
            <a:extLst>
              <a:ext uri="{FF2B5EF4-FFF2-40B4-BE49-F238E27FC236}">
                <a16:creationId xmlns:a16="http://schemas.microsoft.com/office/drawing/2014/main" id="{C92ABB18-F515-45E9-8B13-DB96833B6EFD}"/>
              </a:ext>
            </a:extLst>
          </p:cNvPr>
          <p:cNvSpPr/>
          <p:nvPr/>
        </p:nvSpPr>
        <p:spPr>
          <a:xfrm>
            <a:off x="8020595" y="2821576"/>
            <a:ext cx="1830542" cy="28738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5EDD251-5B95-4B76-A569-AE59F5453ACD}"/>
              </a:ext>
            </a:extLst>
          </p:cNvPr>
          <p:cNvSpPr txBox="1"/>
          <p:nvPr/>
        </p:nvSpPr>
        <p:spPr>
          <a:xfrm>
            <a:off x="-7840" y="1593668"/>
            <a:ext cx="2275431" cy="923330"/>
          </a:xfrm>
          <a:prstGeom prst="rect">
            <a:avLst/>
          </a:prstGeom>
          <a:noFill/>
        </p:spPr>
        <p:txBody>
          <a:bodyPr wrap="none" rtlCol="0">
            <a:spAutoFit/>
          </a:bodyPr>
          <a:lstStyle/>
          <a:p>
            <a:r>
              <a:rPr lang="en-US" dirty="0"/>
              <a:t>Phil holds parade</a:t>
            </a:r>
          </a:p>
          <a:p>
            <a:r>
              <a:rPr lang="en-US" dirty="0"/>
              <a:t>when excess deaths in</a:t>
            </a:r>
          </a:p>
          <a:p>
            <a:r>
              <a:rPr lang="en-US" dirty="0"/>
              <a:t>Prior week ~3</a:t>
            </a:r>
          </a:p>
        </p:txBody>
      </p:sp>
      <p:sp>
        <p:nvSpPr>
          <p:cNvPr id="11" name="TextBox 10">
            <a:extLst>
              <a:ext uri="{FF2B5EF4-FFF2-40B4-BE49-F238E27FC236}">
                <a16:creationId xmlns:a16="http://schemas.microsoft.com/office/drawing/2014/main" id="{AFE597BF-133E-4C94-A57F-BC99D555C245}"/>
              </a:ext>
            </a:extLst>
          </p:cNvPr>
          <p:cNvSpPr txBox="1"/>
          <p:nvPr/>
        </p:nvSpPr>
        <p:spPr>
          <a:xfrm>
            <a:off x="103738" y="2516998"/>
            <a:ext cx="2161361" cy="1519427"/>
          </a:xfrm>
          <a:prstGeom prst="rect">
            <a:avLst/>
          </a:prstGeom>
          <a:noFill/>
        </p:spPr>
        <p:txBody>
          <a:bodyPr wrap="square" rtlCol="0">
            <a:spAutoFit/>
          </a:bodyPr>
          <a:lstStyle/>
          <a:p>
            <a:r>
              <a:rPr lang="en-US" dirty="0">
                <a:solidFill>
                  <a:srgbClr val="C00000"/>
                </a:solidFill>
              </a:rPr>
              <a:t>NYC, Cambridge</a:t>
            </a:r>
          </a:p>
          <a:p>
            <a:r>
              <a:rPr lang="en-US" dirty="0">
                <a:solidFill>
                  <a:srgbClr val="C00000"/>
                </a:solidFill>
              </a:rPr>
              <a:t>Chicago, Pittsburgh,</a:t>
            </a:r>
          </a:p>
          <a:p>
            <a:r>
              <a:rPr lang="en-US" dirty="0">
                <a:solidFill>
                  <a:srgbClr val="C00000"/>
                </a:solidFill>
              </a:rPr>
              <a:t>DC, Boston have </a:t>
            </a:r>
          </a:p>
          <a:p>
            <a:r>
              <a:rPr lang="en-US" dirty="0">
                <a:solidFill>
                  <a:srgbClr val="C00000"/>
                </a:solidFill>
              </a:rPr>
              <a:t>Higher excess deaths</a:t>
            </a:r>
          </a:p>
          <a:p>
            <a:r>
              <a:rPr lang="en-US" dirty="0">
                <a:solidFill>
                  <a:srgbClr val="C00000"/>
                </a:solidFill>
              </a:rPr>
              <a:t>Just before hold</a:t>
            </a:r>
          </a:p>
        </p:txBody>
      </p:sp>
      <p:sp>
        <p:nvSpPr>
          <p:cNvPr id="12" name="TextBox 11">
            <a:extLst>
              <a:ext uri="{FF2B5EF4-FFF2-40B4-BE49-F238E27FC236}">
                <a16:creationId xmlns:a16="http://schemas.microsoft.com/office/drawing/2014/main" id="{C203984C-D560-47A4-A9E1-D7D13AB0CF80}"/>
              </a:ext>
            </a:extLst>
          </p:cNvPr>
          <p:cNvSpPr txBox="1"/>
          <p:nvPr/>
        </p:nvSpPr>
        <p:spPr>
          <a:xfrm>
            <a:off x="103738" y="4036425"/>
            <a:ext cx="1874937" cy="1477328"/>
          </a:xfrm>
          <a:prstGeom prst="rect">
            <a:avLst/>
          </a:prstGeom>
          <a:noFill/>
        </p:spPr>
        <p:txBody>
          <a:bodyPr wrap="none" rtlCol="0">
            <a:spAutoFit/>
          </a:bodyPr>
          <a:lstStyle/>
          <a:p>
            <a:r>
              <a:rPr lang="en-US" dirty="0">
                <a:solidFill>
                  <a:srgbClr val="FF0000"/>
                </a:solidFill>
              </a:rPr>
              <a:t>NYC held TWO</a:t>
            </a:r>
          </a:p>
          <a:p>
            <a:r>
              <a:rPr lang="en-US" dirty="0"/>
              <a:t>Cambridge Held it</a:t>
            </a:r>
          </a:p>
          <a:p>
            <a:r>
              <a:rPr lang="en-US" dirty="0"/>
              <a:t>Two weeks after </a:t>
            </a:r>
          </a:p>
          <a:p>
            <a:r>
              <a:rPr lang="en-US" dirty="0"/>
              <a:t>Excess deaths 163</a:t>
            </a:r>
          </a:p>
          <a:p>
            <a:r>
              <a:rPr lang="en-US" dirty="0"/>
              <a:t> per 100k</a:t>
            </a:r>
          </a:p>
        </p:txBody>
      </p:sp>
      <p:sp>
        <p:nvSpPr>
          <p:cNvPr id="13" name="TextBox 12">
            <a:extLst>
              <a:ext uri="{FF2B5EF4-FFF2-40B4-BE49-F238E27FC236}">
                <a16:creationId xmlns:a16="http://schemas.microsoft.com/office/drawing/2014/main" id="{C8C9B5D1-C30C-4C46-8459-6E99747237A0}"/>
              </a:ext>
            </a:extLst>
          </p:cNvPr>
          <p:cNvSpPr txBox="1"/>
          <p:nvPr/>
        </p:nvSpPr>
        <p:spPr>
          <a:xfrm>
            <a:off x="86917" y="5730793"/>
            <a:ext cx="2129044" cy="923330"/>
          </a:xfrm>
          <a:prstGeom prst="rect">
            <a:avLst/>
          </a:prstGeom>
          <a:noFill/>
        </p:spPr>
        <p:txBody>
          <a:bodyPr wrap="none" rtlCol="0">
            <a:spAutoFit/>
          </a:bodyPr>
          <a:lstStyle/>
          <a:p>
            <a:r>
              <a:rPr lang="en-US" dirty="0"/>
              <a:t>Liberty Loan Parades</a:t>
            </a:r>
          </a:p>
          <a:p>
            <a:r>
              <a:rPr lang="en-US" dirty="0"/>
              <a:t>Boston World Series</a:t>
            </a:r>
          </a:p>
          <a:p>
            <a:r>
              <a:rPr lang="en-US" dirty="0"/>
              <a:t>Omaha Festival</a:t>
            </a:r>
          </a:p>
        </p:txBody>
      </p:sp>
    </p:spTree>
    <p:extLst>
      <p:ext uri="{BB962C8B-B14F-4D97-AF65-F5344CB8AC3E}">
        <p14:creationId xmlns:p14="http://schemas.microsoft.com/office/powerpoint/2010/main" val="3774222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7BD36E-25D5-4C25-BD62-2D022C9C1154}"/>
              </a:ext>
            </a:extLst>
          </p:cNvPr>
          <p:cNvPicPr>
            <a:picLocks noChangeAspect="1"/>
          </p:cNvPicPr>
          <p:nvPr/>
        </p:nvPicPr>
        <p:blipFill rotWithShape="1">
          <a:blip r:embed="rId2"/>
          <a:srcRect r="10612"/>
          <a:stretch/>
        </p:blipFill>
        <p:spPr>
          <a:xfrm>
            <a:off x="3196917" y="1197645"/>
            <a:ext cx="8729472" cy="5660355"/>
          </a:xfrm>
          <a:prstGeom prst="rect">
            <a:avLst/>
          </a:prstGeom>
        </p:spPr>
      </p:pic>
      <p:sp>
        <p:nvSpPr>
          <p:cNvPr id="4" name="TextBox 3">
            <a:extLst>
              <a:ext uri="{FF2B5EF4-FFF2-40B4-BE49-F238E27FC236}">
                <a16:creationId xmlns:a16="http://schemas.microsoft.com/office/drawing/2014/main" id="{4754D7A4-9123-4D06-AF83-F6A0D824621F}"/>
              </a:ext>
            </a:extLst>
          </p:cNvPr>
          <p:cNvSpPr txBox="1"/>
          <p:nvPr/>
        </p:nvSpPr>
        <p:spPr>
          <a:xfrm>
            <a:off x="484328" y="243520"/>
            <a:ext cx="10863295" cy="1077218"/>
          </a:xfrm>
          <a:prstGeom prst="rect">
            <a:avLst/>
          </a:prstGeom>
          <a:noFill/>
        </p:spPr>
        <p:txBody>
          <a:bodyPr wrap="none" rtlCol="0">
            <a:spAutoFit/>
          </a:bodyPr>
          <a:lstStyle/>
          <a:p>
            <a:pPr algn="ctr"/>
            <a:r>
              <a:rPr lang="en-US" sz="3200" dirty="0"/>
              <a:t>Duration and Timing of closing schools, bars, theaters,</a:t>
            </a:r>
          </a:p>
          <a:p>
            <a:pPr algn="ctr"/>
            <a:r>
              <a:rPr lang="en-US" sz="3200" dirty="0"/>
              <a:t>public gatherings, and imposing quarantines on infected people </a:t>
            </a:r>
          </a:p>
        </p:txBody>
      </p:sp>
      <p:sp>
        <p:nvSpPr>
          <p:cNvPr id="5" name="TextBox 4">
            <a:extLst>
              <a:ext uri="{FF2B5EF4-FFF2-40B4-BE49-F238E27FC236}">
                <a16:creationId xmlns:a16="http://schemas.microsoft.com/office/drawing/2014/main" id="{49672002-4463-4E0B-B605-D6C56A137847}"/>
              </a:ext>
            </a:extLst>
          </p:cNvPr>
          <p:cNvSpPr txBox="1"/>
          <p:nvPr/>
        </p:nvSpPr>
        <p:spPr>
          <a:xfrm>
            <a:off x="367508" y="1376604"/>
            <a:ext cx="1800493" cy="369332"/>
          </a:xfrm>
          <a:prstGeom prst="rect">
            <a:avLst/>
          </a:prstGeom>
          <a:noFill/>
        </p:spPr>
        <p:txBody>
          <a:bodyPr wrap="none" rtlCol="0">
            <a:spAutoFit/>
          </a:bodyPr>
          <a:lstStyle/>
          <a:p>
            <a:r>
              <a:rPr lang="en-US" dirty="0"/>
              <a:t>Median Days:  28</a:t>
            </a:r>
          </a:p>
        </p:txBody>
      </p:sp>
      <p:sp>
        <p:nvSpPr>
          <p:cNvPr id="6" name="TextBox 5">
            <a:extLst>
              <a:ext uri="{FF2B5EF4-FFF2-40B4-BE49-F238E27FC236}">
                <a16:creationId xmlns:a16="http://schemas.microsoft.com/office/drawing/2014/main" id="{F4ABD4B3-7D24-4F40-87AF-811A4017109D}"/>
              </a:ext>
            </a:extLst>
          </p:cNvPr>
          <p:cNvSpPr txBox="1"/>
          <p:nvPr/>
        </p:nvSpPr>
        <p:spPr>
          <a:xfrm>
            <a:off x="287383" y="1894114"/>
            <a:ext cx="2549096" cy="1569660"/>
          </a:xfrm>
          <a:prstGeom prst="rect">
            <a:avLst/>
          </a:prstGeom>
          <a:noFill/>
        </p:spPr>
        <p:txBody>
          <a:bodyPr wrap="none" rtlCol="0">
            <a:spAutoFit/>
          </a:bodyPr>
          <a:lstStyle/>
          <a:p>
            <a:r>
              <a:rPr lang="en-US" sz="3200" dirty="0"/>
              <a:t>No Closings of</a:t>
            </a:r>
          </a:p>
          <a:p>
            <a:r>
              <a:rPr lang="en-US" sz="3200" dirty="0"/>
              <a:t>Nonessential</a:t>
            </a:r>
          </a:p>
          <a:p>
            <a:r>
              <a:rPr lang="en-US" sz="3200" dirty="0"/>
              <a:t>Businesses</a:t>
            </a:r>
          </a:p>
        </p:txBody>
      </p:sp>
      <p:sp>
        <p:nvSpPr>
          <p:cNvPr id="7" name="TextBox 6">
            <a:extLst>
              <a:ext uri="{FF2B5EF4-FFF2-40B4-BE49-F238E27FC236}">
                <a16:creationId xmlns:a16="http://schemas.microsoft.com/office/drawing/2014/main" id="{2070FA01-D99F-409B-9E6F-37BBD4F0F89C}"/>
              </a:ext>
            </a:extLst>
          </p:cNvPr>
          <p:cNvSpPr txBox="1"/>
          <p:nvPr/>
        </p:nvSpPr>
        <p:spPr>
          <a:xfrm>
            <a:off x="367508" y="4637314"/>
            <a:ext cx="2974982" cy="369332"/>
          </a:xfrm>
          <a:prstGeom prst="rect">
            <a:avLst/>
          </a:prstGeom>
          <a:noFill/>
        </p:spPr>
        <p:txBody>
          <a:bodyPr wrap="none" rtlCol="0">
            <a:spAutoFit/>
          </a:bodyPr>
          <a:lstStyle/>
          <a:p>
            <a:r>
              <a:rPr lang="en-US" dirty="0"/>
              <a:t>NYC staggered business hours</a:t>
            </a:r>
          </a:p>
        </p:txBody>
      </p:sp>
    </p:spTree>
    <p:extLst>
      <p:ext uri="{BB962C8B-B14F-4D97-AF65-F5344CB8AC3E}">
        <p14:creationId xmlns:p14="http://schemas.microsoft.com/office/powerpoint/2010/main" val="4188237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317BA6B-4983-4784-8DB4-DBE71F5EB9C9}"/>
              </a:ext>
            </a:extLst>
          </p:cNvPr>
          <p:cNvGraphicFramePr>
            <a:graphicFrameLocks noGrp="1"/>
          </p:cNvGraphicFramePr>
          <p:nvPr/>
        </p:nvGraphicFramePr>
        <p:xfrm>
          <a:off x="6520978" y="283354"/>
          <a:ext cx="4736592" cy="6291292"/>
        </p:xfrm>
        <a:graphic>
          <a:graphicData uri="http://schemas.openxmlformats.org/drawingml/2006/table">
            <a:tbl>
              <a:tblPr>
                <a:tableStyleId>{5C22544A-7EE6-4342-B048-85BDC9FD1C3A}</a:tableStyleId>
              </a:tblPr>
              <a:tblGrid>
                <a:gridCol w="3720302">
                  <a:extLst>
                    <a:ext uri="{9D8B030D-6E8A-4147-A177-3AD203B41FA5}">
                      <a16:colId xmlns:a16="http://schemas.microsoft.com/office/drawing/2014/main" val="1620270899"/>
                    </a:ext>
                  </a:extLst>
                </a:gridCol>
                <a:gridCol w="1016290">
                  <a:extLst>
                    <a:ext uri="{9D8B030D-6E8A-4147-A177-3AD203B41FA5}">
                      <a16:colId xmlns:a16="http://schemas.microsoft.com/office/drawing/2014/main" val="905190790"/>
                    </a:ext>
                  </a:extLst>
                </a:gridCol>
              </a:tblGrid>
              <a:tr h="355312">
                <a:tc>
                  <a:txBody>
                    <a:bodyPr/>
                    <a:lstStyle/>
                    <a:p>
                      <a:pPr algn="l" fontAlgn="b"/>
                      <a:r>
                        <a:rPr lang="en-US" sz="2000" u="none" strike="noStrike" dirty="0">
                          <a:effectLst/>
                        </a:rPr>
                        <a:t>Intervention</a:t>
                      </a:r>
                      <a:endParaRPr lang="en-US" sz="2000" b="0" i="0" u="none" strike="noStrike" dirty="0">
                        <a:effectLst/>
                        <a:latin typeface="Arial" panose="020B0604020202020204" pitchFamily="34" charset="0"/>
                      </a:endParaRPr>
                    </a:p>
                  </a:txBody>
                  <a:tcPr marL="7620" marR="7620" marT="7620" marB="0" anchor="b"/>
                </a:tc>
                <a:tc>
                  <a:txBody>
                    <a:bodyPr/>
                    <a:lstStyle/>
                    <a:p>
                      <a:pPr algn="l" fontAlgn="b"/>
                      <a:r>
                        <a:rPr lang="en-US" sz="2000" b="0" i="1" u="none" strike="noStrike" dirty="0">
                          <a:effectLst/>
                          <a:latin typeface="Arial" panose="020B0604020202020204" pitchFamily="34" charset="0"/>
                        </a:rPr>
                        <a:t>Number</a:t>
                      </a:r>
                    </a:p>
                  </a:txBody>
                  <a:tcPr marL="7620" marR="7620" marT="7620" marB="0" anchor="b"/>
                </a:tc>
                <a:extLst>
                  <a:ext uri="{0D108BD9-81ED-4DB2-BD59-A6C34878D82A}">
                    <a16:rowId xmlns:a16="http://schemas.microsoft.com/office/drawing/2014/main" val="2076464037"/>
                  </a:ext>
                </a:extLst>
              </a:tr>
              <a:tr h="309921">
                <a:tc>
                  <a:txBody>
                    <a:bodyPr/>
                    <a:lstStyle/>
                    <a:p>
                      <a:pPr algn="l" fontAlgn="b"/>
                      <a:r>
                        <a:rPr lang="en-US" sz="2000" u="none" strike="noStrike">
                          <a:effectLst/>
                        </a:rPr>
                        <a:t>Reportable Disease</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15</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567575968"/>
                  </a:ext>
                </a:extLst>
              </a:tr>
              <a:tr h="309921">
                <a:tc>
                  <a:txBody>
                    <a:bodyPr/>
                    <a:lstStyle/>
                    <a:p>
                      <a:pPr algn="l" fontAlgn="b"/>
                      <a:r>
                        <a:rPr lang="en-US" sz="2000" u="none" strike="noStrike">
                          <a:effectLst/>
                        </a:rPr>
                        <a:t>Churches Closes</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15</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2718520274"/>
                  </a:ext>
                </a:extLst>
              </a:tr>
              <a:tr h="309921">
                <a:tc>
                  <a:txBody>
                    <a:bodyPr/>
                    <a:lstStyle/>
                    <a:p>
                      <a:pPr algn="l" fontAlgn="b"/>
                      <a:r>
                        <a:rPr lang="en-US" sz="2000" u="none" strike="noStrike">
                          <a:effectLst/>
                        </a:rPr>
                        <a:t>Theaters Closed</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15</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1080902551"/>
                  </a:ext>
                </a:extLst>
              </a:tr>
              <a:tr h="309921">
                <a:tc>
                  <a:txBody>
                    <a:bodyPr/>
                    <a:lstStyle/>
                    <a:p>
                      <a:pPr algn="l" fontAlgn="b"/>
                      <a:r>
                        <a:rPr lang="en-US" sz="2000" u="none" strike="noStrike">
                          <a:effectLst/>
                        </a:rPr>
                        <a:t>Ban on public gatherings</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15</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141068878"/>
                  </a:ext>
                </a:extLst>
              </a:tr>
              <a:tr h="309921">
                <a:tc>
                  <a:txBody>
                    <a:bodyPr/>
                    <a:lstStyle/>
                    <a:p>
                      <a:pPr algn="l" fontAlgn="b"/>
                      <a:r>
                        <a:rPr lang="en-US" sz="2000" u="none" strike="noStrike">
                          <a:effectLst/>
                        </a:rPr>
                        <a:t>Isolation of Cases</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14</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4257966463"/>
                  </a:ext>
                </a:extLst>
              </a:tr>
              <a:tr h="309921">
                <a:tc>
                  <a:txBody>
                    <a:bodyPr/>
                    <a:lstStyle/>
                    <a:p>
                      <a:pPr algn="l" fontAlgn="b"/>
                      <a:r>
                        <a:rPr lang="en-US" sz="2000" u="none" strike="noStrike">
                          <a:effectLst/>
                        </a:rPr>
                        <a:t>Schools Closed</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14</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2411477246"/>
                  </a:ext>
                </a:extLst>
              </a:tr>
              <a:tr h="309921">
                <a:tc>
                  <a:txBody>
                    <a:bodyPr/>
                    <a:lstStyle/>
                    <a:p>
                      <a:pPr algn="l" fontAlgn="b"/>
                      <a:r>
                        <a:rPr lang="en-US" sz="2000" u="none" strike="noStrike">
                          <a:effectLst/>
                        </a:rPr>
                        <a:t>Dance Halls Clossed</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9</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547126909"/>
                  </a:ext>
                </a:extLst>
              </a:tr>
              <a:tr h="309921">
                <a:tc>
                  <a:txBody>
                    <a:bodyPr/>
                    <a:lstStyle/>
                    <a:p>
                      <a:pPr algn="l" fontAlgn="b"/>
                      <a:r>
                        <a:rPr lang="en-US" sz="2000" u="none" strike="noStrike">
                          <a:effectLst/>
                        </a:rPr>
                        <a:t>Private funerals</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9</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1876243593"/>
                  </a:ext>
                </a:extLst>
              </a:tr>
              <a:tr h="309921">
                <a:tc>
                  <a:txBody>
                    <a:bodyPr/>
                    <a:lstStyle/>
                    <a:p>
                      <a:pPr algn="l" fontAlgn="b"/>
                      <a:r>
                        <a:rPr lang="en-US" sz="2000" u="none" strike="noStrike">
                          <a:effectLst/>
                        </a:rPr>
                        <a:t>Staggered business hours</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8</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339963260"/>
                  </a:ext>
                </a:extLst>
              </a:tr>
              <a:tr h="309921">
                <a:tc>
                  <a:txBody>
                    <a:bodyPr/>
                    <a:lstStyle/>
                    <a:p>
                      <a:pPr algn="l" fontAlgn="b"/>
                      <a:r>
                        <a:rPr lang="en-US" sz="2000" u="none" strike="noStrike">
                          <a:effectLst/>
                        </a:rPr>
                        <a:t>Transit use discouraged</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6</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2600595161"/>
                  </a:ext>
                </a:extLst>
              </a:tr>
              <a:tr h="309921">
                <a:tc>
                  <a:txBody>
                    <a:bodyPr/>
                    <a:lstStyle/>
                    <a:p>
                      <a:pPr algn="l" fontAlgn="b"/>
                      <a:r>
                        <a:rPr lang="en-US" sz="2000" u="none" strike="noStrike">
                          <a:effectLst/>
                        </a:rPr>
                        <a:t>Quarantine Cases</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5</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145722743"/>
                  </a:ext>
                </a:extLst>
              </a:tr>
              <a:tr h="309921">
                <a:tc>
                  <a:txBody>
                    <a:bodyPr/>
                    <a:lstStyle/>
                    <a:p>
                      <a:pPr algn="l" fontAlgn="b"/>
                      <a:r>
                        <a:rPr lang="en-US" sz="2000" u="none" strike="noStrike">
                          <a:effectLst/>
                        </a:rPr>
                        <a:t>Emergency Declaration</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4</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2104324589"/>
                  </a:ext>
                </a:extLst>
              </a:tr>
              <a:tr h="309921">
                <a:tc>
                  <a:txBody>
                    <a:bodyPr/>
                    <a:lstStyle/>
                    <a:p>
                      <a:pPr algn="l" fontAlgn="b"/>
                      <a:r>
                        <a:rPr lang="en-US" sz="2000" u="none" strike="noStrike">
                          <a:effectLst/>
                        </a:rPr>
                        <a:t>Other closures</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4</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2480926631"/>
                  </a:ext>
                </a:extLst>
              </a:tr>
              <a:tr h="309921">
                <a:tc>
                  <a:txBody>
                    <a:bodyPr/>
                    <a:lstStyle/>
                    <a:p>
                      <a:pPr algn="l" fontAlgn="b"/>
                      <a:r>
                        <a:rPr lang="en-US" sz="2000" u="none" strike="noStrike">
                          <a:effectLst/>
                        </a:rPr>
                        <a:t>No crowding rule</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3</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370759695"/>
                  </a:ext>
                </a:extLst>
              </a:tr>
              <a:tr h="309921">
                <a:tc>
                  <a:txBody>
                    <a:bodyPr/>
                    <a:lstStyle/>
                    <a:p>
                      <a:pPr algn="l" fontAlgn="b"/>
                      <a:r>
                        <a:rPr lang="en-US" sz="2000" u="none" strike="noStrike">
                          <a:effectLst/>
                        </a:rPr>
                        <a:t>Protective Sequestration</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3</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887718176"/>
                  </a:ext>
                </a:extLst>
              </a:tr>
              <a:tr h="309921">
                <a:tc>
                  <a:txBody>
                    <a:bodyPr/>
                    <a:lstStyle/>
                    <a:p>
                      <a:pPr algn="l" fontAlgn="b"/>
                      <a:r>
                        <a:rPr lang="en-US" sz="2000" u="none" strike="noStrike">
                          <a:effectLst/>
                        </a:rPr>
                        <a:t>Masks</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2</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1714233496"/>
                  </a:ext>
                </a:extLst>
              </a:tr>
              <a:tr h="309921">
                <a:tc>
                  <a:txBody>
                    <a:bodyPr/>
                    <a:lstStyle/>
                    <a:p>
                      <a:pPr algn="l" fontAlgn="b"/>
                      <a:r>
                        <a:rPr lang="en-US" sz="2000" u="none" strike="noStrike">
                          <a:effectLst/>
                        </a:rPr>
                        <a:t>Door-to-door sales</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1</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2798542991"/>
                  </a:ext>
                </a:extLst>
              </a:tr>
              <a:tr h="309921">
                <a:tc>
                  <a:txBody>
                    <a:bodyPr/>
                    <a:lstStyle/>
                    <a:p>
                      <a:pPr algn="l" fontAlgn="b"/>
                      <a:r>
                        <a:rPr lang="en-US" sz="2000" u="none" strike="noStrike">
                          <a:effectLst/>
                        </a:rPr>
                        <a:t>Snow Days</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1</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2642787565"/>
                  </a:ext>
                </a:extLst>
              </a:tr>
              <a:tr h="309921">
                <a:tc>
                  <a:txBody>
                    <a:bodyPr/>
                    <a:lstStyle/>
                    <a:p>
                      <a:pPr algn="l" fontAlgn="b"/>
                      <a:r>
                        <a:rPr lang="en-US" sz="2000" u="none" strike="noStrike">
                          <a:effectLst/>
                        </a:rPr>
                        <a:t>Workplace interventions</a:t>
                      </a:r>
                      <a:endParaRPr lang="en-US" sz="2000" b="0" i="0" u="none" strike="noStrike">
                        <a:effectLst/>
                        <a:latin typeface="Arial" panose="020B0604020202020204" pitchFamily="34" charset="0"/>
                      </a:endParaRPr>
                    </a:p>
                  </a:txBody>
                  <a:tcPr marL="7620" marR="7620" marT="7620" marB="0" anchor="b"/>
                </a:tc>
                <a:tc>
                  <a:txBody>
                    <a:bodyPr/>
                    <a:lstStyle/>
                    <a:p>
                      <a:pPr algn="r" fontAlgn="b"/>
                      <a:r>
                        <a:rPr lang="en-US" sz="2000" u="none" strike="noStrike" dirty="0">
                          <a:effectLst/>
                        </a:rPr>
                        <a:t>0</a:t>
                      </a:r>
                      <a:endParaRPr lang="en-US"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2530297585"/>
                  </a:ext>
                </a:extLst>
              </a:tr>
            </a:tbl>
          </a:graphicData>
        </a:graphic>
      </p:graphicFrame>
      <p:sp>
        <p:nvSpPr>
          <p:cNvPr id="3" name="TextBox 2">
            <a:extLst>
              <a:ext uri="{FF2B5EF4-FFF2-40B4-BE49-F238E27FC236}">
                <a16:creationId xmlns:a16="http://schemas.microsoft.com/office/drawing/2014/main" id="{6A4E8022-3850-49C0-BD18-637C1F9F0A21}"/>
              </a:ext>
            </a:extLst>
          </p:cNvPr>
          <p:cNvSpPr txBox="1"/>
          <p:nvPr/>
        </p:nvSpPr>
        <p:spPr>
          <a:xfrm>
            <a:off x="1175657" y="535577"/>
            <a:ext cx="4703147" cy="1077218"/>
          </a:xfrm>
          <a:prstGeom prst="rect">
            <a:avLst/>
          </a:prstGeom>
          <a:noFill/>
        </p:spPr>
        <p:txBody>
          <a:bodyPr wrap="none" rtlCol="0">
            <a:spAutoFit/>
          </a:bodyPr>
          <a:lstStyle/>
          <a:p>
            <a:r>
              <a:rPr lang="en-US" sz="3200" dirty="0"/>
              <a:t>Number of Cities with Each</a:t>
            </a:r>
          </a:p>
          <a:p>
            <a:r>
              <a:rPr lang="en-US" sz="3200" dirty="0"/>
              <a:t>Type of Intervention</a:t>
            </a:r>
          </a:p>
        </p:txBody>
      </p:sp>
      <p:sp>
        <p:nvSpPr>
          <p:cNvPr id="4" name="TextBox 3">
            <a:extLst>
              <a:ext uri="{FF2B5EF4-FFF2-40B4-BE49-F238E27FC236}">
                <a16:creationId xmlns:a16="http://schemas.microsoft.com/office/drawing/2014/main" id="{DFCDC54B-9F7F-4612-86F6-8CBB7875905C}"/>
              </a:ext>
            </a:extLst>
          </p:cNvPr>
          <p:cNvSpPr txBox="1"/>
          <p:nvPr/>
        </p:nvSpPr>
        <p:spPr>
          <a:xfrm>
            <a:off x="287383" y="1894114"/>
            <a:ext cx="5146766" cy="4524315"/>
          </a:xfrm>
          <a:prstGeom prst="rect">
            <a:avLst/>
          </a:prstGeom>
          <a:noFill/>
        </p:spPr>
        <p:txBody>
          <a:bodyPr wrap="square" rtlCol="0">
            <a:spAutoFit/>
          </a:bodyPr>
          <a:lstStyle/>
          <a:p>
            <a:r>
              <a:rPr lang="en-US" sz="3200" dirty="0"/>
              <a:t>Mostly Bans on Large Gatherings</a:t>
            </a:r>
          </a:p>
          <a:p>
            <a:endParaRPr lang="en-US" sz="3200" dirty="0"/>
          </a:p>
          <a:p>
            <a:r>
              <a:rPr lang="en-US" sz="3200" dirty="0"/>
              <a:t>Stores staggered Business Hours</a:t>
            </a:r>
          </a:p>
          <a:p>
            <a:endParaRPr lang="en-US" sz="3200" dirty="0"/>
          </a:p>
          <a:p>
            <a:r>
              <a:rPr lang="en-US" sz="3200" dirty="0"/>
              <a:t>No Closings of Nonessential</a:t>
            </a:r>
          </a:p>
          <a:p>
            <a:r>
              <a:rPr lang="en-US" sz="3200" dirty="0"/>
              <a:t>Businesses</a:t>
            </a:r>
          </a:p>
          <a:p>
            <a:endParaRPr lang="en-US" sz="3200" dirty="0"/>
          </a:p>
        </p:txBody>
      </p:sp>
    </p:spTree>
    <p:extLst>
      <p:ext uri="{BB962C8B-B14F-4D97-AF65-F5344CB8AC3E}">
        <p14:creationId xmlns:p14="http://schemas.microsoft.com/office/powerpoint/2010/main" val="2659806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CEF1-71CB-4A9D-8B41-2FC96D1B7E9A}"/>
              </a:ext>
            </a:extLst>
          </p:cNvPr>
          <p:cNvSpPr>
            <a:spLocks noGrp="1"/>
          </p:cNvSpPr>
          <p:nvPr>
            <p:ph type="ctrTitle"/>
          </p:nvPr>
        </p:nvSpPr>
        <p:spPr/>
        <p:txBody>
          <a:bodyPr/>
          <a:lstStyle/>
          <a:p>
            <a:r>
              <a:rPr lang="en-US" dirty="0"/>
              <a:t>Epidemics in American History</a:t>
            </a:r>
          </a:p>
        </p:txBody>
      </p:sp>
      <p:sp>
        <p:nvSpPr>
          <p:cNvPr id="3" name="Subtitle 2">
            <a:extLst>
              <a:ext uri="{FF2B5EF4-FFF2-40B4-BE49-F238E27FC236}">
                <a16:creationId xmlns:a16="http://schemas.microsoft.com/office/drawing/2014/main" id="{F6A9D62E-B650-44DA-B069-BE7C2BEF209E}"/>
              </a:ext>
            </a:extLst>
          </p:cNvPr>
          <p:cNvSpPr>
            <a:spLocks noGrp="1"/>
          </p:cNvSpPr>
          <p:nvPr>
            <p:ph type="subTitle" idx="1"/>
          </p:nvPr>
        </p:nvSpPr>
        <p:spPr/>
        <p:txBody>
          <a:bodyPr/>
          <a:lstStyle/>
          <a:p>
            <a:r>
              <a:rPr lang="en-US" dirty="0"/>
              <a:t>Price Fishback,</a:t>
            </a:r>
          </a:p>
          <a:p>
            <a:r>
              <a:rPr lang="en-US" dirty="0"/>
              <a:t>University of Arizona Economics Department</a:t>
            </a:r>
          </a:p>
          <a:p>
            <a:r>
              <a:rPr lang="en-US" dirty="0"/>
              <a:t>Foundation for Teaching Economics</a:t>
            </a:r>
          </a:p>
        </p:txBody>
      </p:sp>
    </p:spTree>
    <p:extLst>
      <p:ext uri="{BB962C8B-B14F-4D97-AF65-F5344CB8AC3E}">
        <p14:creationId xmlns:p14="http://schemas.microsoft.com/office/powerpoint/2010/main" val="3944721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39CE-9FD9-4792-9798-75047A987D90}"/>
              </a:ext>
            </a:extLst>
          </p:cNvPr>
          <p:cNvSpPr>
            <a:spLocks noGrp="1"/>
          </p:cNvSpPr>
          <p:nvPr>
            <p:ph type="title"/>
          </p:nvPr>
        </p:nvSpPr>
        <p:spPr/>
        <p:txBody>
          <a:bodyPr/>
          <a:lstStyle/>
          <a:p>
            <a:r>
              <a:rPr lang="en-US" dirty="0"/>
              <a:t>Comparison of Timing of Closing Schools</a:t>
            </a:r>
          </a:p>
        </p:txBody>
      </p:sp>
      <p:sp>
        <p:nvSpPr>
          <p:cNvPr id="3" name="Content Placeholder 2">
            <a:extLst>
              <a:ext uri="{FF2B5EF4-FFF2-40B4-BE49-F238E27FC236}">
                <a16:creationId xmlns:a16="http://schemas.microsoft.com/office/drawing/2014/main" id="{DFCA784D-5120-4728-A468-DAD0863362E0}"/>
              </a:ext>
            </a:extLst>
          </p:cNvPr>
          <p:cNvSpPr>
            <a:spLocks noGrp="1"/>
          </p:cNvSpPr>
          <p:nvPr>
            <p:ph idx="1"/>
          </p:nvPr>
        </p:nvSpPr>
        <p:spPr/>
        <p:txBody>
          <a:bodyPr/>
          <a:lstStyle/>
          <a:p>
            <a:r>
              <a:rPr lang="en-US" dirty="0"/>
              <a:t>In 1918  Avg  36.4 Extra Deaths per 100K in prior week</a:t>
            </a:r>
          </a:p>
          <a:p>
            <a:pPr lvl="1"/>
            <a:r>
              <a:rPr lang="en-US" dirty="0"/>
              <a:t>Range is  1.25 to 158.4 per 100K </a:t>
            </a:r>
          </a:p>
          <a:p>
            <a:r>
              <a:rPr lang="en-US" dirty="0"/>
              <a:t>In 2020 U.S. States  36 closed with no </a:t>
            </a:r>
            <a:r>
              <a:rPr lang="en-US" dirty="0" err="1"/>
              <a:t>Covid</a:t>
            </a:r>
            <a:r>
              <a:rPr lang="en-US" dirty="0"/>
              <a:t> deaths in prior week.</a:t>
            </a:r>
          </a:p>
          <a:p>
            <a:r>
              <a:rPr lang="en-US" dirty="0"/>
              <a:t>Highest death rate at time of school closure 0.4 per 100K in NJ, WA and CO at 0.33, SD .11, CA, KS, MS 16 0.35 </a:t>
            </a:r>
          </a:p>
        </p:txBody>
      </p:sp>
    </p:spTree>
    <p:extLst>
      <p:ext uri="{BB962C8B-B14F-4D97-AF65-F5344CB8AC3E}">
        <p14:creationId xmlns:p14="http://schemas.microsoft.com/office/powerpoint/2010/main" val="3050366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92D7-8A0E-4DBB-AC53-44BADC95E4E7}"/>
              </a:ext>
            </a:extLst>
          </p:cNvPr>
          <p:cNvSpPr>
            <a:spLocks noGrp="1"/>
          </p:cNvSpPr>
          <p:nvPr>
            <p:ph type="title"/>
          </p:nvPr>
        </p:nvSpPr>
        <p:spPr/>
        <p:txBody>
          <a:bodyPr/>
          <a:lstStyle/>
          <a:p>
            <a:r>
              <a:rPr lang="en-US" dirty="0"/>
              <a:t>How Well Did Closures Prevent Deaths</a:t>
            </a:r>
          </a:p>
        </p:txBody>
      </p:sp>
      <p:sp>
        <p:nvSpPr>
          <p:cNvPr id="3" name="Content Placeholder 2">
            <a:extLst>
              <a:ext uri="{FF2B5EF4-FFF2-40B4-BE49-F238E27FC236}">
                <a16:creationId xmlns:a16="http://schemas.microsoft.com/office/drawing/2014/main" id="{4C739DF4-E837-4379-8F04-2C86BAC3CD6A}"/>
              </a:ext>
            </a:extLst>
          </p:cNvPr>
          <p:cNvSpPr>
            <a:spLocks noGrp="1"/>
          </p:cNvSpPr>
          <p:nvPr>
            <p:ph idx="1"/>
          </p:nvPr>
        </p:nvSpPr>
        <p:spPr/>
        <p:txBody>
          <a:bodyPr>
            <a:normAutofit/>
          </a:bodyPr>
          <a:lstStyle/>
          <a:p>
            <a:r>
              <a:rPr lang="en-US" dirty="0"/>
              <a:t>Early intervention caused peak weekly death rate to be 50 percent lower</a:t>
            </a:r>
          </a:p>
          <a:p>
            <a:r>
              <a:rPr lang="en-US" dirty="0"/>
              <a:t>Most closures were less than 6 weeks.</a:t>
            </a:r>
          </a:p>
          <a:p>
            <a:r>
              <a:rPr lang="en-US" dirty="0"/>
              <a:t>Reduced overall excess deaths by 20 percent for the entire period.</a:t>
            </a:r>
          </a:p>
          <a:p>
            <a:endParaRPr lang="en-US" dirty="0"/>
          </a:p>
          <a:p>
            <a:pPr lvl="1"/>
            <a:r>
              <a:rPr lang="en-US" dirty="0"/>
              <a:t>Study by </a:t>
            </a:r>
            <a:r>
              <a:rPr lang="en-US" b="1" dirty="0"/>
              <a:t>Richard J. Hatchett*†, Carter E. </a:t>
            </a:r>
            <a:r>
              <a:rPr lang="en-US" b="1" dirty="0" err="1"/>
              <a:t>Mecher</a:t>
            </a:r>
            <a:r>
              <a:rPr lang="en-US" b="1" dirty="0"/>
              <a:t>‡§, and Marc </a:t>
            </a:r>
            <a:r>
              <a:rPr lang="en-US" b="1" dirty="0" err="1"/>
              <a:t>Lipsitch</a:t>
            </a:r>
            <a:r>
              <a:rPr lang="en-US" b="1" dirty="0"/>
              <a:t>.  “Public health interventions and epidemic intensity during the 1918 influenza pandemic.  Proceedings of National Academy of Sciences 2007.</a:t>
            </a:r>
          </a:p>
          <a:p>
            <a:pPr marL="0" indent="0">
              <a:buNone/>
            </a:pPr>
            <a:endParaRPr lang="en-US" dirty="0"/>
          </a:p>
          <a:p>
            <a:endParaRPr lang="en-US" dirty="0"/>
          </a:p>
        </p:txBody>
      </p:sp>
    </p:spTree>
    <p:extLst>
      <p:ext uri="{BB962C8B-B14F-4D97-AF65-F5344CB8AC3E}">
        <p14:creationId xmlns:p14="http://schemas.microsoft.com/office/powerpoint/2010/main" val="150629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3392-3860-45B5-93C2-AB3B66C87B34}"/>
              </a:ext>
            </a:extLst>
          </p:cNvPr>
          <p:cNvSpPr>
            <a:spLocks noGrp="1"/>
          </p:cNvSpPr>
          <p:nvPr>
            <p:ph type="title"/>
          </p:nvPr>
        </p:nvSpPr>
        <p:spPr/>
        <p:txBody>
          <a:bodyPr/>
          <a:lstStyle/>
          <a:p>
            <a:r>
              <a:rPr lang="en-US" dirty="0"/>
              <a:t>Economic Impact of Spanish Flu of 1918</a:t>
            </a:r>
          </a:p>
        </p:txBody>
      </p:sp>
      <p:sp>
        <p:nvSpPr>
          <p:cNvPr id="3" name="Content Placeholder 2">
            <a:extLst>
              <a:ext uri="{FF2B5EF4-FFF2-40B4-BE49-F238E27FC236}">
                <a16:creationId xmlns:a16="http://schemas.microsoft.com/office/drawing/2014/main" id="{0B2B312B-F6BE-4DA5-9040-80A536254FAA}"/>
              </a:ext>
            </a:extLst>
          </p:cNvPr>
          <p:cNvSpPr>
            <a:spLocks noGrp="1"/>
          </p:cNvSpPr>
          <p:nvPr>
            <p:ph idx="1"/>
          </p:nvPr>
        </p:nvSpPr>
        <p:spPr/>
        <p:txBody>
          <a:bodyPr>
            <a:normAutofit/>
          </a:bodyPr>
          <a:lstStyle/>
          <a:p>
            <a:r>
              <a:rPr lang="en-US" dirty="0"/>
              <a:t>Arthur Burns and Wesley Mitchell in 1946 found a business cycle peak in August 1918 and a trough in April 1919.</a:t>
            </a:r>
          </a:p>
          <a:p>
            <a:r>
              <a:rPr lang="en-US" dirty="0"/>
              <a:t>Several people have recently tried to measure the short-term impact of the Spanish Flu, but it is hard to separate out the Flu from winding down of the War.  </a:t>
            </a:r>
          </a:p>
          <a:p>
            <a:r>
              <a:rPr lang="en-US" dirty="0"/>
              <a:t>Flu peaked problems hit peak in October 1918.</a:t>
            </a:r>
          </a:p>
          <a:p>
            <a:r>
              <a:rPr lang="en-US" dirty="0"/>
              <a:t>World War I Armistice on November 11th</a:t>
            </a:r>
          </a:p>
          <a:p>
            <a:endParaRPr lang="en-US" dirty="0"/>
          </a:p>
        </p:txBody>
      </p:sp>
      <p:sp>
        <p:nvSpPr>
          <p:cNvPr id="4" name="TextBox 3">
            <a:extLst>
              <a:ext uri="{FF2B5EF4-FFF2-40B4-BE49-F238E27FC236}">
                <a16:creationId xmlns:a16="http://schemas.microsoft.com/office/drawing/2014/main" id="{1CE343AD-229A-4AE8-9EB8-D4F0E0F51A8E}"/>
              </a:ext>
            </a:extLst>
          </p:cNvPr>
          <p:cNvSpPr txBox="1"/>
          <p:nvPr/>
        </p:nvSpPr>
        <p:spPr>
          <a:xfrm>
            <a:off x="1293223" y="6061166"/>
            <a:ext cx="10486589" cy="923330"/>
          </a:xfrm>
          <a:prstGeom prst="rect">
            <a:avLst/>
          </a:prstGeom>
          <a:noFill/>
        </p:spPr>
        <p:txBody>
          <a:bodyPr wrap="none" rtlCol="0">
            <a:spAutoFit/>
          </a:bodyPr>
          <a:lstStyle/>
          <a:p>
            <a:r>
              <a:rPr lang="en-US" dirty="0"/>
              <a:t>Information from Francois Velde. “What Happened to the U.S. Economy During the 1918 Influenza Pandemic,”</a:t>
            </a:r>
          </a:p>
          <a:p>
            <a:r>
              <a:rPr lang="en-US" dirty="0"/>
              <a:t>Chicago Federal Reserve Bank Working Paper .2020.</a:t>
            </a:r>
          </a:p>
          <a:p>
            <a:endParaRPr lang="en-US" dirty="0"/>
          </a:p>
        </p:txBody>
      </p:sp>
    </p:spTree>
    <p:extLst>
      <p:ext uri="{BB962C8B-B14F-4D97-AF65-F5344CB8AC3E}">
        <p14:creationId xmlns:p14="http://schemas.microsoft.com/office/powerpoint/2010/main" val="2637063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3392-3860-45B5-93C2-AB3B66C87B34}"/>
              </a:ext>
            </a:extLst>
          </p:cNvPr>
          <p:cNvSpPr>
            <a:spLocks noGrp="1"/>
          </p:cNvSpPr>
          <p:nvPr>
            <p:ph type="title"/>
          </p:nvPr>
        </p:nvSpPr>
        <p:spPr/>
        <p:txBody>
          <a:bodyPr>
            <a:normAutofit/>
          </a:bodyPr>
          <a:lstStyle/>
          <a:p>
            <a:r>
              <a:rPr lang="en-US" dirty="0"/>
              <a:t>October Federal Reserve Bank Reports for October and November 1918 </a:t>
            </a:r>
          </a:p>
        </p:txBody>
      </p:sp>
      <p:sp>
        <p:nvSpPr>
          <p:cNvPr id="3" name="Content Placeholder 2">
            <a:extLst>
              <a:ext uri="{FF2B5EF4-FFF2-40B4-BE49-F238E27FC236}">
                <a16:creationId xmlns:a16="http://schemas.microsoft.com/office/drawing/2014/main" id="{0B2B312B-F6BE-4DA5-9040-80A536254FAA}"/>
              </a:ext>
            </a:extLst>
          </p:cNvPr>
          <p:cNvSpPr>
            <a:spLocks noGrp="1"/>
          </p:cNvSpPr>
          <p:nvPr>
            <p:ph idx="1"/>
          </p:nvPr>
        </p:nvSpPr>
        <p:spPr/>
        <p:txBody>
          <a:bodyPr>
            <a:normAutofit fontScale="92500" lnSpcReduction="20000"/>
          </a:bodyPr>
          <a:lstStyle/>
          <a:p>
            <a:r>
              <a:rPr lang="en-US" dirty="0"/>
              <a:t>Boston </a:t>
            </a:r>
          </a:p>
          <a:p>
            <a:pPr lvl="1"/>
            <a:r>
              <a:rPr lang="en-US" b="1" dirty="0"/>
              <a:t>October </a:t>
            </a:r>
            <a:r>
              <a:rPr lang="en-US" dirty="0"/>
              <a:t> “severely interfered with business” of retailers, cotton mills while small local trade rose.</a:t>
            </a:r>
          </a:p>
          <a:p>
            <a:pPr lvl="1"/>
            <a:r>
              <a:rPr lang="en-US" b="1" dirty="0"/>
              <a:t>November</a:t>
            </a:r>
            <a:r>
              <a:rPr lang="en-US" dirty="0"/>
              <a:t> “conditions rapidly returning to normal</a:t>
            </a:r>
          </a:p>
          <a:p>
            <a:r>
              <a:rPr lang="en-US" dirty="0"/>
              <a:t>New York City</a:t>
            </a:r>
          </a:p>
          <a:p>
            <a:pPr lvl="1"/>
            <a:r>
              <a:rPr lang="en-US" b="1" dirty="0"/>
              <a:t>October</a:t>
            </a:r>
            <a:r>
              <a:rPr lang="en-US" dirty="0"/>
              <a:t>:  “Greatly hampered production in certain centers, not as much in others.</a:t>
            </a:r>
          </a:p>
          <a:p>
            <a:pPr lvl="1"/>
            <a:r>
              <a:rPr lang="en-US" b="1" dirty="0"/>
              <a:t>November</a:t>
            </a:r>
            <a:r>
              <a:rPr lang="en-US" dirty="0"/>
              <a:t>  epidemic “fairly well checked” and “business proceeding at top speed” retail “showed a decided gain toward end of November”</a:t>
            </a:r>
          </a:p>
          <a:p>
            <a:r>
              <a:rPr lang="en-US" dirty="0"/>
              <a:t>St. Louis</a:t>
            </a:r>
          </a:p>
          <a:p>
            <a:pPr lvl="1"/>
            <a:r>
              <a:rPr lang="en-US" b="1" dirty="0"/>
              <a:t>October.</a:t>
            </a:r>
            <a:r>
              <a:rPr lang="en-US" dirty="0"/>
              <a:t>  “Theaters, schools, churches, and other meeting places…closed entirely.  Some large stores open later and close earlier, slowing retail.  Some activities slowed by illness among workers.</a:t>
            </a:r>
          </a:p>
          <a:p>
            <a:pPr lvl="1"/>
            <a:r>
              <a:rPr lang="en-US" b="1" dirty="0"/>
              <a:t>November  </a:t>
            </a:r>
            <a:r>
              <a:rPr lang="en-US" dirty="0"/>
              <a:t>(Velde not report)</a:t>
            </a:r>
            <a:endParaRPr lang="en-US" b="1" dirty="0"/>
          </a:p>
          <a:p>
            <a:pPr marL="457200" lvl="1" indent="0">
              <a:buNone/>
            </a:pPr>
            <a:endParaRPr lang="en-US" dirty="0"/>
          </a:p>
        </p:txBody>
      </p:sp>
    </p:spTree>
    <p:extLst>
      <p:ext uri="{BB962C8B-B14F-4D97-AF65-F5344CB8AC3E}">
        <p14:creationId xmlns:p14="http://schemas.microsoft.com/office/powerpoint/2010/main" val="3666006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37F2B-E520-445A-9BB6-B3990DEBEC87}"/>
              </a:ext>
            </a:extLst>
          </p:cNvPr>
          <p:cNvSpPr>
            <a:spLocks noGrp="1"/>
          </p:cNvSpPr>
          <p:nvPr>
            <p:ph type="title"/>
          </p:nvPr>
        </p:nvSpPr>
        <p:spPr/>
        <p:txBody>
          <a:bodyPr/>
          <a:lstStyle/>
          <a:p>
            <a:r>
              <a:rPr lang="en-US" dirty="0"/>
              <a:t>Fed Reports Continued</a:t>
            </a:r>
          </a:p>
        </p:txBody>
      </p:sp>
      <p:sp>
        <p:nvSpPr>
          <p:cNvPr id="3" name="Content Placeholder 2">
            <a:extLst>
              <a:ext uri="{FF2B5EF4-FFF2-40B4-BE49-F238E27FC236}">
                <a16:creationId xmlns:a16="http://schemas.microsoft.com/office/drawing/2014/main" id="{3D26962A-67EC-4C0C-95D2-AA8C6C42EF26}"/>
              </a:ext>
            </a:extLst>
          </p:cNvPr>
          <p:cNvSpPr>
            <a:spLocks noGrp="1"/>
          </p:cNvSpPr>
          <p:nvPr>
            <p:ph idx="1"/>
          </p:nvPr>
        </p:nvSpPr>
        <p:spPr/>
        <p:txBody>
          <a:bodyPr>
            <a:normAutofit lnSpcReduction="10000"/>
          </a:bodyPr>
          <a:lstStyle/>
          <a:p>
            <a:r>
              <a:rPr lang="en-US" dirty="0"/>
              <a:t>Philadelphia</a:t>
            </a:r>
          </a:p>
          <a:p>
            <a:pPr lvl="1"/>
            <a:r>
              <a:rPr lang="en-US" dirty="0"/>
              <a:t>October  “heavy loss of production”, anthracite mines closing due to lack of workers</a:t>
            </a:r>
          </a:p>
          <a:p>
            <a:pPr lvl="1"/>
            <a:r>
              <a:rPr lang="en-US" dirty="0"/>
              <a:t>November “more normal situation resulted from waning of epidemic”</a:t>
            </a:r>
          </a:p>
          <a:p>
            <a:r>
              <a:rPr lang="en-US" dirty="0"/>
              <a:t>Cleveland </a:t>
            </a:r>
          </a:p>
          <a:p>
            <a:pPr lvl="1"/>
            <a:r>
              <a:rPr lang="en-US" dirty="0"/>
              <a:t>October  “so far no real labor shortage”</a:t>
            </a:r>
          </a:p>
          <a:p>
            <a:pPr lvl="1"/>
            <a:r>
              <a:rPr lang="en-US" dirty="0"/>
              <a:t>November  Not Reported.</a:t>
            </a:r>
          </a:p>
          <a:p>
            <a:r>
              <a:rPr lang="en-US" dirty="0"/>
              <a:t>Atlanta</a:t>
            </a:r>
          </a:p>
          <a:p>
            <a:pPr lvl="1"/>
            <a:r>
              <a:rPr lang="en-US" dirty="0"/>
              <a:t>October   Alabama coal output down due to spread of flu and labor shortage</a:t>
            </a:r>
          </a:p>
          <a:p>
            <a:pPr lvl="1"/>
            <a:r>
              <a:rPr lang="en-US" dirty="0"/>
              <a:t>November  mercantile business “not very good, owing to influenza, which prevented many traders from visiting stores.”</a:t>
            </a:r>
          </a:p>
        </p:txBody>
      </p:sp>
    </p:spTree>
    <p:extLst>
      <p:ext uri="{BB962C8B-B14F-4D97-AF65-F5344CB8AC3E}">
        <p14:creationId xmlns:p14="http://schemas.microsoft.com/office/powerpoint/2010/main" val="2469819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B11-1DDC-4CCB-9054-0FBC660E54BA}"/>
              </a:ext>
            </a:extLst>
          </p:cNvPr>
          <p:cNvSpPr>
            <a:spLocks noGrp="1"/>
          </p:cNvSpPr>
          <p:nvPr>
            <p:ph type="title"/>
          </p:nvPr>
        </p:nvSpPr>
        <p:spPr/>
        <p:txBody>
          <a:bodyPr/>
          <a:lstStyle/>
          <a:p>
            <a:r>
              <a:rPr lang="en-US" dirty="0"/>
              <a:t>Fed Reports (continued)</a:t>
            </a:r>
          </a:p>
        </p:txBody>
      </p:sp>
      <p:sp>
        <p:nvSpPr>
          <p:cNvPr id="3" name="Content Placeholder 2">
            <a:extLst>
              <a:ext uri="{FF2B5EF4-FFF2-40B4-BE49-F238E27FC236}">
                <a16:creationId xmlns:a16="http://schemas.microsoft.com/office/drawing/2014/main" id="{65DF088C-01D5-4F16-9230-681CE8EC6169}"/>
              </a:ext>
            </a:extLst>
          </p:cNvPr>
          <p:cNvSpPr>
            <a:spLocks noGrp="1"/>
          </p:cNvSpPr>
          <p:nvPr>
            <p:ph idx="1"/>
          </p:nvPr>
        </p:nvSpPr>
        <p:spPr/>
        <p:txBody>
          <a:bodyPr/>
          <a:lstStyle/>
          <a:p>
            <a:r>
              <a:rPr lang="en-US" dirty="0"/>
              <a:t>Kansas City</a:t>
            </a:r>
          </a:p>
          <a:p>
            <a:pPr lvl="1"/>
            <a:r>
              <a:rPr lang="en-US" dirty="0"/>
              <a:t>October   Adding to labor shortage were “serious complications from epidemic among workers in district”  Men returning to work “proved unequal to tasks.”</a:t>
            </a:r>
          </a:p>
          <a:p>
            <a:pPr lvl="1"/>
            <a:r>
              <a:rPr lang="en-US" dirty="0"/>
              <a:t>November  “high tide of business …shows a continued upward sweep despite temporary checks”  like flu, elections, financing Liberty Loan, and cessation of hostilities.</a:t>
            </a:r>
          </a:p>
          <a:p>
            <a:r>
              <a:rPr lang="en-US" dirty="0"/>
              <a:t>Reports for December 1918 do not mention epidemic.</a:t>
            </a:r>
          </a:p>
        </p:txBody>
      </p:sp>
    </p:spTree>
    <p:extLst>
      <p:ext uri="{BB962C8B-B14F-4D97-AF65-F5344CB8AC3E}">
        <p14:creationId xmlns:p14="http://schemas.microsoft.com/office/powerpoint/2010/main" val="1722899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Pox of Liberty: How the Constitution Left Americans Rich, Free, and Prone to Infection (Markets and Governments in Economic History)">
            <a:extLst>
              <a:ext uri="{FF2B5EF4-FFF2-40B4-BE49-F238E27FC236}">
                <a16:creationId xmlns:a16="http://schemas.microsoft.com/office/drawing/2014/main" id="{12C57875-E51B-4E30-8C24-17BCF28022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527" b="7762"/>
          <a:stretch/>
        </p:blipFill>
        <p:spPr bwMode="auto">
          <a:xfrm>
            <a:off x="4311827" y="3429000"/>
            <a:ext cx="7224718" cy="12710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Pox of Liberty: How the Constitution Left Americans Rich, Free, and Prone to Infection (Markets and Governments in Economic History)">
            <a:extLst>
              <a:ext uri="{FF2B5EF4-FFF2-40B4-BE49-F238E27FC236}">
                <a16:creationId xmlns:a16="http://schemas.microsoft.com/office/drawing/2014/main" id="{D7D3F41F-FDCA-4914-BCDF-8BB7261ADA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8408"/>
          <a:stretch/>
        </p:blipFill>
        <p:spPr bwMode="auto">
          <a:xfrm>
            <a:off x="4311826" y="0"/>
            <a:ext cx="7224719"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032A8C-32EC-4291-B27F-AD25C751A3CA}"/>
              </a:ext>
            </a:extLst>
          </p:cNvPr>
          <p:cNvSpPr txBox="1"/>
          <p:nvPr/>
        </p:nvSpPr>
        <p:spPr>
          <a:xfrm>
            <a:off x="6077339" y="5262465"/>
            <a:ext cx="4301819" cy="461665"/>
          </a:xfrm>
          <a:prstGeom prst="rect">
            <a:avLst/>
          </a:prstGeom>
          <a:noFill/>
        </p:spPr>
        <p:txBody>
          <a:bodyPr wrap="none" rtlCol="0">
            <a:spAutoFit/>
          </a:bodyPr>
          <a:lstStyle/>
          <a:p>
            <a:r>
              <a:rPr lang="en-US" sz="2400" dirty="0"/>
              <a:t>University of Chicago Press, 2015</a:t>
            </a:r>
          </a:p>
        </p:txBody>
      </p:sp>
      <p:sp>
        <p:nvSpPr>
          <p:cNvPr id="4" name="TextBox 3">
            <a:extLst>
              <a:ext uri="{FF2B5EF4-FFF2-40B4-BE49-F238E27FC236}">
                <a16:creationId xmlns:a16="http://schemas.microsoft.com/office/drawing/2014/main" id="{0D79AEE7-E9AC-4198-925B-F03D68FE44E2}"/>
              </a:ext>
            </a:extLst>
          </p:cNvPr>
          <p:cNvSpPr txBox="1"/>
          <p:nvPr/>
        </p:nvSpPr>
        <p:spPr>
          <a:xfrm>
            <a:off x="655455" y="4907902"/>
            <a:ext cx="3505703" cy="1200329"/>
          </a:xfrm>
          <a:prstGeom prst="rect">
            <a:avLst/>
          </a:prstGeom>
          <a:noFill/>
        </p:spPr>
        <p:txBody>
          <a:bodyPr wrap="none" rtlCol="0">
            <a:spAutoFit/>
          </a:bodyPr>
          <a:lstStyle/>
          <a:p>
            <a:r>
              <a:rPr lang="en-US" dirty="0"/>
              <a:t>Other Books</a:t>
            </a:r>
          </a:p>
          <a:p>
            <a:r>
              <a:rPr lang="en-US" dirty="0"/>
              <a:t>Water, Race and Disease</a:t>
            </a:r>
          </a:p>
          <a:p>
            <a:r>
              <a:rPr lang="en-US" dirty="0"/>
              <a:t>The Great Lead Water Pipe Disaster</a:t>
            </a:r>
          </a:p>
          <a:p>
            <a:r>
              <a:rPr lang="en-US" dirty="0"/>
              <a:t>Both with MIT Press</a:t>
            </a:r>
          </a:p>
        </p:txBody>
      </p:sp>
      <p:pic>
        <p:nvPicPr>
          <p:cNvPr id="9220" name="Picture 4" descr="Werner Troesken, Ph.D. | Center on Race and Social Problems ...">
            <a:extLst>
              <a:ext uri="{FF2B5EF4-FFF2-40B4-BE49-F238E27FC236}">
                <a16:creationId xmlns:a16="http://schemas.microsoft.com/office/drawing/2014/main" id="{42C7F6B2-86FF-447C-883D-C51B7F30F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20" y="391886"/>
            <a:ext cx="3321698" cy="3321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23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3D65-0393-429B-8EB1-5A02062BDD48}"/>
              </a:ext>
            </a:extLst>
          </p:cNvPr>
          <p:cNvSpPr>
            <a:spLocks noGrp="1"/>
          </p:cNvSpPr>
          <p:nvPr>
            <p:ph type="title"/>
          </p:nvPr>
        </p:nvSpPr>
        <p:spPr/>
        <p:txBody>
          <a:bodyPr/>
          <a:lstStyle/>
          <a:p>
            <a:r>
              <a:rPr lang="en-US" dirty="0"/>
              <a:t>Deals with the Issues we face today</a:t>
            </a:r>
          </a:p>
        </p:txBody>
      </p:sp>
      <p:sp>
        <p:nvSpPr>
          <p:cNvPr id="3" name="Content Placeholder 2">
            <a:extLst>
              <a:ext uri="{FF2B5EF4-FFF2-40B4-BE49-F238E27FC236}">
                <a16:creationId xmlns:a16="http://schemas.microsoft.com/office/drawing/2014/main" id="{AE6A217C-A9F5-4A99-8B40-203ACE7A16AC}"/>
              </a:ext>
            </a:extLst>
          </p:cNvPr>
          <p:cNvSpPr>
            <a:spLocks noGrp="1"/>
          </p:cNvSpPr>
          <p:nvPr>
            <p:ph idx="1"/>
          </p:nvPr>
        </p:nvSpPr>
        <p:spPr/>
        <p:txBody>
          <a:bodyPr/>
          <a:lstStyle/>
          <a:p>
            <a:r>
              <a:rPr lang="en-US" dirty="0"/>
              <a:t>High and uncertain death rates</a:t>
            </a:r>
          </a:p>
          <a:p>
            <a:r>
              <a:rPr lang="en-US" dirty="0"/>
              <a:t>Inadequate testing</a:t>
            </a:r>
          </a:p>
          <a:p>
            <a:r>
              <a:rPr lang="en-US" dirty="0"/>
              <a:t>Absence of vaccines and a race to find them</a:t>
            </a:r>
          </a:p>
          <a:p>
            <a:r>
              <a:rPr lang="en-US" dirty="0"/>
              <a:t>Tradeoffs between economic losses and quarantines</a:t>
            </a:r>
          </a:p>
          <a:p>
            <a:r>
              <a:rPr lang="en-US" dirty="0"/>
              <a:t>Inadequate Medical facilities</a:t>
            </a:r>
          </a:p>
          <a:p>
            <a:r>
              <a:rPr lang="en-US" dirty="0"/>
              <a:t>Uncertainty about return of disease</a:t>
            </a:r>
          </a:p>
        </p:txBody>
      </p:sp>
    </p:spTree>
    <p:extLst>
      <p:ext uri="{BB962C8B-B14F-4D97-AF65-F5344CB8AC3E}">
        <p14:creationId xmlns:p14="http://schemas.microsoft.com/office/powerpoint/2010/main" val="999858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0D23D-46E9-4CCB-85A0-A6E7AAEEB408}"/>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C56A16A6-62E4-46E7-89A9-18C5268586C2}"/>
              </a:ext>
            </a:extLst>
          </p:cNvPr>
          <p:cNvSpPr>
            <a:spLocks noGrp="1"/>
          </p:cNvSpPr>
          <p:nvPr>
            <p:ph idx="1"/>
          </p:nvPr>
        </p:nvSpPr>
        <p:spPr/>
        <p:txBody>
          <a:bodyPr>
            <a:normAutofit/>
          </a:bodyPr>
          <a:lstStyle/>
          <a:p>
            <a:r>
              <a:rPr lang="en-US" dirty="0"/>
              <a:t>How and why have some societies controlled infectious diseases while others have let them fester?</a:t>
            </a:r>
          </a:p>
          <a:p>
            <a:r>
              <a:rPr lang="en-US" dirty="0"/>
              <a:t>Werner originally thought the answer was simple</a:t>
            </a:r>
          </a:p>
          <a:p>
            <a:r>
              <a:rPr lang="en-US" dirty="0"/>
              <a:t>Good governance, which came from Democracy</a:t>
            </a:r>
          </a:p>
          <a:p>
            <a:r>
              <a:rPr lang="en-US" dirty="0"/>
              <a:t>BUT the history is more complex</a:t>
            </a:r>
          </a:p>
          <a:p>
            <a:pPr lvl="1"/>
            <a:endParaRPr lang="en-US" dirty="0"/>
          </a:p>
        </p:txBody>
      </p:sp>
    </p:spTree>
    <p:extLst>
      <p:ext uri="{BB962C8B-B14F-4D97-AF65-F5344CB8AC3E}">
        <p14:creationId xmlns:p14="http://schemas.microsoft.com/office/powerpoint/2010/main" val="1631128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8EEEF-D7C2-40AD-8DCC-7AA991D92566}"/>
              </a:ext>
            </a:extLst>
          </p:cNvPr>
          <p:cNvSpPr>
            <a:spLocks noGrp="1"/>
          </p:cNvSpPr>
          <p:nvPr>
            <p:ph type="title"/>
          </p:nvPr>
        </p:nvSpPr>
        <p:spPr/>
        <p:txBody>
          <a:bodyPr/>
          <a:lstStyle/>
          <a:p>
            <a:r>
              <a:rPr lang="en-US" dirty="0"/>
              <a:t>Trade off.</a:t>
            </a:r>
          </a:p>
        </p:txBody>
      </p:sp>
      <p:sp>
        <p:nvSpPr>
          <p:cNvPr id="3" name="Content Placeholder 2">
            <a:extLst>
              <a:ext uri="{FF2B5EF4-FFF2-40B4-BE49-F238E27FC236}">
                <a16:creationId xmlns:a16="http://schemas.microsoft.com/office/drawing/2014/main" id="{E34ABBAF-A9AD-4C80-8B3C-687BA484F485}"/>
              </a:ext>
            </a:extLst>
          </p:cNvPr>
          <p:cNvSpPr>
            <a:spLocks noGrp="1"/>
          </p:cNvSpPr>
          <p:nvPr>
            <p:ph idx="1"/>
          </p:nvPr>
        </p:nvSpPr>
        <p:spPr/>
        <p:txBody>
          <a:bodyPr/>
          <a:lstStyle/>
          <a:p>
            <a:r>
              <a:rPr lang="en-US" dirty="0"/>
              <a:t>Economic and political policies that promote economic growth can hinder public health efforts and vice versa</a:t>
            </a:r>
          </a:p>
          <a:p>
            <a:pPr lvl="1"/>
            <a:r>
              <a:rPr lang="en-US" dirty="0"/>
              <a:t>Protecting individual freedom</a:t>
            </a:r>
          </a:p>
          <a:p>
            <a:pPr lvl="1"/>
            <a:r>
              <a:rPr lang="en-US" dirty="0"/>
              <a:t>Property rights</a:t>
            </a:r>
          </a:p>
          <a:p>
            <a:pPr lvl="1"/>
            <a:r>
              <a:rPr lang="en-US" dirty="0"/>
              <a:t>Free trade across jurisdictions</a:t>
            </a:r>
          </a:p>
          <a:p>
            <a:pPr lvl="1"/>
            <a:r>
              <a:rPr lang="en-US" dirty="0"/>
              <a:t>Federalism </a:t>
            </a:r>
          </a:p>
          <a:p>
            <a:pPr lvl="1"/>
            <a:r>
              <a:rPr lang="en-US" dirty="0"/>
              <a:t>Rule of Law </a:t>
            </a:r>
          </a:p>
          <a:p>
            <a:r>
              <a:rPr lang="en-US" dirty="0"/>
              <a:t>These features sometimes led to problems in short run, but they also created an environment for improved standard of living and innovations that saved more people in the long run.</a:t>
            </a:r>
          </a:p>
        </p:txBody>
      </p:sp>
    </p:spTree>
    <p:extLst>
      <p:ext uri="{BB962C8B-B14F-4D97-AF65-F5344CB8AC3E}">
        <p14:creationId xmlns:p14="http://schemas.microsoft.com/office/powerpoint/2010/main" val="2585961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060" y="244733"/>
            <a:ext cx="9023014" cy="6248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5638800" y="1600200"/>
            <a:ext cx="437940" cy="369332"/>
          </a:xfrm>
          <a:prstGeom prst="rect">
            <a:avLst/>
          </a:prstGeom>
          <a:noFill/>
        </p:spPr>
        <p:txBody>
          <a:bodyPr wrap="none" rtlCol="0">
            <a:spAutoFit/>
          </a:bodyPr>
          <a:lstStyle/>
          <a:p>
            <a:r>
              <a:rPr lang="en-US" dirty="0"/>
              <a:t>US</a:t>
            </a:r>
          </a:p>
        </p:txBody>
      </p:sp>
      <p:cxnSp>
        <p:nvCxnSpPr>
          <p:cNvPr id="4" name="Straight Arrow Connector 3"/>
          <p:cNvCxnSpPr/>
          <p:nvPr/>
        </p:nvCxnSpPr>
        <p:spPr>
          <a:xfrm flipV="1">
            <a:off x="5715000" y="990600"/>
            <a:ext cx="762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59559" y="272534"/>
            <a:ext cx="723275" cy="369332"/>
          </a:xfrm>
          <a:prstGeom prst="rect">
            <a:avLst/>
          </a:prstGeom>
          <a:noFill/>
        </p:spPr>
        <p:txBody>
          <a:bodyPr wrap="none" rtlCol="0">
            <a:spAutoFit/>
          </a:bodyPr>
          <a:lstStyle/>
          <a:p>
            <a:r>
              <a:rPr lang="en-US" dirty="0"/>
              <a:t>Japan</a:t>
            </a:r>
          </a:p>
        </p:txBody>
      </p:sp>
      <p:cxnSp>
        <p:nvCxnSpPr>
          <p:cNvPr id="7" name="Straight Arrow Connector 6"/>
          <p:cNvCxnSpPr>
            <a:endCxn id="5" idx="2"/>
          </p:cNvCxnSpPr>
          <p:nvPr/>
        </p:nvCxnSpPr>
        <p:spPr>
          <a:xfrm>
            <a:off x="4709600" y="457200"/>
            <a:ext cx="211597" cy="184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09599" y="1143000"/>
            <a:ext cx="452368" cy="369332"/>
          </a:xfrm>
          <a:prstGeom prst="rect">
            <a:avLst/>
          </a:prstGeom>
          <a:noFill/>
        </p:spPr>
        <p:txBody>
          <a:bodyPr wrap="none" rtlCol="0">
            <a:spAutoFit/>
          </a:bodyPr>
          <a:lstStyle/>
          <a:p>
            <a:r>
              <a:rPr lang="en-US" dirty="0"/>
              <a:t>UK</a:t>
            </a:r>
          </a:p>
        </p:txBody>
      </p:sp>
      <p:cxnSp>
        <p:nvCxnSpPr>
          <p:cNvPr id="11" name="Straight Arrow Connector 10"/>
          <p:cNvCxnSpPr>
            <a:stCxn id="9" idx="0"/>
          </p:cNvCxnSpPr>
          <p:nvPr/>
        </p:nvCxnSpPr>
        <p:spPr>
          <a:xfrm flipH="1" flipV="1">
            <a:off x="4709599" y="838200"/>
            <a:ext cx="226184"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43401" y="1969532"/>
            <a:ext cx="562975" cy="369332"/>
          </a:xfrm>
          <a:prstGeom prst="rect">
            <a:avLst/>
          </a:prstGeom>
          <a:noFill/>
        </p:spPr>
        <p:txBody>
          <a:bodyPr wrap="none" rtlCol="0">
            <a:spAutoFit/>
          </a:bodyPr>
          <a:lstStyle/>
          <a:p>
            <a:r>
              <a:rPr lang="en-US" dirty="0"/>
              <a:t>RUS</a:t>
            </a:r>
          </a:p>
        </p:txBody>
      </p:sp>
      <p:cxnSp>
        <p:nvCxnSpPr>
          <p:cNvPr id="14" name="Straight Arrow Connector 13"/>
          <p:cNvCxnSpPr/>
          <p:nvPr/>
        </p:nvCxnSpPr>
        <p:spPr>
          <a:xfrm flipH="1" flipV="1">
            <a:off x="3810000" y="1512332"/>
            <a:ext cx="5334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924800" y="653534"/>
            <a:ext cx="503664" cy="369332"/>
          </a:xfrm>
          <a:prstGeom prst="rect">
            <a:avLst/>
          </a:prstGeom>
          <a:noFill/>
        </p:spPr>
        <p:txBody>
          <a:bodyPr wrap="none" rtlCol="0">
            <a:spAutoFit/>
          </a:bodyPr>
          <a:lstStyle/>
          <a:p>
            <a:r>
              <a:rPr lang="en-US" dirty="0"/>
              <a:t>Lux</a:t>
            </a:r>
          </a:p>
        </p:txBody>
      </p:sp>
      <p:sp>
        <p:nvSpPr>
          <p:cNvPr id="16" name="TextBox 15"/>
          <p:cNvSpPr txBox="1"/>
          <p:nvPr/>
        </p:nvSpPr>
        <p:spPr>
          <a:xfrm>
            <a:off x="7278469" y="364867"/>
            <a:ext cx="574196" cy="369332"/>
          </a:xfrm>
          <a:prstGeom prst="rect">
            <a:avLst/>
          </a:prstGeom>
          <a:noFill/>
        </p:spPr>
        <p:txBody>
          <a:bodyPr wrap="none" rtlCol="0">
            <a:spAutoFit/>
          </a:bodyPr>
          <a:lstStyle/>
          <a:p>
            <a:r>
              <a:rPr lang="en-US" dirty="0"/>
              <a:t>Sing</a:t>
            </a:r>
          </a:p>
        </p:txBody>
      </p:sp>
      <p:sp>
        <p:nvSpPr>
          <p:cNvPr id="17" name="TextBox 16"/>
          <p:cNvSpPr txBox="1"/>
          <p:nvPr/>
        </p:nvSpPr>
        <p:spPr>
          <a:xfrm>
            <a:off x="6407557" y="468868"/>
            <a:ext cx="556563" cy="369332"/>
          </a:xfrm>
          <a:prstGeom prst="rect">
            <a:avLst/>
          </a:prstGeom>
          <a:noFill/>
        </p:spPr>
        <p:txBody>
          <a:bodyPr wrap="none" rtlCol="0">
            <a:spAutoFit/>
          </a:bodyPr>
          <a:lstStyle/>
          <a:p>
            <a:r>
              <a:rPr lang="en-US" dirty="0"/>
              <a:t>Nor</a:t>
            </a:r>
          </a:p>
        </p:txBody>
      </p:sp>
      <p:sp>
        <p:nvSpPr>
          <p:cNvPr id="18" name="TextBox 17"/>
          <p:cNvSpPr txBox="1"/>
          <p:nvPr/>
        </p:nvSpPr>
        <p:spPr>
          <a:xfrm>
            <a:off x="5753101" y="457200"/>
            <a:ext cx="506549" cy="369332"/>
          </a:xfrm>
          <a:prstGeom prst="rect">
            <a:avLst/>
          </a:prstGeom>
          <a:noFill/>
        </p:spPr>
        <p:txBody>
          <a:bodyPr wrap="none" rtlCol="0">
            <a:spAutoFit/>
          </a:bodyPr>
          <a:lstStyle/>
          <a:p>
            <a:r>
              <a:rPr lang="en-US" dirty="0" err="1"/>
              <a:t>Swi</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792" y="3725092"/>
            <a:ext cx="44822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3947853" y="4534526"/>
            <a:ext cx="1223412" cy="707886"/>
          </a:xfrm>
          <a:prstGeom prst="rect">
            <a:avLst/>
          </a:prstGeom>
          <a:noFill/>
        </p:spPr>
        <p:txBody>
          <a:bodyPr wrap="none" rtlCol="0">
            <a:spAutoFit/>
          </a:bodyPr>
          <a:lstStyle/>
          <a:p>
            <a:r>
              <a:rPr lang="en-US" sz="4000" dirty="0"/>
              <a:t>1800</a:t>
            </a:r>
          </a:p>
        </p:txBody>
      </p:sp>
      <p:sp>
        <p:nvSpPr>
          <p:cNvPr id="3" name="TextBox 2">
            <a:extLst>
              <a:ext uri="{FF2B5EF4-FFF2-40B4-BE49-F238E27FC236}">
                <a16:creationId xmlns:a16="http://schemas.microsoft.com/office/drawing/2014/main" id="{E46286CE-EE3C-4818-A26F-61FC0AEC429B}"/>
              </a:ext>
            </a:extLst>
          </p:cNvPr>
          <p:cNvSpPr txBox="1"/>
          <p:nvPr/>
        </p:nvSpPr>
        <p:spPr>
          <a:xfrm>
            <a:off x="161390" y="1022866"/>
            <a:ext cx="2431691" cy="3970318"/>
          </a:xfrm>
          <a:prstGeom prst="rect">
            <a:avLst/>
          </a:prstGeom>
          <a:noFill/>
        </p:spPr>
        <p:txBody>
          <a:bodyPr wrap="none" rtlCol="0">
            <a:spAutoFit/>
          </a:bodyPr>
          <a:lstStyle/>
          <a:p>
            <a:r>
              <a:rPr lang="en-US" sz="3600" dirty="0"/>
              <a:t>In the Long </a:t>
            </a:r>
          </a:p>
          <a:p>
            <a:r>
              <a:rPr lang="en-US" sz="3600" dirty="0"/>
              <a:t>Run </a:t>
            </a:r>
          </a:p>
          <a:p>
            <a:r>
              <a:rPr lang="en-US" sz="3600" dirty="0"/>
              <a:t>Higher </a:t>
            </a:r>
            <a:r>
              <a:rPr lang="en-US" sz="3600" dirty="0" err="1"/>
              <a:t>Stds</a:t>
            </a:r>
            <a:r>
              <a:rPr lang="en-US" sz="3600" dirty="0"/>
              <a:t>.</a:t>
            </a:r>
          </a:p>
          <a:p>
            <a:r>
              <a:rPr lang="en-US" sz="3600" dirty="0"/>
              <a:t>Of Living  </a:t>
            </a:r>
          </a:p>
          <a:p>
            <a:r>
              <a:rPr lang="en-US" sz="3600" dirty="0"/>
              <a:t>and Health</a:t>
            </a:r>
          </a:p>
          <a:p>
            <a:r>
              <a:rPr lang="en-US" sz="3600" dirty="0"/>
              <a:t>Move </a:t>
            </a:r>
          </a:p>
          <a:p>
            <a:r>
              <a:rPr lang="en-US" sz="3600" dirty="0"/>
              <a:t>Together</a:t>
            </a:r>
          </a:p>
        </p:txBody>
      </p:sp>
    </p:spTree>
    <p:extLst>
      <p:ext uri="{BB962C8B-B14F-4D97-AF65-F5344CB8AC3E}">
        <p14:creationId xmlns:p14="http://schemas.microsoft.com/office/powerpoint/2010/main" val="952997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he “American” Disease Prevention System"/>
          <p:cNvSpPr txBox="1">
            <a:spLocks noGrp="1"/>
          </p:cNvSpPr>
          <p:nvPr>
            <p:ph type="title"/>
          </p:nvPr>
        </p:nvSpPr>
        <p:spPr>
          <a:prstGeom prst="rect">
            <a:avLst/>
          </a:prstGeom>
        </p:spPr>
        <p:txBody>
          <a:bodyPr/>
          <a:lstStyle/>
          <a:p>
            <a:r>
              <a:t>The “American” Disease Prevention System</a:t>
            </a:r>
          </a:p>
        </p:txBody>
      </p:sp>
      <p:sp>
        <p:nvSpPr>
          <p:cNvPr id="177" name="Decentralized - predicated mainly on strategies and investments of municipal governments.…"/>
          <p:cNvSpPr txBox="1">
            <a:spLocks noGrp="1"/>
          </p:cNvSpPr>
          <p:nvPr>
            <p:ph type="body" idx="1"/>
          </p:nvPr>
        </p:nvSpPr>
        <p:spPr>
          <a:prstGeom prst="rect">
            <a:avLst/>
          </a:prstGeom>
        </p:spPr>
        <p:txBody>
          <a:bodyPr>
            <a:normAutofit fontScale="92500" lnSpcReduction="20000"/>
          </a:bodyPr>
          <a:lstStyle/>
          <a:p>
            <a:pPr marL="270023" indent="-270023" defTabSz="345030">
              <a:spcBef>
                <a:spcPts val="2461"/>
              </a:spcBef>
              <a:defRPr sz="3024"/>
            </a:pPr>
            <a:r>
              <a:rPr dirty="0"/>
              <a:t>Decentralized - predicated mainly on strategies and investments of municipal governments.</a:t>
            </a:r>
          </a:p>
          <a:p>
            <a:pPr marL="270023" indent="-270023" defTabSz="345030">
              <a:spcBef>
                <a:spcPts val="2461"/>
              </a:spcBef>
              <a:defRPr sz="3024"/>
            </a:pPr>
            <a:r>
              <a:rPr dirty="0"/>
              <a:t>System relied (initially) almost exclusively on individual consent and private action.</a:t>
            </a:r>
          </a:p>
          <a:p>
            <a:pPr marL="270023" indent="-270023" defTabSz="345030">
              <a:spcBef>
                <a:spcPts val="2461"/>
              </a:spcBef>
              <a:defRPr sz="3024"/>
            </a:pPr>
            <a:r>
              <a:rPr dirty="0"/>
              <a:t>Relied heavily on private property rights to induce investments in health-related infrastructure. Particularly true in the case of public water supplies (single most important health initiative of the pre-1950 period).</a:t>
            </a:r>
          </a:p>
          <a:p>
            <a:pPr marL="270023" indent="-270023" defTabSz="345030">
              <a:spcBef>
                <a:spcPts val="2461"/>
              </a:spcBef>
              <a:defRPr sz="3024"/>
            </a:pPr>
            <a:r>
              <a:rPr dirty="0"/>
              <a:t>Heavily influenced by market processes and commercial and business interests. Those interests had a mixed effect on health outcomes.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Institutions Most Important in Shaping the American Approach to Disease Prevention"/>
          <p:cNvSpPr txBox="1">
            <a:spLocks noGrp="1"/>
          </p:cNvSpPr>
          <p:nvPr>
            <p:ph type="title"/>
          </p:nvPr>
        </p:nvSpPr>
        <p:spPr>
          <a:prstGeom prst="rect">
            <a:avLst/>
          </a:prstGeom>
        </p:spPr>
        <p:txBody>
          <a:bodyPr>
            <a:normAutofit/>
          </a:bodyPr>
          <a:lstStyle/>
          <a:p>
            <a:r>
              <a:rPr lang="en-US" b="1" dirty="0">
                <a:solidFill>
                  <a:srgbClr val="C00000"/>
                </a:solidFill>
                <a:latin typeface="Helvetica Neue"/>
                <a:ea typeface="Helvetica Neue"/>
                <a:cs typeface="Helvetica Neue"/>
                <a:sym typeface="Helvetica Neue"/>
              </a:rPr>
              <a:t>4 </a:t>
            </a:r>
            <a:r>
              <a:rPr b="1" dirty="0">
                <a:solidFill>
                  <a:srgbClr val="C00000"/>
                </a:solidFill>
                <a:latin typeface="Helvetica Neue"/>
                <a:ea typeface="Helvetica Neue"/>
                <a:cs typeface="Helvetica Neue"/>
                <a:sym typeface="Helvetica Neue"/>
              </a:rPr>
              <a:t>Institutions</a:t>
            </a:r>
            <a:r>
              <a:rPr dirty="0"/>
              <a:t> </a:t>
            </a:r>
            <a:r>
              <a:rPr lang="en-US" dirty="0"/>
              <a:t>that </a:t>
            </a:r>
            <a:r>
              <a:rPr dirty="0"/>
              <a:t>Shap</a:t>
            </a:r>
            <a:r>
              <a:rPr lang="en-US" dirty="0"/>
              <a:t>ed</a:t>
            </a:r>
            <a:r>
              <a:rPr dirty="0"/>
              <a:t> the American Approach </a:t>
            </a:r>
            <a:r>
              <a:rPr lang="en-US" dirty="0"/>
              <a:t> (1) and (2)</a:t>
            </a:r>
            <a:endParaRPr dirty="0"/>
          </a:p>
        </p:txBody>
      </p:sp>
      <p:sp>
        <p:nvSpPr>
          <p:cNvPr id="183" name="Four Categories: Democracy; private property rights; federalism; and protections of individual liberty.…"/>
          <p:cNvSpPr txBox="1">
            <a:spLocks noGrp="1"/>
          </p:cNvSpPr>
          <p:nvPr>
            <p:ph type="body" idx="1"/>
          </p:nvPr>
        </p:nvSpPr>
        <p:spPr>
          <a:prstGeom prst="rect">
            <a:avLst/>
          </a:prstGeom>
        </p:spPr>
        <p:txBody>
          <a:bodyPr>
            <a:normAutofit/>
          </a:bodyPr>
          <a:lstStyle/>
          <a:p>
            <a:pPr marL="221806" indent="-221806" defTabSz="283418">
              <a:spcBef>
                <a:spcPts val="1969"/>
              </a:spcBef>
              <a:defRPr sz="2484" b="1">
                <a:latin typeface="Helvetica Neue"/>
                <a:ea typeface="Helvetica Neue"/>
                <a:cs typeface="Helvetica Neue"/>
                <a:sym typeface="Helvetica Neue"/>
              </a:defRPr>
            </a:pPr>
            <a:r>
              <a:rPr dirty="0">
                <a:solidFill>
                  <a:srgbClr val="C00000"/>
                </a:solidFill>
              </a:rPr>
              <a:t>Democracy</a:t>
            </a:r>
            <a:r>
              <a:rPr b="0" dirty="0">
                <a:latin typeface="+mn-lt"/>
                <a:ea typeface="+mn-ea"/>
                <a:cs typeface="+mn-cs"/>
                <a:sym typeface="Helvetica Neue Light"/>
              </a:rPr>
              <a:t>: </a:t>
            </a:r>
            <a:r>
              <a:rPr lang="en-US" b="0" dirty="0">
                <a:latin typeface="+mn-lt"/>
                <a:ea typeface="+mn-ea"/>
                <a:cs typeface="+mn-cs"/>
                <a:sym typeface="Helvetica Neue Light"/>
              </a:rPr>
              <a:t> </a:t>
            </a:r>
          </a:p>
          <a:p>
            <a:pPr marL="679006" lvl="1" indent="-221806" defTabSz="283418">
              <a:spcBef>
                <a:spcPts val="1969"/>
              </a:spcBef>
              <a:defRPr sz="2484" b="1">
                <a:latin typeface="Helvetica Neue"/>
                <a:ea typeface="Helvetica Neue"/>
                <a:cs typeface="Helvetica Neue"/>
                <a:sym typeface="Helvetica Neue"/>
              </a:defRPr>
            </a:pPr>
            <a:r>
              <a:rPr b="0" dirty="0">
                <a:latin typeface="+mn-lt"/>
                <a:ea typeface="+mn-ea"/>
                <a:cs typeface="+mn-cs"/>
                <a:sym typeface="Helvetica Neue Light"/>
              </a:rPr>
              <a:t>allowed politicians to enjoy greater electoral success through investments in disease prevention.</a:t>
            </a:r>
          </a:p>
          <a:p>
            <a:pPr marL="221806" indent="-221806" defTabSz="283418">
              <a:spcBef>
                <a:spcPts val="1969"/>
              </a:spcBef>
              <a:defRPr sz="2484" b="1">
                <a:latin typeface="Helvetica Neue"/>
                <a:ea typeface="Helvetica Neue"/>
                <a:cs typeface="Helvetica Neue"/>
                <a:sym typeface="Helvetica Neue"/>
              </a:defRPr>
            </a:pPr>
            <a:r>
              <a:rPr dirty="0">
                <a:solidFill>
                  <a:srgbClr val="C00000"/>
                </a:solidFill>
              </a:rPr>
              <a:t>Private Property Rights</a:t>
            </a:r>
            <a:r>
              <a:rPr b="0" dirty="0">
                <a:latin typeface="+mn-lt"/>
                <a:ea typeface="+mn-ea"/>
                <a:cs typeface="+mn-cs"/>
                <a:sym typeface="Helvetica Neue Light"/>
              </a:rPr>
              <a:t>: </a:t>
            </a:r>
            <a:endParaRPr lang="en-US" b="0" dirty="0">
              <a:latin typeface="+mn-lt"/>
              <a:ea typeface="+mn-ea"/>
              <a:cs typeface="+mn-cs"/>
              <a:sym typeface="Helvetica Neue Light"/>
            </a:endParaRPr>
          </a:p>
          <a:p>
            <a:pPr marL="679006" lvl="1" indent="-221806" defTabSz="283418">
              <a:spcBef>
                <a:spcPts val="1969"/>
              </a:spcBef>
              <a:defRPr sz="2484" b="1">
                <a:latin typeface="Helvetica Neue"/>
                <a:ea typeface="Helvetica Neue"/>
                <a:cs typeface="Helvetica Neue"/>
                <a:sym typeface="Helvetica Neue"/>
              </a:defRPr>
            </a:pPr>
            <a:r>
              <a:rPr b="0" dirty="0">
                <a:latin typeface="+mn-lt"/>
                <a:ea typeface="+mn-ea"/>
                <a:cs typeface="+mn-cs"/>
                <a:sym typeface="Helvetica Neue Light"/>
              </a:rPr>
              <a:t>politicians able to make </a:t>
            </a:r>
            <a:r>
              <a:rPr b="1" dirty="0">
                <a:solidFill>
                  <a:srgbClr val="C00000"/>
                </a:solidFill>
                <a:latin typeface="+mn-lt"/>
                <a:ea typeface="+mn-ea"/>
                <a:cs typeface="+mn-cs"/>
                <a:sym typeface="Helvetica Neue Light"/>
              </a:rPr>
              <a:t>credible</a:t>
            </a:r>
            <a:r>
              <a:rPr b="0" dirty="0">
                <a:latin typeface="+mn-lt"/>
                <a:ea typeface="+mn-ea"/>
                <a:cs typeface="+mn-cs"/>
                <a:sym typeface="Helvetica Neue Light"/>
              </a:rPr>
              <a:t> </a:t>
            </a:r>
            <a:r>
              <a:rPr b="1" dirty="0">
                <a:solidFill>
                  <a:srgbClr val="C00000"/>
                </a:solidFill>
                <a:latin typeface="+mn-lt"/>
                <a:ea typeface="+mn-ea"/>
                <a:cs typeface="+mn-cs"/>
                <a:sym typeface="Helvetica Neue Light"/>
              </a:rPr>
              <a:t>promises about future </a:t>
            </a:r>
            <a:r>
              <a:rPr b="0" dirty="0">
                <a:latin typeface="+mn-lt"/>
                <a:ea typeface="+mn-ea"/>
                <a:cs typeface="+mn-cs"/>
                <a:sym typeface="Helvetica Neue Light"/>
              </a:rPr>
              <a:t>behavior to potential lenders, private entrepreneurs and taxpayers (ex: city raises funds for a project, lenders must believe they will get paid).</a:t>
            </a:r>
            <a:endParaRPr lang="en-US" b="0" dirty="0">
              <a:latin typeface="+mn-lt"/>
              <a:ea typeface="+mn-ea"/>
              <a:cs typeface="+mn-cs"/>
              <a:sym typeface="Helvetica Neue Light"/>
            </a:endParaRPr>
          </a:p>
          <a:p>
            <a:pPr marL="679006" lvl="1" indent="-221806" defTabSz="283418">
              <a:spcBef>
                <a:spcPts val="1969"/>
              </a:spcBef>
              <a:defRPr sz="2484" b="1">
                <a:latin typeface="Helvetica Neue"/>
                <a:ea typeface="Helvetica Neue"/>
                <a:cs typeface="Helvetica Neue"/>
                <a:sym typeface="Helvetica Neue"/>
              </a:defRPr>
            </a:pPr>
            <a:r>
              <a:rPr b="0" dirty="0">
                <a:latin typeface="+mn-lt"/>
                <a:ea typeface="+mn-ea"/>
                <a:cs typeface="+mn-cs"/>
                <a:sym typeface="Helvetica Neue Light"/>
              </a:rPr>
              <a:t> </a:t>
            </a:r>
            <a:r>
              <a:rPr dirty="0"/>
              <a:t>Constitutional laws</a:t>
            </a:r>
            <a:r>
              <a:rPr b="0" dirty="0">
                <a:latin typeface="+mn-lt"/>
                <a:ea typeface="+mn-ea"/>
                <a:cs typeface="+mn-cs"/>
                <a:sym typeface="Helvetica Neue Light"/>
              </a:rPr>
              <a:t> prohibited states from altering the debt obligation (Contract Clause).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Institutions Most Important in Shaping the American Approach to Disease Prevention"/>
          <p:cNvSpPr txBox="1">
            <a:spLocks noGrp="1"/>
          </p:cNvSpPr>
          <p:nvPr>
            <p:ph type="title"/>
          </p:nvPr>
        </p:nvSpPr>
        <p:spPr>
          <a:prstGeom prst="rect">
            <a:avLst/>
          </a:prstGeom>
        </p:spPr>
        <p:txBody>
          <a:bodyPr/>
          <a:lstStyle/>
          <a:p>
            <a:r>
              <a:rPr lang="en-US" b="1" dirty="0">
                <a:solidFill>
                  <a:srgbClr val="C00000"/>
                </a:solidFill>
                <a:latin typeface="Helvetica Neue"/>
                <a:ea typeface="Helvetica Neue"/>
                <a:cs typeface="Helvetica Neue"/>
                <a:sym typeface="Helvetica Neue"/>
              </a:rPr>
              <a:t>4 Institutions</a:t>
            </a:r>
            <a:r>
              <a:rPr lang="en-US" dirty="0"/>
              <a:t> that Shaped the American Approach  (3) and (4)</a:t>
            </a:r>
            <a:endParaRPr dirty="0"/>
          </a:p>
        </p:txBody>
      </p:sp>
      <p:sp>
        <p:nvSpPr>
          <p:cNvPr id="183" name="Four Categories: Democracy; private property rights; federalism; and protections of individual liberty.…"/>
          <p:cNvSpPr txBox="1">
            <a:spLocks noGrp="1"/>
          </p:cNvSpPr>
          <p:nvPr>
            <p:ph type="body" idx="1"/>
          </p:nvPr>
        </p:nvSpPr>
        <p:spPr>
          <a:prstGeom prst="rect">
            <a:avLst/>
          </a:prstGeom>
        </p:spPr>
        <p:txBody>
          <a:bodyPr>
            <a:normAutofit/>
          </a:bodyPr>
          <a:lstStyle/>
          <a:p>
            <a:pPr marL="221806" indent="-221806" defTabSz="283418">
              <a:spcBef>
                <a:spcPts val="1969"/>
              </a:spcBef>
              <a:defRPr sz="2484" b="1">
                <a:latin typeface="Helvetica Neue"/>
                <a:ea typeface="Helvetica Neue"/>
                <a:cs typeface="Helvetica Neue"/>
                <a:sym typeface="Helvetica Neue"/>
              </a:defRPr>
            </a:pPr>
            <a:r>
              <a:rPr dirty="0">
                <a:solidFill>
                  <a:srgbClr val="C00000"/>
                </a:solidFill>
              </a:rPr>
              <a:t>Federalism</a:t>
            </a:r>
            <a:r>
              <a:rPr b="0" dirty="0">
                <a:latin typeface="+mn-lt"/>
                <a:ea typeface="+mn-ea"/>
                <a:cs typeface="+mn-cs"/>
                <a:sym typeface="Helvetica Neue Light"/>
              </a:rPr>
              <a:t>: decentralized.</a:t>
            </a:r>
            <a:endParaRPr lang="en-US" b="0" dirty="0">
              <a:latin typeface="+mn-lt"/>
              <a:ea typeface="+mn-ea"/>
              <a:cs typeface="+mn-cs"/>
              <a:sym typeface="Helvetica Neue Light"/>
            </a:endParaRPr>
          </a:p>
          <a:p>
            <a:pPr marL="679006" lvl="1" indent="-221806" defTabSz="283418">
              <a:spcBef>
                <a:spcPts val="1969"/>
              </a:spcBef>
              <a:defRPr sz="2484" b="1">
                <a:latin typeface="Helvetica Neue"/>
                <a:ea typeface="Helvetica Neue"/>
                <a:cs typeface="Helvetica Neue"/>
                <a:sym typeface="Helvetica Neue"/>
              </a:defRPr>
            </a:pPr>
            <a:r>
              <a:rPr lang="en-US" b="0" dirty="0">
                <a:latin typeface="+mn-lt"/>
                <a:ea typeface="+mn-ea"/>
                <a:cs typeface="+mn-cs"/>
                <a:sym typeface="Helvetica Neue Light"/>
              </a:rPr>
              <a:t>Allowed greater experimentation with different </a:t>
            </a:r>
            <a:r>
              <a:rPr lang="en-US" b="0" dirty="0" err="1">
                <a:latin typeface="+mn-lt"/>
                <a:ea typeface="+mn-ea"/>
                <a:cs typeface="+mn-cs"/>
                <a:sym typeface="Helvetica Neue Light"/>
              </a:rPr>
              <a:t>policis</a:t>
            </a:r>
            <a:endParaRPr lang="en-US" b="0" dirty="0">
              <a:latin typeface="+mn-lt"/>
              <a:ea typeface="+mn-ea"/>
              <a:cs typeface="+mn-cs"/>
              <a:sym typeface="Helvetica Neue Light"/>
            </a:endParaRPr>
          </a:p>
          <a:p>
            <a:pPr marL="679006" lvl="1" indent="-221806" defTabSz="283418">
              <a:spcBef>
                <a:spcPts val="1969"/>
              </a:spcBef>
              <a:defRPr sz="2484" b="1">
                <a:latin typeface="Helvetica Neue"/>
                <a:ea typeface="Helvetica Neue"/>
                <a:cs typeface="Helvetica Neue"/>
                <a:sym typeface="Helvetica Neue"/>
              </a:defRPr>
            </a:pPr>
            <a:r>
              <a:rPr b="0" dirty="0">
                <a:latin typeface="+mn-lt"/>
                <a:ea typeface="+mn-ea"/>
                <a:cs typeface="+mn-cs"/>
                <a:sym typeface="Helvetica Neue Light"/>
              </a:rPr>
              <a:t>Less adept at controlling epidemics that crossed state borders. </a:t>
            </a:r>
            <a:endParaRPr lang="en-US" b="0" dirty="0">
              <a:latin typeface="+mn-lt"/>
              <a:ea typeface="+mn-ea"/>
              <a:cs typeface="+mn-cs"/>
              <a:sym typeface="Helvetica Neue Light"/>
            </a:endParaRPr>
          </a:p>
          <a:p>
            <a:pPr marL="679006" lvl="1" indent="-221806" defTabSz="283418">
              <a:spcBef>
                <a:spcPts val="1969"/>
              </a:spcBef>
              <a:defRPr sz="2484" b="1">
                <a:latin typeface="Helvetica Neue"/>
                <a:ea typeface="Helvetica Neue"/>
                <a:cs typeface="Helvetica Neue"/>
                <a:sym typeface="Helvetica Neue"/>
              </a:defRPr>
            </a:pPr>
            <a:r>
              <a:rPr b="0" dirty="0">
                <a:latin typeface="+mn-lt"/>
                <a:ea typeface="+mn-ea"/>
                <a:cs typeface="+mn-cs"/>
                <a:sym typeface="Helvetica Neue Light"/>
              </a:rPr>
              <a:t>Gave citizens multiple venues to challenge decisions of medical experts and authorities; </a:t>
            </a:r>
            <a:endParaRPr lang="en-US" b="0" dirty="0">
              <a:latin typeface="+mn-lt"/>
              <a:ea typeface="+mn-ea"/>
              <a:cs typeface="+mn-cs"/>
              <a:sym typeface="Helvetica Neue Light"/>
            </a:endParaRPr>
          </a:p>
          <a:p>
            <a:pPr marL="221806" indent="-221806" defTabSz="283418">
              <a:spcBef>
                <a:spcPts val="1969"/>
              </a:spcBef>
              <a:defRPr sz="2484" b="1">
                <a:latin typeface="Helvetica Neue"/>
                <a:ea typeface="Helvetica Neue"/>
                <a:cs typeface="Helvetica Neue"/>
                <a:sym typeface="Helvetica Neue"/>
              </a:defRPr>
            </a:pPr>
            <a:r>
              <a:rPr dirty="0">
                <a:solidFill>
                  <a:srgbClr val="C00000"/>
                </a:solidFill>
              </a:rPr>
              <a:t>Individual Liberty</a:t>
            </a:r>
            <a:r>
              <a:rPr b="0" dirty="0">
                <a:latin typeface="+mn-lt"/>
                <a:ea typeface="+mn-ea"/>
                <a:cs typeface="+mn-cs"/>
                <a:sym typeface="Helvetica Neue Light"/>
              </a:rPr>
              <a:t>: </a:t>
            </a:r>
            <a:endParaRPr lang="en-US" b="0" dirty="0">
              <a:latin typeface="+mn-lt"/>
              <a:ea typeface="+mn-ea"/>
              <a:cs typeface="+mn-cs"/>
              <a:sym typeface="Helvetica Neue Light"/>
            </a:endParaRPr>
          </a:p>
          <a:p>
            <a:pPr marL="679006" lvl="1" indent="-221806" defTabSz="283418">
              <a:spcBef>
                <a:spcPts val="1969"/>
              </a:spcBef>
              <a:defRPr sz="2484" b="1">
                <a:latin typeface="Helvetica Neue"/>
                <a:ea typeface="Helvetica Neue"/>
                <a:cs typeface="Helvetica Neue"/>
                <a:sym typeface="Helvetica Neue"/>
              </a:defRPr>
            </a:pPr>
            <a:r>
              <a:rPr b="0" dirty="0">
                <a:latin typeface="+mn-lt"/>
                <a:ea typeface="+mn-ea"/>
                <a:cs typeface="+mn-cs"/>
                <a:sym typeface="Helvetica Neue Light"/>
              </a:rPr>
              <a:t>Most important was the 14th amendment (equal protection under law. Prohibited states from taking life, liberty or property without due process.”</a:t>
            </a:r>
          </a:p>
        </p:txBody>
      </p:sp>
    </p:spTree>
    <p:extLst>
      <p:ext uri="{BB962C8B-B14F-4D97-AF65-F5344CB8AC3E}">
        <p14:creationId xmlns:p14="http://schemas.microsoft.com/office/powerpoint/2010/main" val="338204521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3558"/>
            <a:ext cx="10515600" cy="1325563"/>
          </a:xfrm>
        </p:spPr>
        <p:txBody>
          <a:bodyPr/>
          <a:lstStyle/>
          <a:p>
            <a:r>
              <a:rPr lang="en-US" dirty="0"/>
              <a:t>Yellow Fever and Quarantines</a:t>
            </a:r>
          </a:p>
        </p:txBody>
      </p:sp>
      <p:sp>
        <p:nvSpPr>
          <p:cNvPr id="3" name="Content Placeholder 2"/>
          <p:cNvSpPr>
            <a:spLocks noGrp="1"/>
          </p:cNvSpPr>
          <p:nvPr>
            <p:ph idx="1"/>
          </p:nvPr>
        </p:nvSpPr>
        <p:spPr/>
        <p:txBody>
          <a:bodyPr/>
          <a:lstStyle/>
          <a:p>
            <a:r>
              <a:rPr lang="en-US" dirty="0"/>
              <a:t> </a:t>
            </a:r>
          </a:p>
        </p:txBody>
      </p:sp>
      <p:pic>
        <p:nvPicPr>
          <p:cNvPr id="3074" name="Picture 2" descr="Image result for yellow fever pictures">
            <a:extLst>
              <a:ext uri="{FF2B5EF4-FFF2-40B4-BE49-F238E27FC236}">
                <a16:creationId xmlns:a16="http://schemas.microsoft.com/office/drawing/2014/main" id="{5076242A-8247-4A14-9171-8D43411CB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551" y="1351414"/>
            <a:ext cx="5312514" cy="39764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yellow fever pictures">
            <a:extLst>
              <a:ext uri="{FF2B5EF4-FFF2-40B4-BE49-F238E27FC236}">
                <a16:creationId xmlns:a16="http://schemas.microsoft.com/office/drawing/2014/main" id="{177A8A96-4067-4109-8E41-6B9225B9B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513" y="1394477"/>
            <a:ext cx="3921811" cy="17322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yellow fever pictures">
            <a:extLst>
              <a:ext uri="{FF2B5EF4-FFF2-40B4-BE49-F238E27FC236}">
                <a16:creationId xmlns:a16="http://schemas.microsoft.com/office/drawing/2014/main" id="{8F1CF4FF-DFFF-4C91-B3B8-1103EE37B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6070" y="3303290"/>
            <a:ext cx="3794254" cy="25776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C07076-CE31-41CE-B479-A0012E481470}"/>
              </a:ext>
            </a:extLst>
          </p:cNvPr>
          <p:cNvSpPr txBox="1"/>
          <p:nvPr/>
        </p:nvSpPr>
        <p:spPr>
          <a:xfrm>
            <a:off x="7498960" y="5981461"/>
            <a:ext cx="4375044" cy="923330"/>
          </a:xfrm>
          <a:prstGeom prst="rect">
            <a:avLst/>
          </a:prstGeom>
          <a:noFill/>
        </p:spPr>
        <p:txBody>
          <a:bodyPr wrap="none" rtlCol="0">
            <a:spAutoFit/>
          </a:bodyPr>
          <a:lstStyle/>
          <a:p>
            <a:r>
              <a:rPr lang="en-US" dirty="0"/>
              <a:t>Aedes aegypti, a type of </a:t>
            </a:r>
            <a:r>
              <a:rPr lang="en-US" b="1" dirty="0"/>
              <a:t>mosquito</a:t>
            </a:r>
            <a:r>
              <a:rPr lang="en-US" dirty="0"/>
              <a:t> breeds in </a:t>
            </a:r>
          </a:p>
          <a:p>
            <a:r>
              <a:rPr lang="en-US" dirty="0"/>
              <a:t>Cisterns and buckets throughout the tropics </a:t>
            </a:r>
          </a:p>
          <a:p>
            <a:r>
              <a:rPr lang="en-US" dirty="0"/>
              <a:t>and subtropics.</a:t>
            </a:r>
          </a:p>
        </p:txBody>
      </p:sp>
      <p:cxnSp>
        <p:nvCxnSpPr>
          <p:cNvPr id="6" name="Straight Arrow Connector 5">
            <a:extLst>
              <a:ext uri="{FF2B5EF4-FFF2-40B4-BE49-F238E27FC236}">
                <a16:creationId xmlns:a16="http://schemas.microsoft.com/office/drawing/2014/main" id="{060235E8-158A-41D2-8F14-8E01B52D1695}"/>
              </a:ext>
            </a:extLst>
          </p:cNvPr>
          <p:cNvCxnSpPr/>
          <p:nvPr/>
        </p:nvCxnSpPr>
        <p:spPr>
          <a:xfrm flipV="1">
            <a:off x="6215605" y="2812648"/>
            <a:ext cx="856527" cy="4906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4A923C2-36FC-4CC1-B888-22200F4BCACC}"/>
              </a:ext>
            </a:extLst>
          </p:cNvPr>
          <p:cNvSpPr txBox="1"/>
          <p:nvPr/>
        </p:nvSpPr>
        <p:spPr>
          <a:xfrm>
            <a:off x="288551" y="5404351"/>
            <a:ext cx="7098738" cy="1323439"/>
          </a:xfrm>
          <a:prstGeom prst="rect">
            <a:avLst/>
          </a:prstGeom>
          <a:noFill/>
        </p:spPr>
        <p:txBody>
          <a:bodyPr wrap="none" rtlCol="0">
            <a:spAutoFit/>
          </a:bodyPr>
          <a:lstStyle/>
          <a:p>
            <a:r>
              <a:rPr lang="en-US" sz="2000" dirty="0"/>
              <a:t>Disease peaked in 3-4 days for survivors</a:t>
            </a:r>
          </a:p>
          <a:p>
            <a:r>
              <a:rPr lang="en-US" sz="2000" dirty="0"/>
              <a:t>Death usually within a weak after kidneys shut down and</a:t>
            </a:r>
          </a:p>
          <a:p>
            <a:r>
              <a:rPr lang="en-US" sz="2000" dirty="0"/>
              <a:t>Internal hemorrhaging led to black vomit and bleeding from gums,</a:t>
            </a:r>
          </a:p>
          <a:p>
            <a:r>
              <a:rPr lang="en-US" sz="2000" dirty="0"/>
              <a:t>Nose, mouth, and old bruises.</a:t>
            </a:r>
          </a:p>
        </p:txBody>
      </p:sp>
    </p:spTree>
    <p:extLst>
      <p:ext uri="{BB962C8B-B14F-4D97-AF65-F5344CB8AC3E}">
        <p14:creationId xmlns:p14="http://schemas.microsoft.com/office/powerpoint/2010/main" val="3820990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A5BC-27F1-41A3-A895-DB0A4BDD03A1}"/>
              </a:ext>
            </a:extLst>
          </p:cNvPr>
          <p:cNvSpPr>
            <a:spLocks noGrp="1"/>
          </p:cNvSpPr>
          <p:nvPr>
            <p:ph type="title"/>
          </p:nvPr>
        </p:nvSpPr>
        <p:spPr/>
        <p:txBody>
          <a:bodyPr/>
          <a:lstStyle/>
          <a:p>
            <a:r>
              <a:rPr lang="en-US" dirty="0"/>
              <a:t>Yellow Fever</a:t>
            </a:r>
          </a:p>
        </p:txBody>
      </p:sp>
      <p:sp>
        <p:nvSpPr>
          <p:cNvPr id="3" name="Content Placeholder 2">
            <a:extLst>
              <a:ext uri="{FF2B5EF4-FFF2-40B4-BE49-F238E27FC236}">
                <a16:creationId xmlns:a16="http://schemas.microsoft.com/office/drawing/2014/main" id="{45B29973-91C8-43B9-BCEE-D36156359321}"/>
              </a:ext>
            </a:extLst>
          </p:cNvPr>
          <p:cNvSpPr>
            <a:spLocks noGrp="1"/>
          </p:cNvSpPr>
          <p:nvPr>
            <p:ph idx="1"/>
          </p:nvPr>
        </p:nvSpPr>
        <p:spPr/>
        <p:txBody>
          <a:bodyPr/>
          <a:lstStyle/>
          <a:p>
            <a:r>
              <a:rPr lang="en-US" dirty="0"/>
              <a:t>Hit older age groups much harder,  “quite mild” in children.</a:t>
            </a:r>
          </a:p>
          <a:p>
            <a:r>
              <a:rPr lang="en-US" dirty="0"/>
              <a:t>African populations resistant after thousands of years of repeated exposure.</a:t>
            </a:r>
          </a:p>
          <a:p>
            <a:r>
              <a:rPr lang="en-US" dirty="0"/>
              <a:t>American-born in cities became resistant after repeated epidemics</a:t>
            </a:r>
          </a:p>
          <a:p>
            <a:r>
              <a:rPr lang="en-US" dirty="0"/>
              <a:t>Northern Europeans had little resistance </a:t>
            </a:r>
          </a:p>
          <a:p>
            <a:r>
              <a:rPr lang="en-US" dirty="0"/>
              <a:t>“Stranger’s Disease”  hit newly arrived immigrants harder</a:t>
            </a:r>
          </a:p>
          <a:p>
            <a:pPr lvl="1"/>
            <a:r>
              <a:rPr lang="en-US" dirty="0"/>
              <a:t> (Martin </a:t>
            </a:r>
            <a:r>
              <a:rPr lang="en-US" dirty="0" err="1"/>
              <a:t>Saveedra</a:t>
            </a:r>
            <a:r>
              <a:rPr lang="en-US" dirty="0"/>
              <a:t>, Explorations in Economic History paper).</a:t>
            </a:r>
          </a:p>
          <a:p>
            <a:pPr lvl="1"/>
            <a:r>
              <a:rPr lang="en-US" dirty="0"/>
              <a:t>Thus,  U.S. openness to immigration contributed to epidemics.</a:t>
            </a:r>
          </a:p>
          <a:p>
            <a:pPr marL="0" indent="0">
              <a:buNone/>
            </a:pPr>
            <a:endParaRPr lang="en-US" dirty="0"/>
          </a:p>
        </p:txBody>
      </p:sp>
    </p:spTree>
    <p:extLst>
      <p:ext uri="{BB962C8B-B14F-4D97-AF65-F5344CB8AC3E}">
        <p14:creationId xmlns:p14="http://schemas.microsoft.com/office/powerpoint/2010/main" val="2147058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0D23D-46E9-4CCB-85A0-A6E7AAEEB408}"/>
              </a:ext>
            </a:extLst>
          </p:cNvPr>
          <p:cNvSpPr>
            <a:spLocks noGrp="1"/>
          </p:cNvSpPr>
          <p:nvPr>
            <p:ph type="title"/>
          </p:nvPr>
        </p:nvSpPr>
        <p:spPr/>
        <p:txBody>
          <a:bodyPr/>
          <a:lstStyle/>
          <a:p>
            <a:r>
              <a:rPr lang="en-US" dirty="0"/>
              <a:t>Yellow Fever Nastiness</a:t>
            </a:r>
          </a:p>
        </p:txBody>
      </p:sp>
      <p:sp>
        <p:nvSpPr>
          <p:cNvPr id="3" name="Content Placeholder 2">
            <a:extLst>
              <a:ext uri="{FF2B5EF4-FFF2-40B4-BE49-F238E27FC236}">
                <a16:creationId xmlns:a16="http://schemas.microsoft.com/office/drawing/2014/main" id="{C56A16A6-62E4-46E7-89A9-18C5268586C2}"/>
              </a:ext>
            </a:extLst>
          </p:cNvPr>
          <p:cNvSpPr>
            <a:spLocks noGrp="1"/>
          </p:cNvSpPr>
          <p:nvPr>
            <p:ph idx="1"/>
          </p:nvPr>
        </p:nvSpPr>
        <p:spPr/>
        <p:txBody>
          <a:bodyPr/>
          <a:lstStyle/>
          <a:p>
            <a:r>
              <a:rPr lang="en-US" dirty="0"/>
              <a:t>1817-1819 Killed 15% of New Orleans population</a:t>
            </a:r>
          </a:p>
          <a:p>
            <a:r>
              <a:rPr lang="en-US" dirty="0"/>
              <a:t>1853  Shreveport, LA  killed 25%</a:t>
            </a:r>
          </a:p>
          <a:p>
            <a:r>
              <a:rPr lang="en-US" dirty="0"/>
              <a:t>1878  Memphis, TN  killed 12.5 %</a:t>
            </a:r>
          </a:p>
          <a:p>
            <a:r>
              <a:rPr lang="en-US" dirty="0"/>
              <a:t>Case Fatality rates were 70 to 90 percent</a:t>
            </a:r>
          </a:p>
          <a:p>
            <a:r>
              <a:rPr lang="en-US" dirty="0"/>
              <a:t>10 times higher than highest death rate in US in Camden, NJ from the 1918 Spanish Flu</a:t>
            </a:r>
          </a:p>
          <a:p>
            <a:endParaRPr lang="en-US" dirty="0"/>
          </a:p>
          <a:p>
            <a:endParaRPr lang="en-US" dirty="0"/>
          </a:p>
        </p:txBody>
      </p:sp>
    </p:spTree>
    <p:extLst>
      <p:ext uri="{BB962C8B-B14F-4D97-AF65-F5344CB8AC3E}">
        <p14:creationId xmlns:p14="http://schemas.microsoft.com/office/powerpoint/2010/main" val="1260935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689537-81C0-4CDE-A8CB-E81BDA773BC2}"/>
              </a:ext>
            </a:extLst>
          </p:cNvPr>
          <p:cNvPicPr>
            <a:picLocks noChangeAspect="1"/>
          </p:cNvPicPr>
          <p:nvPr/>
        </p:nvPicPr>
        <p:blipFill>
          <a:blip r:embed="rId2"/>
          <a:stretch>
            <a:fillRect/>
          </a:stretch>
        </p:blipFill>
        <p:spPr>
          <a:xfrm>
            <a:off x="753980" y="137065"/>
            <a:ext cx="6115570" cy="6583869"/>
          </a:xfrm>
          <a:prstGeom prst="rect">
            <a:avLst/>
          </a:prstGeom>
        </p:spPr>
      </p:pic>
      <p:sp>
        <p:nvSpPr>
          <p:cNvPr id="3" name="TextBox 2">
            <a:extLst>
              <a:ext uri="{FF2B5EF4-FFF2-40B4-BE49-F238E27FC236}">
                <a16:creationId xmlns:a16="http://schemas.microsoft.com/office/drawing/2014/main" id="{A93A2B8B-BA23-4AC5-B551-6CC1733F2DEE}"/>
              </a:ext>
            </a:extLst>
          </p:cNvPr>
          <p:cNvSpPr txBox="1"/>
          <p:nvPr/>
        </p:nvSpPr>
        <p:spPr>
          <a:xfrm>
            <a:off x="6869550" y="1732547"/>
            <a:ext cx="4853897" cy="2308324"/>
          </a:xfrm>
          <a:prstGeom prst="rect">
            <a:avLst/>
          </a:prstGeom>
          <a:noFill/>
        </p:spPr>
        <p:txBody>
          <a:bodyPr wrap="square" rtlCol="0">
            <a:spAutoFit/>
          </a:bodyPr>
          <a:lstStyle/>
          <a:p>
            <a:r>
              <a:rPr lang="en-US" sz="2400" dirty="0"/>
              <a:t>Epidemics Between 1668 and 1873.</a:t>
            </a:r>
          </a:p>
          <a:p>
            <a:endParaRPr lang="en-US" sz="2400" dirty="0"/>
          </a:p>
          <a:p>
            <a:endParaRPr lang="en-US" sz="2400" dirty="0"/>
          </a:p>
          <a:p>
            <a:r>
              <a:rPr lang="en-US" sz="2400" dirty="0"/>
              <a:t>Spread most between 70 and 90 F.</a:t>
            </a:r>
          </a:p>
          <a:p>
            <a:r>
              <a:rPr lang="en-US" sz="2400" dirty="0"/>
              <a:t>Inert below 50F</a:t>
            </a:r>
          </a:p>
          <a:p>
            <a:endParaRPr lang="en-US" sz="2400" dirty="0"/>
          </a:p>
        </p:txBody>
      </p:sp>
    </p:spTree>
    <p:extLst>
      <p:ext uri="{BB962C8B-B14F-4D97-AF65-F5344CB8AC3E}">
        <p14:creationId xmlns:p14="http://schemas.microsoft.com/office/powerpoint/2010/main" val="721162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69EA-A750-499D-8507-2935FB5878D1}"/>
              </a:ext>
            </a:extLst>
          </p:cNvPr>
          <p:cNvSpPr>
            <a:spLocks noGrp="1"/>
          </p:cNvSpPr>
          <p:nvPr>
            <p:ph type="title"/>
          </p:nvPr>
        </p:nvSpPr>
        <p:spPr/>
        <p:txBody>
          <a:bodyPr/>
          <a:lstStyle/>
          <a:p>
            <a:r>
              <a:rPr lang="en-US" dirty="0"/>
              <a:t>Associated with Int’l Trade with sub-tropics </a:t>
            </a:r>
          </a:p>
        </p:txBody>
      </p:sp>
      <p:sp>
        <p:nvSpPr>
          <p:cNvPr id="3" name="Content Placeholder 2">
            <a:extLst>
              <a:ext uri="{FF2B5EF4-FFF2-40B4-BE49-F238E27FC236}">
                <a16:creationId xmlns:a16="http://schemas.microsoft.com/office/drawing/2014/main" id="{5AF8330E-1DFF-454D-8E29-B410D47F6A18}"/>
              </a:ext>
            </a:extLst>
          </p:cNvPr>
          <p:cNvSpPr>
            <a:spLocks noGrp="1"/>
          </p:cNvSpPr>
          <p:nvPr>
            <p:ph idx="1"/>
          </p:nvPr>
        </p:nvSpPr>
        <p:spPr/>
        <p:txBody>
          <a:bodyPr/>
          <a:lstStyle/>
          <a:p>
            <a:r>
              <a:rPr lang="en-US" dirty="0"/>
              <a:t>YF never hit Natchez, MS until steamboat trade </a:t>
            </a:r>
          </a:p>
          <a:p>
            <a:r>
              <a:rPr lang="en-US" dirty="0"/>
              <a:t>CW blockade </a:t>
            </a:r>
          </a:p>
          <a:p>
            <a:pPr lvl="1"/>
            <a:r>
              <a:rPr lang="en-US" dirty="0"/>
              <a:t>cut trade to New Orleans, which went 7 years without an epidemic</a:t>
            </a:r>
          </a:p>
          <a:p>
            <a:pPr lvl="1"/>
            <a:r>
              <a:rPr lang="en-US" dirty="0"/>
              <a:t>diverted trade to new Southern towns, then hit by epidemics</a:t>
            </a:r>
          </a:p>
          <a:p>
            <a:r>
              <a:rPr lang="en-US" dirty="0"/>
              <a:t>Public health discovered “constant buzz” of mosquitos on ships that brought yellow fever</a:t>
            </a:r>
          </a:p>
          <a:p>
            <a:endParaRPr lang="en-US" dirty="0"/>
          </a:p>
        </p:txBody>
      </p:sp>
    </p:spTree>
    <p:extLst>
      <p:ext uri="{BB962C8B-B14F-4D97-AF65-F5344CB8AC3E}">
        <p14:creationId xmlns:p14="http://schemas.microsoft.com/office/powerpoint/2010/main" val="150403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0D23D-46E9-4CCB-85A0-A6E7AAEEB408}"/>
              </a:ext>
            </a:extLst>
          </p:cNvPr>
          <p:cNvSpPr>
            <a:spLocks noGrp="1"/>
          </p:cNvSpPr>
          <p:nvPr>
            <p:ph type="title"/>
          </p:nvPr>
        </p:nvSpPr>
        <p:spPr/>
        <p:txBody>
          <a:bodyPr/>
          <a:lstStyle/>
          <a:p>
            <a:r>
              <a:rPr lang="en-US" dirty="0"/>
              <a:t>Intriguing features of Yellow Fever</a:t>
            </a:r>
          </a:p>
        </p:txBody>
      </p:sp>
      <p:sp>
        <p:nvSpPr>
          <p:cNvPr id="3" name="Content Placeholder 2">
            <a:extLst>
              <a:ext uri="{FF2B5EF4-FFF2-40B4-BE49-F238E27FC236}">
                <a16:creationId xmlns:a16="http://schemas.microsoft.com/office/drawing/2014/main" id="{C56A16A6-62E4-46E7-89A9-18C5268586C2}"/>
              </a:ext>
            </a:extLst>
          </p:cNvPr>
          <p:cNvSpPr>
            <a:spLocks noGrp="1"/>
          </p:cNvSpPr>
          <p:nvPr>
            <p:ph idx="1"/>
          </p:nvPr>
        </p:nvSpPr>
        <p:spPr/>
        <p:txBody>
          <a:bodyPr/>
          <a:lstStyle/>
          <a:p>
            <a:r>
              <a:rPr lang="en-US" dirty="0"/>
              <a:t> </a:t>
            </a:r>
          </a:p>
        </p:txBody>
      </p:sp>
      <p:pic>
        <p:nvPicPr>
          <p:cNvPr id="4" name="Picture 3">
            <a:extLst>
              <a:ext uri="{FF2B5EF4-FFF2-40B4-BE49-F238E27FC236}">
                <a16:creationId xmlns:a16="http://schemas.microsoft.com/office/drawing/2014/main" id="{FE0B1D8F-D88B-42FA-B09E-9273BC3C7200}"/>
              </a:ext>
            </a:extLst>
          </p:cNvPr>
          <p:cNvPicPr>
            <a:picLocks noChangeAspect="1"/>
          </p:cNvPicPr>
          <p:nvPr/>
        </p:nvPicPr>
        <p:blipFill>
          <a:blip r:embed="rId2"/>
          <a:stretch>
            <a:fillRect/>
          </a:stretch>
        </p:blipFill>
        <p:spPr>
          <a:xfrm>
            <a:off x="0" y="254932"/>
            <a:ext cx="8946578" cy="6348136"/>
          </a:xfrm>
          <a:prstGeom prst="rect">
            <a:avLst/>
          </a:prstGeom>
        </p:spPr>
      </p:pic>
      <p:sp>
        <p:nvSpPr>
          <p:cNvPr id="5" name="TextBox 4">
            <a:extLst>
              <a:ext uri="{FF2B5EF4-FFF2-40B4-BE49-F238E27FC236}">
                <a16:creationId xmlns:a16="http://schemas.microsoft.com/office/drawing/2014/main" id="{472B3E49-9035-4174-8CDA-9747FD3D96ED}"/>
              </a:ext>
            </a:extLst>
          </p:cNvPr>
          <p:cNvSpPr txBox="1"/>
          <p:nvPr/>
        </p:nvSpPr>
        <p:spPr>
          <a:xfrm>
            <a:off x="8328015" y="1028343"/>
            <a:ext cx="3644348" cy="4801314"/>
          </a:xfrm>
          <a:prstGeom prst="rect">
            <a:avLst/>
          </a:prstGeom>
          <a:noFill/>
        </p:spPr>
        <p:txBody>
          <a:bodyPr wrap="square" rtlCol="0">
            <a:spAutoFit/>
          </a:bodyPr>
          <a:lstStyle/>
          <a:p>
            <a:r>
              <a:rPr lang="en-US" sz="2400" dirty="0"/>
              <a:t>Largely disappeared in many places before the connection to a specific </a:t>
            </a:r>
          </a:p>
          <a:p>
            <a:r>
              <a:rPr lang="en-US" sz="2400" dirty="0"/>
              <a:t>breed of mosquitos was discovered in 1881 by Carlos Finlay and became </a:t>
            </a:r>
          </a:p>
          <a:p>
            <a:r>
              <a:rPr lang="en-US" sz="2400" dirty="0"/>
              <a:t>widely known in the early 1900s.</a:t>
            </a:r>
          </a:p>
          <a:p>
            <a:endParaRPr lang="en-US" sz="2400" dirty="0"/>
          </a:p>
          <a:p>
            <a:endParaRPr lang="en-US" sz="2400" dirty="0"/>
          </a:p>
          <a:p>
            <a:r>
              <a:rPr lang="en-US" sz="2400" dirty="0"/>
              <a:t>No vaccine until 20</a:t>
            </a:r>
            <a:r>
              <a:rPr lang="en-US" sz="2400" baseline="30000" dirty="0"/>
              <a:t>th</a:t>
            </a:r>
            <a:r>
              <a:rPr lang="en-US" sz="2400" dirty="0"/>
              <a:t> century</a:t>
            </a:r>
          </a:p>
          <a:p>
            <a:endParaRPr lang="en-US" dirty="0"/>
          </a:p>
        </p:txBody>
      </p:sp>
    </p:spTree>
    <p:extLst>
      <p:ext uri="{BB962C8B-B14F-4D97-AF65-F5344CB8AC3E}">
        <p14:creationId xmlns:p14="http://schemas.microsoft.com/office/powerpoint/2010/main" val="1097062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8621-C82B-457D-87F3-B13D2A3E1FB0}"/>
              </a:ext>
            </a:extLst>
          </p:cNvPr>
          <p:cNvSpPr>
            <a:spLocks noGrp="1"/>
          </p:cNvSpPr>
          <p:nvPr>
            <p:ph type="title"/>
          </p:nvPr>
        </p:nvSpPr>
        <p:spPr/>
        <p:txBody>
          <a:bodyPr/>
          <a:lstStyle/>
          <a:p>
            <a:r>
              <a:rPr lang="en-US" dirty="0"/>
              <a:t>How did the decline occur?  Part 1</a:t>
            </a:r>
          </a:p>
        </p:txBody>
      </p:sp>
      <p:sp>
        <p:nvSpPr>
          <p:cNvPr id="3" name="Content Placeholder 2">
            <a:extLst>
              <a:ext uri="{FF2B5EF4-FFF2-40B4-BE49-F238E27FC236}">
                <a16:creationId xmlns:a16="http://schemas.microsoft.com/office/drawing/2014/main" id="{0DE180E1-7492-4181-B165-932D6D71981F}"/>
              </a:ext>
            </a:extLst>
          </p:cNvPr>
          <p:cNvSpPr>
            <a:spLocks noGrp="1"/>
          </p:cNvSpPr>
          <p:nvPr>
            <p:ph idx="1"/>
          </p:nvPr>
        </p:nvSpPr>
        <p:spPr/>
        <p:txBody>
          <a:bodyPr>
            <a:normAutofit/>
          </a:bodyPr>
          <a:lstStyle/>
          <a:p>
            <a:r>
              <a:rPr lang="en-US" dirty="0"/>
              <a:t>Various cities during summers began imposing “commercial quarantines” on ships from Havana and other West Indies ports in late 19</a:t>
            </a:r>
            <a:r>
              <a:rPr lang="en-US" baseline="30000" dirty="0"/>
              <a:t>th</a:t>
            </a:r>
            <a:r>
              <a:rPr lang="en-US" dirty="0"/>
              <a:t> century.</a:t>
            </a:r>
          </a:p>
          <a:p>
            <a:r>
              <a:rPr lang="en-US" dirty="0"/>
              <a:t>U.S. Army after Spanish American War eradicated mosquitoes in Havana and Cuba (next slide)</a:t>
            </a:r>
          </a:p>
          <a:p>
            <a:pPr lvl="1"/>
            <a:r>
              <a:rPr lang="en-US" dirty="0"/>
              <a:t>Led by William C. Gorgas, physician in Army  who reasoned</a:t>
            </a:r>
          </a:p>
          <a:p>
            <a:pPr lvl="1"/>
            <a:r>
              <a:rPr lang="en-US" dirty="0"/>
              <a:t>Eliminated 3-9 deaths per 1000 each year in Cuba</a:t>
            </a:r>
          </a:p>
          <a:p>
            <a:pPr lvl="1"/>
            <a:r>
              <a:rPr lang="en-US" dirty="0"/>
              <a:t>No more need for commercial quarantines of Cuban ships.</a:t>
            </a:r>
          </a:p>
          <a:p>
            <a:pPr marL="457200" lvl="1" indent="0">
              <a:buNone/>
            </a:pPr>
            <a:endParaRPr lang="en-US" dirty="0"/>
          </a:p>
          <a:p>
            <a:endParaRPr lang="en-US" dirty="0"/>
          </a:p>
          <a:p>
            <a:endParaRPr lang="en-US" dirty="0"/>
          </a:p>
        </p:txBody>
      </p:sp>
    </p:spTree>
    <p:extLst>
      <p:ext uri="{BB962C8B-B14F-4D97-AF65-F5344CB8AC3E}">
        <p14:creationId xmlns:p14="http://schemas.microsoft.com/office/powerpoint/2010/main" val="600427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77F0A-760E-43FE-B6EE-40B7A3A0C0A9}"/>
              </a:ext>
            </a:extLst>
          </p:cNvPr>
          <p:cNvSpPr>
            <a:spLocks noGrp="1"/>
          </p:cNvSpPr>
          <p:nvPr>
            <p:ph type="title"/>
          </p:nvPr>
        </p:nvSpPr>
        <p:spPr/>
        <p:txBody>
          <a:bodyPr/>
          <a:lstStyle/>
          <a:p>
            <a:r>
              <a:rPr lang="en-US" dirty="0"/>
              <a:t>Epidemics at the Start</a:t>
            </a:r>
          </a:p>
        </p:txBody>
      </p:sp>
      <p:sp>
        <p:nvSpPr>
          <p:cNvPr id="3" name="Content Placeholder 2">
            <a:extLst>
              <a:ext uri="{FF2B5EF4-FFF2-40B4-BE49-F238E27FC236}">
                <a16:creationId xmlns:a16="http://schemas.microsoft.com/office/drawing/2014/main" id="{8933F2EC-9AF5-4894-B93C-09E34C2343C2}"/>
              </a:ext>
            </a:extLst>
          </p:cNvPr>
          <p:cNvSpPr>
            <a:spLocks noGrp="1"/>
          </p:cNvSpPr>
          <p:nvPr>
            <p:ph idx="1"/>
          </p:nvPr>
        </p:nvSpPr>
        <p:spPr>
          <a:xfrm>
            <a:off x="1089211" y="2113580"/>
            <a:ext cx="10088497" cy="4379295"/>
          </a:xfrm>
        </p:spPr>
        <p:txBody>
          <a:bodyPr/>
          <a:lstStyle/>
          <a:p>
            <a:r>
              <a:rPr lang="en-US" dirty="0"/>
              <a:t>European Initial Contact with the Americas</a:t>
            </a:r>
          </a:p>
          <a:p>
            <a:pPr lvl="1"/>
            <a:r>
              <a:rPr lang="en-US" dirty="0"/>
              <a:t>Spanish brought smallpox and influenza</a:t>
            </a:r>
          </a:p>
          <a:p>
            <a:pPr lvl="1"/>
            <a:r>
              <a:rPr lang="en-US" dirty="0"/>
              <a:t>Led to Major Epidemics that killed most of the Native populations</a:t>
            </a:r>
          </a:p>
          <a:p>
            <a:pPr lvl="1"/>
            <a:endParaRPr lang="en-US" dirty="0"/>
          </a:p>
          <a:p>
            <a:r>
              <a:rPr lang="en-US" dirty="0"/>
              <a:t>Original Jamestown Colony arrived in May 1607</a:t>
            </a:r>
          </a:p>
          <a:p>
            <a:pPr lvl="1"/>
            <a:r>
              <a:rPr lang="en-US" dirty="0"/>
              <a:t>dysentery and typhoid epidemics killed 54 out of 104 settlers by September because allowed waste and salt water to contaminate the water supply.</a:t>
            </a:r>
          </a:p>
          <a:p>
            <a:pPr lvl="1"/>
            <a:r>
              <a:rPr lang="en-US" dirty="0"/>
              <a:t>Ignore public health at your peril.</a:t>
            </a:r>
          </a:p>
          <a:p>
            <a:pPr lvl="1"/>
            <a:endParaRPr lang="en-US" dirty="0"/>
          </a:p>
          <a:p>
            <a:pPr lvl="1"/>
            <a:endParaRPr lang="en-US" dirty="0"/>
          </a:p>
          <a:p>
            <a:pPr lvl="1"/>
            <a:endParaRPr lang="en-US" dirty="0"/>
          </a:p>
          <a:p>
            <a:pPr lvl="1"/>
            <a:endParaRPr lang="en-US" dirty="0"/>
          </a:p>
        </p:txBody>
      </p:sp>
      <p:pic>
        <p:nvPicPr>
          <p:cNvPr id="14338" name="Picture 2" descr="Native American Aztec people of Mexico dying of smallpox introduced by the Spaniards, copied from the Codex Florentine.">
            <a:extLst>
              <a:ext uri="{FF2B5EF4-FFF2-40B4-BE49-F238E27FC236}">
                <a16:creationId xmlns:a16="http://schemas.microsoft.com/office/drawing/2014/main" id="{B975D6BA-35AD-4120-9DBE-1B3728D79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1395" y="0"/>
            <a:ext cx="3466117" cy="257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434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FED51-D780-432D-8344-BA072680CB70}"/>
              </a:ext>
            </a:extLst>
          </p:cNvPr>
          <p:cNvPicPr>
            <a:picLocks noChangeAspect="1"/>
          </p:cNvPicPr>
          <p:nvPr/>
        </p:nvPicPr>
        <p:blipFill>
          <a:blip r:embed="rId2"/>
          <a:stretch>
            <a:fillRect/>
          </a:stretch>
        </p:blipFill>
        <p:spPr>
          <a:xfrm>
            <a:off x="2037347" y="91820"/>
            <a:ext cx="8133348" cy="6687549"/>
          </a:xfrm>
          <a:prstGeom prst="rect">
            <a:avLst/>
          </a:prstGeom>
        </p:spPr>
      </p:pic>
    </p:spTree>
    <p:extLst>
      <p:ext uri="{BB962C8B-B14F-4D97-AF65-F5344CB8AC3E}">
        <p14:creationId xmlns:p14="http://schemas.microsoft.com/office/powerpoint/2010/main" val="3553608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752B27-3469-4DB7-A297-4AE069E8FC59}"/>
              </a:ext>
            </a:extLst>
          </p:cNvPr>
          <p:cNvPicPr>
            <a:picLocks noChangeAspect="1"/>
          </p:cNvPicPr>
          <p:nvPr/>
        </p:nvPicPr>
        <p:blipFill>
          <a:blip r:embed="rId2"/>
          <a:stretch>
            <a:fillRect/>
          </a:stretch>
        </p:blipFill>
        <p:spPr>
          <a:xfrm>
            <a:off x="999130" y="133007"/>
            <a:ext cx="8154009" cy="6348387"/>
          </a:xfrm>
          <a:prstGeom prst="rect">
            <a:avLst/>
          </a:prstGeom>
        </p:spPr>
      </p:pic>
      <p:sp>
        <p:nvSpPr>
          <p:cNvPr id="3" name="TextBox 2">
            <a:extLst>
              <a:ext uri="{FF2B5EF4-FFF2-40B4-BE49-F238E27FC236}">
                <a16:creationId xmlns:a16="http://schemas.microsoft.com/office/drawing/2014/main" id="{9C880443-F089-48A1-B5F6-A73F22261A9E}"/>
              </a:ext>
            </a:extLst>
          </p:cNvPr>
          <p:cNvSpPr txBox="1"/>
          <p:nvPr/>
        </p:nvSpPr>
        <p:spPr>
          <a:xfrm>
            <a:off x="8530542" y="2037144"/>
            <a:ext cx="3007683" cy="1200329"/>
          </a:xfrm>
          <a:prstGeom prst="rect">
            <a:avLst/>
          </a:prstGeom>
          <a:noFill/>
        </p:spPr>
        <p:txBody>
          <a:bodyPr wrap="none" rtlCol="0">
            <a:spAutoFit/>
          </a:bodyPr>
          <a:lstStyle/>
          <a:p>
            <a:r>
              <a:rPr lang="en-US" dirty="0"/>
              <a:t>Note decline after 1850 in NO</a:t>
            </a:r>
          </a:p>
          <a:p>
            <a:r>
              <a:rPr lang="en-US" dirty="0"/>
              <a:t>Similar to decline in Havana in</a:t>
            </a:r>
          </a:p>
          <a:p>
            <a:r>
              <a:rPr lang="en-US" dirty="0"/>
              <a:t>Prior Figure</a:t>
            </a:r>
          </a:p>
          <a:p>
            <a:endParaRPr lang="en-US" dirty="0"/>
          </a:p>
        </p:txBody>
      </p:sp>
    </p:spTree>
    <p:extLst>
      <p:ext uri="{BB962C8B-B14F-4D97-AF65-F5344CB8AC3E}">
        <p14:creationId xmlns:p14="http://schemas.microsoft.com/office/powerpoint/2010/main" val="4161333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8621-C82B-457D-87F3-B13D2A3E1FB0}"/>
              </a:ext>
            </a:extLst>
          </p:cNvPr>
          <p:cNvSpPr>
            <a:spLocks noGrp="1"/>
          </p:cNvSpPr>
          <p:nvPr>
            <p:ph type="title"/>
          </p:nvPr>
        </p:nvSpPr>
        <p:spPr/>
        <p:txBody>
          <a:bodyPr/>
          <a:lstStyle/>
          <a:p>
            <a:r>
              <a:rPr lang="en-US" dirty="0"/>
              <a:t>How did the decline occur?  Part 2</a:t>
            </a:r>
          </a:p>
        </p:txBody>
      </p:sp>
      <p:sp>
        <p:nvSpPr>
          <p:cNvPr id="3" name="Content Placeholder 2">
            <a:extLst>
              <a:ext uri="{FF2B5EF4-FFF2-40B4-BE49-F238E27FC236}">
                <a16:creationId xmlns:a16="http://schemas.microsoft.com/office/drawing/2014/main" id="{0DE180E1-7492-4181-B165-932D6D71981F}"/>
              </a:ext>
            </a:extLst>
          </p:cNvPr>
          <p:cNvSpPr>
            <a:spLocks noGrp="1"/>
          </p:cNvSpPr>
          <p:nvPr>
            <p:ph idx="1"/>
          </p:nvPr>
        </p:nvSpPr>
        <p:spPr/>
        <p:txBody>
          <a:bodyPr>
            <a:normAutofit/>
          </a:bodyPr>
          <a:lstStyle/>
          <a:p>
            <a:r>
              <a:rPr lang="en-US" dirty="0"/>
              <a:t>Army threatened under Platt Amendment to re-invade Cuba if another YF epidemic broke out.  And they did in 1905.</a:t>
            </a:r>
          </a:p>
          <a:p>
            <a:r>
              <a:rPr lang="en-US" dirty="0"/>
              <a:t>Army intimidated Vera Cruz, Mexico and Rio de Janeiro into mosquito control.</a:t>
            </a:r>
          </a:p>
          <a:p>
            <a:pPr lvl="1"/>
            <a:r>
              <a:rPr lang="en-US" dirty="0"/>
              <a:t>Vera Cruz YFDR fell from 8.9 to 0.2 per 1000</a:t>
            </a:r>
          </a:p>
          <a:p>
            <a:pPr lvl="1"/>
            <a:r>
              <a:rPr lang="en-US" dirty="0"/>
              <a:t>In 1914 U.S. sent military mission to Vera Cruz to eradicate diseases from mosquitoes.</a:t>
            </a:r>
          </a:p>
          <a:p>
            <a:pPr lvl="1"/>
            <a:r>
              <a:rPr lang="en-US" dirty="0"/>
              <a:t>Rio YFDR fell from 3.5 to almost zero per 1000</a:t>
            </a:r>
          </a:p>
          <a:p>
            <a:pPr lvl="1"/>
            <a:r>
              <a:rPr lang="en-US" dirty="0"/>
              <a:t>Also good trade policy for these ports </a:t>
            </a:r>
          </a:p>
          <a:p>
            <a:pPr lvl="1"/>
            <a:endParaRPr lang="en-US" dirty="0"/>
          </a:p>
          <a:p>
            <a:endParaRPr lang="en-US" dirty="0"/>
          </a:p>
          <a:p>
            <a:endParaRPr lang="en-US" dirty="0"/>
          </a:p>
        </p:txBody>
      </p:sp>
    </p:spTree>
    <p:extLst>
      <p:ext uri="{BB962C8B-B14F-4D97-AF65-F5344CB8AC3E}">
        <p14:creationId xmlns:p14="http://schemas.microsoft.com/office/powerpoint/2010/main" val="19048558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5A44-222D-45FF-B00A-855BC60DDD69}"/>
              </a:ext>
            </a:extLst>
          </p:cNvPr>
          <p:cNvSpPr>
            <a:spLocks noGrp="1"/>
          </p:cNvSpPr>
          <p:nvPr>
            <p:ph type="title"/>
          </p:nvPr>
        </p:nvSpPr>
        <p:spPr/>
        <p:txBody>
          <a:bodyPr/>
          <a:lstStyle/>
          <a:p>
            <a:r>
              <a:rPr lang="en-US" dirty="0"/>
              <a:t>Federalism Role</a:t>
            </a:r>
          </a:p>
        </p:txBody>
      </p:sp>
      <p:sp>
        <p:nvSpPr>
          <p:cNvPr id="3" name="Content Placeholder 2">
            <a:extLst>
              <a:ext uri="{FF2B5EF4-FFF2-40B4-BE49-F238E27FC236}">
                <a16:creationId xmlns:a16="http://schemas.microsoft.com/office/drawing/2014/main" id="{7D0F03E9-1F1E-446F-A6FD-1AE51A7FC12A}"/>
              </a:ext>
            </a:extLst>
          </p:cNvPr>
          <p:cNvSpPr>
            <a:spLocks noGrp="1"/>
          </p:cNvSpPr>
          <p:nvPr>
            <p:ph idx="1"/>
          </p:nvPr>
        </p:nvSpPr>
        <p:spPr/>
        <p:txBody>
          <a:bodyPr>
            <a:normAutofit/>
          </a:bodyPr>
          <a:lstStyle/>
          <a:p>
            <a:r>
              <a:rPr lang="en-US" dirty="0"/>
              <a:t>Constitution gives Federal Government control of International Trade and Military Policy</a:t>
            </a:r>
          </a:p>
          <a:p>
            <a:pPr lvl="1"/>
            <a:r>
              <a:rPr lang="en-US" dirty="0"/>
              <a:t>U.S. Army foreign adventures in public health control indirectly reduced need for commercial quarantines.</a:t>
            </a:r>
          </a:p>
          <a:p>
            <a:r>
              <a:rPr lang="en-US" dirty="0"/>
              <a:t>Constitution left most police powers to the states, including quarantines against yellow fever.  </a:t>
            </a:r>
          </a:p>
          <a:p>
            <a:pPr lvl="1"/>
            <a:endParaRPr lang="en-US" dirty="0"/>
          </a:p>
        </p:txBody>
      </p:sp>
    </p:spTree>
    <p:extLst>
      <p:ext uri="{BB962C8B-B14F-4D97-AF65-F5344CB8AC3E}">
        <p14:creationId xmlns:p14="http://schemas.microsoft.com/office/powerpoint/2010/main" val="1390299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F0E0-4419-41EB-BD55-E566C38EE077}"/>
              </a:ext>
            </a:extLst>
          </p:cNvPr>
          <p:cNvSpPr>
            <a:spLocks noGrp="1"/>
          </p:cNvSpPr>
          <p:nvPr>
            <p:ph type="title"/>
          </p:nvPr>
        </p:nvSpPr>
        <p:spPr/>
        <p:txBody>
          <a:bodyPr/>
          <a:lstStyle/>
          <a:p>
            <a:r>
              <a:rPr lang="en-US" dirty="0"/>
              <a:t>Optimal Quarantines</a:t>
            </a:r>
          </a:p>
        </p:txBody>
      </p:sp>
      <p:sp>
        <p:nvSpPr>
          <p:cNvPr id="3" name="Content Placeholder 2">
            <a:extLst>
              <a:ext uri="{FF2B5EF4-FFF2-40B4-BE49-F238E27FC236}">
                <a16:creationId xmlns:a16="http://schemas.microsoft.com/office/drawing/2014/main" id="{E028FF46-0E56-40F3-A6E0-9503817C3B17}"/>
              </a:ext>
            </a:extLst>
          </p:cNvPr>
          <p:cNvSpPr>
            <a:spLocks noGrp="1"/>
          </p:cNvSpPr>
          <p:nvPr>
            <p:ph idx="1"/>
          </p:nvPr>
        </p:nvSpPr>
        <p:spPr/>
        <p:txBody>
          <a:bodyPr/>
          <a:lstStyle/>
          <a:p>
            <a:r>
              <a:rPr lang="en-US" dirty="0"/>
              <a:t>Lobbying from businessmen and public health officials at times led to compromises on strength of quarantines that could be more efficient</a:t>
            </a:r>
          </a:p>
          <a:p>
            <a:pPr lvl="1"/>
            <a:r>
              <a:rPr lang="en-US" dirty="0"/>
              <a:t>New York City established 4-day quarantines for ships with crew with YF in 1805-1806</a:t>
            </a:r>
          </a:p>
          <a:p>
            <a:pPr lvl="2"/>
            <a:r>
              <a:rPr lang="en-US" dirty="0"/>
              <a:t>Effective versus yellow fever, no epidemics afterward</a:t>
            </a:r>
          </a:p>
          <a:p>
            <a:pPr lvl="2"/>
            <a:r>
              <a:rPr lang="en-US" dirty="0"/>
              <a:t>Decided that longer quarantines would cause New York to lose trade </a:t>
            </a:r>
          </a:p>
          <a:p>
            <a:pPr lvl="2"/>
            <a:r>
              <a:rPr lang="en-US" dirty="0"/>
              <a:t>AND </a:t>
            </a:r>
          </a:p>
          <a:p>
            <a:pPr lvl="2"/>
            <a:r>
              <a:rPr lang="en-US" dirty="0"/>
              <a:t>also be less effective as people traded elsewhere, and could land there and then travel to NYC another way.  </a:t>
            </a:r>
          </a:p>
          <a:p>
            <a:endParaRPr lang="en-US" dirty="0"/>
          </a:p>
        </p:txBody>
      </p:sp>
    </p:spTree>
    <p:extLst>
      <p:ext uri="{BB962C8B-B14F-4D97-AF65-F5344CB8AC3E}">
        <p14:creationId xmlns:p14="http://schemas.microsoft.com/office/powerpoint/2010/main" val="1039693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B7EE-602A-4D63-96B7-9269F461864F}"/>
              </a:ext>
            </a:extLst>
          </p:cNvPr>
          <p:cNvSpPr>
            <a:spLocks noGrp="1"/>
          </p:cNvSpPr>
          <p:nvPr>
            <p:ph type="title"/>
          </p:nvPr>
        </p:nvSpPr>
        <p:spPr/>
        <p:txBody>
          <a:bodyPr/>
          <a:lstStyle/>
          <a:p>
            <a:r>
              <a:rPr lang="en-US" dirty="0"/>
              <a:t>Did States “Race to the Bottom” with Quarantines</a:t>
            </a:r>
          </a:p>
        </p:txBody>
      </p:sp>
      <p:sp>
        <p:nvSpPr>
          <p:cNvPr id="3" name="Content Placeholder 2">
            <a:extLst>
              <a:ext uri="{FF2B5EF4-FFF2-40B4-BE49-F238E27FC236}">
                <a16:creationId xmlns:a16="http://schemas.microsoft.com/office/drawing/2014/main" id="{80A830C8-FD66-4A21-B804-CBD384F31F79}"/>
              </a:ext>
            </a:extLst>
          </p:cNvPr>
          <p:cNvSpPr>
            <a:spLocks noGrp="1"/>
          </p:cNvSpPr>
          <p:nvPr>
            <p:ph idx="1"/>
          </p:nvPr>
        </p:nvSpPr>
        <p:spPr/>
        <p:txBody>
          <a:bodyPr>
            <a:normAutofit fontScale="85000" lnSpcReduction="10000"/>
          </a:bodyPr>
          <a:lstStyle/>
          <a:p>
            <a:r>
              <a:rPr lang="en-US" dirty="0"/>
              <a:t>“Race to the Bottom” implies that ports would end up with few and weak quarantines </a:t>
            </a:r>
          </a:p>
          <a:p>
            <a:pPr lvl="1"/>
            <a:r>
              <a:rPr lang="en-US" dirty="0"/>
              <a:t>If City A sets a strict quarantine</a:t>
            </a:r>
          </a:p>
          <a:p>
            <a:pPr lvl="1"/>
            <a:r>
              <a:rPr lang="en-US" dirty="0"/>
              <a:t>B can not quarantine, get the benefit of trade, and infected people might still travel by land from B to A to infect people</a:t>
            </a:r>
          </a:p>
          <a:p>
            <a:pPr lvl="1"/>
            <a:r>
              <a:rPr lang="en-US" dirty="0"/>
              <a:t>Solution:  National rules.</a:t>
            </a:r>
          </a:p>
          <a:p>
            <a:r>
              <a:rPr lang="en-US" dirty="0"/>
              <a:t>But all sorts of ports set quarantines, particularly during epidemics.</a:t>
            </a:r>
          </a:p>
          <a:p>
            <a:r>
              <a:rPr lang="en-US" dirty="0"/>
              <a:t>In fact, some Southern cities quarantined ships coming from New Orleans “</a:t>
            </a:r>
            <a:r>
              <a:rPr lang="en-US" dirty="0">
                <a:solidFill>
                  <a:srgbClr val="C00000"/>
                </a:solidFill>
              </a:rPr>
              <a:t>on the barest whisper”</a:t>
            </a:r>
            <a:r>
              <a:rPr lang="en-US" dirty="0"/>
              <a:t> of YF and at times refused to remove them when “it had been conclusively demonstrated” that NO had no YF  (Margaret Humphries) </a:t>
            </a:r>
          </a:p>
          <a:p>
            <a:r>
              <a:rPr lang="en-US" dirty="0"/>
              <a:t>This happened because New Orleans had a Bad Reputation for not revealing YF cases when they did come</a:t>
            </a:r>
          </a:p>
          <a:p>
            <a:pPr lvl="1"/>
            <a:r>
              <a:rPr lang="en-US" dirty="0"/>
              <a:t>E.g., Failed to report cases on the tow boat </a:t>
            </a:r>
            <a:r>
              <a:rPr lang="en-US" i="1" dirty="0"/>
              <a:t>John D. Porter </a:t>
            </a:r>
            <a:r>
              <a:rPr lang="en-US" dirty="0"/>
              <a:t>during YF epidemic of 1878.</a:t>
            </a:r>
            <a:r>
              <a:rPr lang="en-US" i="1" dirty="0"/>
              <a:t> </a:t>
            </a:r>
          </a:p>
        </p:txBody>
      </p:sp>
      <p:pic>
        <p:nvPicPr>
          <p:cNvPr id="15362" name="Picture 2" descr="Bad Reputation: The Unauthorized Biography of Joan Jett by Dave ...">
            <a:extLst>
              <a:ext uri="{FF2B5EF4-FFF2-40B4-BE49-F238E27FC236}">
                <a16:creationId xmlns:a16="http://schemas.microsoft.com/office/drawing/2014/main" id="{1033E5B3-0073-4D84-9022-9BB6AA9FB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7187" y="4901184"/>
            <a:ext cx="1204813" cy="1810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781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C98A-9B58-4E86-8B21-A6FB48AFEABA}"/>
              </a:ext>
            </a:extLst>
          </p:cNvPr>
          <p:cNvSpPr>
            <a:spLocks noGrp="1"/>
          </p:cNvSpPr>
          <p:nvPr>
            <p:ph type="title"/>
          </p:nvPr>
        </p:nvSpPr>
        <p:spPr/>
        <p:txBody>
          <a:bodyPr/>
          <a:lstStyle/>
          <a:p>
            <a:r>
              <a:rPr lang="en-US" dirty="0"/>
              <a:t>National Board of Health (NBH)</a:t>
            </a:r>
          </a:p>
        </p:txBody>
      </p:sp>
      <p:sp>
        <p:nvSpPr>
          <p:cNvPr id="3" name="Content Placeholder 2">
            <a:extLst>
              <a:ext uri="{FF2B5EF4-FFF2-40B4-BE49-F238E27FC236}">
                <a16:creationId xmlns:a16="http://schemas.microsoft.com/office/drawing/2014/main" id="{46FE89F4-4C5A-43FA-9E8B-9CBFA950EABC}"/>
              </a:ext>
            </a:extLst>
          </p:cNvPr>
          <p:cNvSpPr>
            <a:spLocks noGrp="1"/>
          </p:cNvSpPr>
          <p:nvPr>
            <p:ph idx="1"/>
          </p:nvPr>
        </p:nvSpPr>
        <p:spPr/>
        <p:txBody>
          <a:bodyPr>
            <a:normAutofit lnSpcReduction="10000"/>
          </a:bodyPr>
          <a:lstStyle/>
          <a:p>
            <a:r>
              <a:rPr lang="en-US" dirty="0"/>
              <a:t>Created in 1879 after Memphis YF epidemic</a:t>
            </a:r>
          </a:p>
          <a:p>
            <a:r>
              <a:rPr lang="en-US" dirty="0"/>
              <a:t>Oversee interstate issues related to YF and other epidemics</a:t>
            </a:r>
          </a:p>
          <a:p>
            <a:r>
              <a:rPr lang="en-US" dirty="0"/>
              <a:t>Due to the problems with NO reporting,</a:t>
            </a:r>
          </a:p>
          <a:p>
            <a:r>
              <a:rPr lang="en-US" dirty="0"/>
              <a:t>Sanitary Council suggested that the NBH be an independent reporter so people would trust it.</a:t>
            </a:r>
          </a:p>
          <a:p>
            <a:r>
              <a:rPr lang="en-US" dirty="0"/>
              <a:t>NO Business Leaders pushed hard for this to enhance trade</a:t>
            </a:r>
          </a:p>
          <a:p>
            <a:r>
              <a:rPr lang="en-US" dirty="0"/>
              <a:t>LA State Board of Health refused,  Humphries says due to personality clashes.  </a:t>
            </a:r>
          </a:p>
          <a:p>
            <a:r>
              <a:rPr lang="en-US" dirty="0"/>
              <a:t>NBH closed in 1883, criticized for infringing on state power, internal disagreements.</a:t>
            </a:r>
          </a:p>
        </p:txBody>
      </p:sp>
      <p:pic>
        <p:nvPicPr>
          <p:cNvPr id="18438" name="Picture 6">
            <a:extLst>
              <a:ext uri="{FF2B5EF4-FFF2-40B4-BE49-F238E27FC236}">
                <a16:creationId xmlns:a16="http://schemas.microsoft.com/office/drawing/2014/main" id="{C0D03AB3-B17A-4306-977B-768365041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5340" y="174424"/>
            <a:ext cx="1732788" cy="19848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8945C8-3780-40CA-A0C2-146EE27619AB}"/>
              </a:ext>
            </a:extLst>
          </p:cNvPr>
          <p:cNvSpPr txBox="1"/>
          <p:nvPr/>
        </p:nvSpPr>
        <p:spPr>
          <a:xfrm>
            <a:off x="10395442" y="174424"/>
            <a:ext cx="1551194" cy="2308324"/>
          </a:xfrm>
          <a:prstGeom prst="rect">
            <a:avLst/>
          </a:prstGeom>
          <a:noFill/>
        </p:spPr>
        <p:txBody>
          <a:bodyPr wrap="none" rtlCol="0">
            <a:spAutoFit/>
          </a:bodyPr>
          <a:lstStyle/>
          <a:p>
            <a:r>
              <a:rPr lang="en-US" dirty="0"/>
              <a:t>Dr. John</a:t>
            </a:r>
          </a:p>
          <a:p>
            <a:r>
              <a:rPr lang="en-US" dirty="0"/>
              <a:t>Woodworth</a:t>
            </a:r>
          </a:p>
          <a:p>
            <a:r>
              <a:rPr lang="en-US" dirty="0"/>
              <a:t>Lobbied</a:t>
            </a:r>
          </a:p>
          <a:p>
            <a:r>
              <a:rPr lang="en-US" dirty="0"/>
              <a:t>For its </a:t>
            </a:r>
          </a:p>
          <a:p>
            <a:r>
              <a:rPr lang="en-US" dirty="0"/>
              <a:t>Creation but</a:t>
            </a:r>
          </a:p>
          <a:p>
            <a:r>
              <a:rPr lang="en-US" dirty="0"/>
              <a:t>Died at Age 41</a:t>
            </a:r>
          </a:p>
          <a:p>
            <a:r>
              <a:rPr lang="en-US" dirty="0"/>
              <a:t>Soon after </a:t>
            </a:r>
          </a:p>
          <a:p>
            <a:r>
              <a:rPr lang="en-US" dirty="0"/>
              <a:t>Act passed.</a:t>
            </a:r>
          </a:p>
        </p:txBody>
      </p:sp>
    </p:spTree>
    <p:extLst>
      <p:ext uri="{BB962C8B-B14F-4D97-AF65-F5344CB8AC3E}">
        <p14:creationId xmlns:p14="http://schemas.microsoft.com/office/powerpoint/2010/main" val="398592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9BA68-ABB5-447D-BBE7-4EA2B196C891}"/>
              </a:ext>
            </a:extLst>
          </p:cNvPr>
          <p:cNvSpPr>
            <a:spLocks noGrp="1"/>
          </p:cNvSpPr>
          <p:nvPr>
            <p:ph type="title"/>
          </p:nvPr>
        </p:nvSpPr>
        <p:spPr/>
        <p:txBody>
          <a:bodyPr/>
          <a:lstStyle/>
          <a:p>
            <a:r>
              <a:rPr lang="en-US" dirty="0"/>
              <a:t>USDA Bureau of Animal Industry (BAI)</a:t>
            </a:r>
          </a:p>
        </p:txBody>
      </p:sp>
      <p:sp>
        <p:nvSpPr>
          <p:cNvPr id="3" name="Content Placeholder 2">
            <a:extLst>
              <a:ext uri="{FF2B5EF4-FFF2-40B4-BE49-F238E27FC236}">
                <a16:creationId xmlns:a16="http://schemas.microsoft.com/office/drawing/2014/main" id="{D547FAB1-02AC-473B-A284-B82C00845C45}"/>
              </a:ext>
            </a:extLst>
          </p:cNvPr>
          <p:cNvSpPr>
            <a:spLocks noGrp="1"/>
          </p:cNvSpPr>
          <p:nvPr>
            <p:ph idx="1"/>
          </p:nvPr>
        </p:nvSpPr>
        <p:spPr/>
        <p:txBody>
          <a:bodyPr>
            <a:normAutofit lnSpcReduction="10000"/>
          </a:bodyPr>
          <a:lstStyle/>
          <a:p>
            <a:r>
              <a:rPr lang="en-US" dirty="0"/>
              <a:t>Contrast to NBH.</a:t>
            </a:r>
          </a:p>
          <a:p>
            <a:r>
              <a:rPr lang="en-US" dirty="0"/>
              <a:t>Story told by Alan Olmstead and Paul Rhode in </a:t>
            </a:r>
            <a:r>
              <a:rPr lang="en-US" i="1" dirty="0"/>
              <a:t>Arresting Contagion</a:t>
            </a:r>
            <a:r>
              <a:rPr lang="en-US" dirty="0"/>
              <a:t>.</a:t>
            </a:r>
          </a:p>
          <a:p>
            <a:r>
              <a:rPr lang="en-US" dirty="0"/>
              <a:t>Created in 1884 as a regulator of livestock diseases</a:t>
            </a:r>
          </a:p>
          <a:p>
            <a:r>
              <a:rPr lang="en-US" dirty="0"/>
              <a:t>Arguably Most powerful federal agency in history.</a:t>
            </a:r>
          </a:p>
          <a:p>
            <a:r>
              <a:rPr lang="en-US" dirty="0"/>
              <a:t>Eliminated 7 major animal diseases by 1940.</a:t>
            </a:r>
          </a:p>
          <a:p>
            <a:r>
              <a:rPr lang="en-US" dirty="0"/>
              <a:t>Worked with states to quarantine and eradicate diseases.</a:t>
            </a:r>
          </a:p>
          <a:p>
            <a:r>
              <a:rPr lang="en-US" dirty="0"/>
              <a:t>Solved problems with livestock owners evading state regs.</a:t>
            </a:r>
          </a:p>
          <a:p>
            <a:r>
              <a:rPr lang="en-US" dirty="0"/>
              <a:t>Had power to go in and destroy diseased animals and</a:t>
            </a:r>
          </a:p>
          <a:p>
            <a:r>
              <a:rPr lang="en-US" dirty="0"/>
              <a:t>Enforce quarantines.</a:t>
            </a:r>
          </a:p>
        </p:txBody>
      </p:sp>
      <p:pic>
        <p:nvPicPr>
          <p:cNvPr id="12290" name="Picture 2" descr="Stock photo">
            <a:extLst>
              <a:ext uri="{FF2B5EF4-FFF2-40B4-BE49-F238E27FC236}">
                <a16:creationId xmlns:a16="http://schemas.microsoft.com/office/drawing/2014/main" id="{A9D26232-7AA4-47C3-8C52-63523C333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1095" y="3062701"/>
            <a:ext cx="2250194" cy="3430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297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0C9B4-A24D-48B5-9BAF-C67D293C0881}"/>
              </a:ext>
            </a:extLst>
          </p:cNvPr>
          <p:cNvSpPr>
            <a:spLocks noGrp="1"/>
          </p:cNvSpPr>
          <p:nvPr>
            <p:ph type="title"/>
          </p:nvPr>
        </p:nvSpPr>
        <p:spPr/>
        <p:txBody>
          <a:bodyPr/>
          <a:lstStyle/>
          <a:p>
            <a:r>
              <a:rPr lang="en-US" dirty="0"/>
              <a:t>YF and Sanitation in Memphis</a:t>
            </a:r>
          </a:p>
        </p:txBody>
      </p:sp>
      <p:sp>
        <p:nvSpPr>
          <p:cNvPr id="3" name="Content Placeholder 2">
            <a:extLst>
              <a:ext uri="{FF2B5EF4-FFF2-40B4-BE49-F238E27FC236}">
                <a16:creationId xmlns:a16="http://schemas.microsoft.com/office/drawing/2014/main" id="{0CC1D3F0-B1ED-463D-91A4-92AB3FE44ED6}"/>
              </a:ext>
            </a:extLst>
          </p:cNvPr>
          <p:cNvSpPr>
            <a:spLocks noGrp="1"/>
          </p:cNvSpPr>
          <p:nvPr>
            <p:ph idx="1"/>
          </p:nvPr>
        </p:nvSpPr>
        <p:spPr/>
        <p:txBody>
          <a:bodyPr>
            <a:normAutofit fontScale="92500" lnSpcReduction="20000"/>
          </a:bodyPr>
          <a:lstStyle/>
          <a:p>
            <a:r>
              <a:rPr lang="en-US" dirty="0"/>
              <a:t>1878 YF epidemic caused large outmigration from Memphis</a:t>
            </a:r>
          </a:p>
          <a:p>
            <a:r>
              <a:rPr lang="en-US" dirty="0"/>
              <a:t>Newspaper claimed that visitors saw Memphis as “the filthiest and most deathly appearing town in the Union” around 1880</a:t>
            </a:r>
          </a:p>
          <a:p>
            <a:r>
              <a:rPr lang="en-US" dirty="0"/>
              <a:t>Incorrectly Business Interests in Memphis thought that YF could be eliminated by Better Sanitation</a:t>
            </a:r>
          </a:p>
          <a:p>
            <a:r>
              <a:rPr lang="en-US" dirty="0"/>
              <a:t>Thought Clean, healthy cities would attract migrants, industry, and trade.</a:t>
            </a:r>
          </a:p>
          <a:p>
            <a:r>
              <a:rPr lang="en-US" dirty="0"/>
              <a:t>To repopulate, Memphis business interests joined local officials to create a vast sewer system.</a:t>
            </a:r>
          </a:p>
          <a:p>
            <a:r>
              <a:rPr lang="en-US" dirty="0"/>
              <a:t>This caused the mortality rate to drop by 50 percent, </a:t>
            </a:r>
          </a:p>
          <a:p>
            <a:r>
              <a:rPr lang="en-US" dirty="0"/>
              <a:t>mostly through declines in cholera, diarrhea and typhoid.  </a:t>
            </a:r>
          </a:p>
          <a:p>
            <a:r>
              <a:rPr lang="en-US" dirty="0"/>
              <a:t>Ironically, Little Effect on Yellow Fever</a:t>
            </a:r>
          </a:p>
        </p:txBody>
      </p:sp>
      <p:pic>
        <p:nvPicPr>
          <p:cNvPr id="19458" name="Picture 2" descr="A map of some of the City’s first sewers">
            <a:extLst>
              <a:ext uri="{FF2B5EF4-FFF2-40B4-BE49-F238E27FC236}">
                <a16:creationId xmlns:a16="http://schemas.microsoft.com/office/drawing/2014/main" id="{0324E2F3-8853-4463-84A1-2AD867072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9623" y="54293"/>
            <a:ext cx="2854177" cy="163639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quot;Memphis Underground: The City We Never See&quot;&amp;nbsp; -Memphis Magazine">
            <a:extLst>
              <a:ext uri="{FF2B5EF4-FFF2-40B4-BE49-F238E27FC236}">
                <a16:creationId xmlns:a16="http://schemas.microsoft.com/office/drawing/2014/main" id="{03D2C737-7641-4643-ADF0-6AB45CE34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6711" y="4479305"/>
            <a:ext cx="1971294" cy="2378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551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0C620-37BD-41E6-A141-7BD5C38BDAB1}"/>
              </a:ext>
            </a:extLst>
          </p:cNvPr>
          <p:cNvSpPr>
            <a:spLocks noGrp="1"/>
          </p:cNvSpPr>
          <p:nvPr>
            <p:ph type="title"/>
          </p:nvPr>
        </p:nvSpPr>
        <p:spPr/>
        <p:txBody>
          <a:bodyPr/>
          <a:lstStyle/>
          <a:p>
            <a:r>
              <a:rPr lang="en-US" dirty="0"/>
              <a:t>New Orleans </a:t>
            </a:r>
          </a:p>
        </p:txBody>
      </p:sp>
      <p:sp>
        <p:nvSpPr>
          <p:cNvPr id="3" name="Content Placeholder 2">
            <a:extLst>
              <a:ext uri="{FF2B5EF4-FFF2-40B4-BE49-F238E27FC236}">
                <a16:creationId xmlns:a16="http://schemas.microsoft.com/office/drawing/2014/main" id="{87F5BACD-0EB5-453F-9DE7-55E9B5A06AA4}"/>
              </a:ext>
            </a:extLst>
          </p:cNvPr>
          <p:cNvSpPr>
            <a:spLocks noGrp="1"/>
          </p:cNvSpPr>
          <p:nvPr>
            <p:ph idx="1"/>
          </p:nvPr>
        </p:nvSpPr>
        <p:spPr>
          <a:xfrm>
            <a:off x="838200" y="1690688"/>
            <a:ext cx="8049768" cy="4486275"/>
          </a:xfrm>
        </p:spPr>
        <p:txBody>
          <a:bodyPr>
            <a:normAutofit fontScale="92500" lnSpcReduction="20000"/>
          </a:bodyPr>
          <a:lstStyle/>
          <a:p>
            <a:r>
              <a:rPr lang="en-US" dirty="0"/>
              <a:t>Thought to Combat Yellow Fever with the Slaughterhouse Monopoly Act of 1869.</a:t>
            </a:r>
          </a:p>
          <a:p>
            <a:r>
              <a:rPr lang="en-US" dirty="0"/>
              <a:t>Feared that animal waste from butchers all over the city had contributed to YF epidemics.  Animal waste being dumped in Mississippi River upstream.</a:t>
            </a:r>
          </a:p>
          <a:p>
            <a:r>
              <a:rPr lang="en-US" dirty="0"/>
              <a:t>Set up a spot south of NO for slaughterhouse and regulated rates</a:t>
            </a:r>
          </a:p>
          <a:p>
            <a:r>
              <a:rPr lang="en-US" dirty="0"/>
              <a:t>Angered local businessmen by creating a regulated monopoly of slaughterhouse business</a:t>
            </a:r>
          </a:p>
          <a:p>
            <a:r>
              <a:rPr lang="en-US" dirty="0"/>
              <a:t>Overall death rate declined afterward (see next slide)</a:t>
            </a:r>
          </a:p>
          <a:p>
            <a:r>
              <a:rPr lang="en-US" dirty="0"/>
              <a:t>Probably little effect on yellow fever because the mosquito tended to breed in clean cisterns</a:t>
            </a:r>
          </a:p>
          <a:p>
            <a:endParaRPr lang="en-US" dirty="0"/>
          </a:p>
          <a:p>
            <a:endParaRPr lang="en-US" dirty="0"/>
          </a:p>
        </p:txBody>
      </p:sp>
      <p:pic>
        <p:nvPicPr>
          <p:cNvPr id="20482" name="Picture 2" descr="Image result for new orleans slaughterhouse">
            <a:extLst>
              <a:ext uri="{FF2B5EF4-FFF2-40B4-BE49-F238E27FC236}">
                <a16:creationId xmlns:a16="http://schemas.microsoft.com/office/drawing/2014/main" id="{E299E6D1-210D-41AC-BA65-93DA75D13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7968" y="763332"/>
            <a:ext cx="3402489" cy="408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37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3392-3860-45B5-93C2-AB3B66C87B34}"/>
              </a:ext>
            </a:extLst>
          </p:cNvPr>
          <p:cNvSpPr>
            <a:spLocks noGrp="1"/>
          </p:cNvSpPr>
          <p:nvPr>
            <p:ph type="title"/>
          </p:nvPr>
        </p:nvSpPr>
        <p:spPr/>
        <p:txBody>
          <a:bodyPr/>
          <a:lstStyle/>
          <a:p>
            <a:r>
              <a:rPr lang="en-US"/>
              <a:t>Colonial America </a:t>
            </a:r>
            <a:endParaRPr lang="en-US" dirty="0"/>
          </a:p>
        </p:txBody>
      </p:sp>
      <p:sp>
        <p:nvSpPr>
          <p:cNvPr id="3" name="Content Placeholder 2">
            <a:extLst>
              <a:ext uri="{FF2B5EF4-FFF2-40B4-BE49-F238E27FC236}">
                <a16:creationId xmlns:a16="http://schemas.microsoft.com/office/drawing/2014/main" id="{0B2B312B-F6BE-4DA5-9040-80A536254FAA}"/>
              </a:ext>
            </a:extLst>
          </p:cNvPr>
          <p:cNvSpPr>
            <a:spLocks noGrp="1"/>
          </p:cNvSpPr>
          <p:nvPr>
            <p:ph idx="1"/>
          </p:nvPr>
        </p:nvSpPr>
        <p:spPr/>
        <p:txBody>
          <a:bodyPr>
            <a:normAutofit fontScale="92500" lnSpcReduction="20000"/>
          </a:bodyPr>
          <a:lstStyle/>
          <a:p>
            <a:r>
              <a:rPr lang="en-US" dirty="0"/>
              <a:t>Death Rate Lower than in England</a:t>
            </a:r>
          </a:p>
          <a:p>
            <a:r>
              <a:rPr lang="en-US" dirty="0"/>
              <a:t>More Abundant and Regular Food Supply</a:t>
            </a:r>
          </a:p>
          <a:p>
            <a:r>
              <a:rPr lang="en-US" dirty="0"/>
              <a:t>Smaller Urban Populations</a:t>
            </a:r>
          </a:p>
          <a:p>
            <a:pPr lvl="1"/>
            <a:r>
              <a:rPr lang="en-US" dirty="0"/>
              <a:t>Cities were death traps, grew because of in-migration</a:t>
            </a:r>
          </a:p>
          <a:p>
            <a:pPr lvl="2"/>
            <a:r>
              <a:rPr lang="en-US" dirty="0"/>
              <a:t>This was true until early 1900s</a:t>
            </a:r>
          </a:p>
          <a:p>
            <a:pPr lvl="3"/>
            <a:r>
              <a:rPr lang="en-US" dirty="0"/>
              <a:t>Poor Sanitation and sewage treatment</a:t>
            </a:r>
          </a:p>
          <a:p>
            <a:pPr lvl="3"/>
            <a:r>
              <a:rPr lang="en-US" dirty="0"/>
              <a:t>Denser populations aided spread of epidemics</a:t>
            </a:r>
          </a:p>
          <a:p>
            <a:pPr lvl="3"/>
            <a:r>
              <a:rPr lang="en-US" dirty="0"/>
              <a:t>50 % of children under 5 in London died.</a:t>
            </a:r>
          </a:p>
          <a:p>
            <a:r>
              <a:rPr lang="en-US" dirty="0"/>
              <a:t>Male v. Female </a:t>
            </a:r>
          </a:p>
          <a:p>
            <a:pPr lvl="1"/>
            <a:r>
              <a:rPr lang="en-US" dirty="0"/>
              <a:t>Life expectancy at birth about 38 years old</a:t>
            </a:r>
          </a:p>
          <a:p>
            <a:pPr lvl="1"/>
            <a:r>
              <a:rPr lang="en-US" dirty="0"/>
              <a:t>Life Expectancy after Childhood</a:t>
            </a:r>
          </a:p>
          <a:p>
            <a:pPr lvl="2"/>
            <a:r>
              <a:rPr lang="en-US" dirty="0"/>
              <a:t>60 for men</a:t>
            </a:r>
          </a:p>
          <a:p>
            <a:pPr lvl="2"/>
            <a:r>
              <a:rPr lang="en-US" dirty="0"/>
              <a:t>40 for women, many died giving birth </a:t>
            </a:r>
            <a:r>
              <a:rPr lang="en-US" dirty="0" err="1"/>
              <a:t>birth</a:t>
            </a:r>
            <a:r>
              <a:rPr lang="en-US" dirty="0"/>
              <a:t>,  many in their 60s.  </a:t>
            </a:r>
          </a:p>
          <a:p>
            <a:endParaRPr lang="en-US" dirty="0"/>
          </a:p>
        </p:txBody>
      </p:sp>
    </p:spTree>
    <p:extLst>
      <p:ext uri="{BB962C8B-B14F-4D97-AF65-F5344CB8AC3E}">
        <p14:creationId xmlns:p14="http://schemas.microsoft.com/office/powerpoint/2010/main" val="3300202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752B27-3469-4DB7-A297-4AE069E8FC59}"/>
              </a:ext>
            </a:extLst>
          </p:cNvPr>
          <p:cNvPicPr>
            <a:picLocks noChangeAspect="1"/>
          </p:cNvPicPr>
          <p:nvPr/>
        </p:nvPicPr>
        <p:blipFill>
          <a:blip r:embed="rId2"/>
          <a:stretch>
            <a:fillRect/>
          </a:stretch>
        </p:blipFill>
        <p:spPr>
          <a:xfrm>
            <a:off x="999130" y="133007"/>
            <a:ext cx="8154009" cy="6348387"/>
          </a:xfrm>
          <a:prstGeom prst="rect">
            <a:avLst/>
          </a:prstGeom>
        </p:spPr>
      </p:pic>
      <p:sp>
        <p:nvSpPr>
          <p:cNvPr id="3" name="TextBox 2">
            <a:extLst>
              <a:ext uri="{FF2B5EF4-FFF2-40B4-BE49-F238E27FC236}">
                <a16:creationId xmlns:a16="http://schemas.microsoft.com/office/drawing/2014/main" id="{9C880443-F089-48A1-B5F6-A73F22261A9E}"/>
              </a:ext>
            </a:extLst>
          </p:cNvPr>
          <p:cNvSpPr txBox="1"/>
          <p:nvPr/>
        </p:nvSpPr>
        <p:spPr>
          <a:xfrm>
            <a:off x="8530542" y="2037144"/>
            <a:ext cx="3007683" cy="1200329"/>
          </a:xfrm>
          <a:prstGeom prst="rect">
            <a:avLst/>
          </a:prstGeom>
          <a:noFill/>
        </p:spPr>
        <p:txBody>
          <a:bodyPr wrap="none" rtlCol="0">
            <a:spAutoFit/>
          </a:bodyPr>
          <a:lstStyle/>
          <a:p>
            <a:r>
              <a:rPr lang="en-US" dirty="0"/>
              <a:t>Note decline after 1850 in NO</a:t>
            </a:r>
          </a:p>
          <a:p>
            <a:r>
              <a:rPr lang="en-US" dirty="0"/>
              <a:t>Similar to decline in Havana in</a:t>
            </a:r>
          </a:p>
          <a:p>
            <a:r>
              <a:rPr lang="en-US" dirty="0"/>
              <a:t>Prior Figure</a:t>
            </a:r>
          </a:p>
          <a:p>
            <a:endParaRPr lang="en-US" dirty="0"/>
          </a:p>
        </p:txBody>
      </p:sp>
    </p:spTree>
    <p:extLst>
      <p:ext uri="{BB962C8B-B14F-4D97-AF65-F5344CB8AC3E}">
        <p14:creationId xmlns:p14="http://schemas.microsoft.com/office/powerpoint/2010/main" val="1841654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Smallpox:  The Pox of Liberty</a:t>
            </a:r>
          </a:p>
        </p:txBody>
      </p:sp>
      <p:sp>
        <p:nvSpPr>
          <p:cNvPr id="3" name="Content Placeholder 2"/>
          <p:cNvSpPr>
            <a:spLocks noGrp="1"/>
          </p:cNvSpPr>
          <p:nvPr>
            <p:ph idx="1"/>
          </p:nvPr>
        </p:nvSpPr>
        <p:spPr/>
        <p:txBody>
          <a:bodyPr/>
          <a:lstStyle/>
          <a:p>
            <a:pPr marL="0" indent="0">
              <a:buNone/>
            </a:pPr>
            <a:r>
              <a:rPr lang="en-US" dirty="0"/>
              <a:t>May have record for killing and</a:t>
            </a:r>
          </a:p>
          <a:p>
            <a:pPr marL="0" indent="0">
              <a:buNone/>
            </a:pPr>
            <a:r>
              <a:rPr lang="en-US" dirty="0"/>
              <a:t>Maiming</a:t>
            </a:r>
          </a:p>
          <a:p>
            <a:pPr marL="0" indent="0">
              <a:buNone/>
            </a:pPr>
            <a:r>
              <a:rPr lang="en-US" dirty="0"/>
              <a:t>In 1700s 90% of adults likely had</a:t>
            </a:r>
          </a:p>
          <a:p>
            <a:pPr marL="0" indent="0">
              <a:buNone/>
            </a:pPr>
            <a:r>
              <a:rPr lang="en-US" dirty="0"/>
              <a:t>Smallpox at some point</a:t>
            </a:r>
          </a:p>
          <a:p>
            <a:pPr marL="0" indent="0">
              <a:buNone/>
            </a:pPr>
            <a:r>
              <a:rPr lang="en-US" dirty="0"/>
              <a:t>Mid-1700s probably harming</a:t>
            </a:r>
          </a:p>
          <a:p>
            <a:pPr marL="0" indent="0">
              <a:buNone/>
            </a:pPr>
            <a:r>
              <a:rPr lang="en-US" dirty="0"/>
              <a:t>¼  of world population in any year</a:t>
            </a:r>
          </a:p>
          <a:p>
            <a:pPr marL="0" indent="0">
              <a:buNone/>
            </a:pPr>
            <a:endParaRPr lang="en-US" dirty="0"/>
          </a:p>
          <a:p>
            <a:endParaRPr lang="en-US" dirty="0"/>
          </a:p>
        </p:txBody>
      </p:sp>
      <p:pic>
        <p:nvPicPr>
          <p:cNvPr id="3080" name="Picture 8" descr="Smallpox and the photos anti-vaxxers don't want you to see - NZ Herald">
            <a:extLst>
              <a:ext uri="{FF2B5EF4-FFF2-40B4-BE49-F238E27FC236}">
                <a16:creationId xmlns:a16="http://schemas.microsoft.com/office/drawing/2014/main" id="{904F0C67-D7E7-4FF5-972F-20EC914D7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027583"/>
            <a:ext cx="6096000" cy="405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900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hapter 4 - The Pox of Liberty"/>
          <p:cNvSpPr txBox="1">
            <a:spLocks noGrp="1"/>
          </p:cNvSpPr>
          <p:nvPr>
            <p:ph type="title"/>
          </p:nvPr>
        </p:nvSpPr>
        <p:spPr>
          <a:prstGeom prst="rect">
            <a:avLst/>
          </a:prstGeom>
        </p:spPr>
        <p:txBody>
          <a:bodyPr/>
          <a:lstStyle/>
          <a:p>
            <a:r>
              <a:rPr lang="en-US" dirty="0"/>
              <a:t>Worse in the U.S. than elsewhere.  Why?</a:t>
            </a:r>
            <a:endParaRPr dirty="0"/>
          </a:p>
        </p:txBody>
      </p:sp>
      <p:sp>
        <p:nvSpPr>
          <p:cNvPr id="268" name="Why was smallpox so much worse in the US?…"/>
          <p:cNvSpPr txBox="1">
            <a:spLocks noGrp="1"/>
          </p:cNvSpPr>
          <p:nvPr>
            <p:ph type="body" idx="1"/>
          </p:nvPr>
        </p:nvSpPr>
        <p:spPr>
          <a:prstGeom prst="rect">
            <a:avLst/>
          </a:prstGeom>
        </p:spPr>
        <p:txBody>
          <a:bodyPr/>
          <a:lstStyle/>
          <a:p>
            <a:r>
              <a:rPr lang="en-US" dirty="0"/>
              <a:t>Like many other vaccination fights in the US.</a:t>
            </a:r>
          </a:p>
          <a:p>
            <a:r>
              <a:rPr lang="en-US" dirty="0"/>
              <a:t>Small minority with intense opinions battled a larger minority with less deeply held opinions.  </a:t>
            </a:r>
          </a:p>
          <a:p>
            <a:r>
              <a:rPr dirty="0"/>
              <a:t>Due Process and Equal Protection clauses</a:t>
            </a:r>
            <a:r>
              <a:rPr lang="en-US" dirty="0"/>
              <a:t> of Constitution and Access </a:t>
            </a:r>
            <a:r>
              <a:rPr dirty="0"/>
              <a:t>to a strong independent judiciary.</a:t>
            </a:r>
            <a:endParaRPr lang="en-US" dirty="0"/>
          </a:p>
          <a:p>
            <a:pPr lvl="1"/>
            <a:r>
              <a:rPr lang="en-US" dirty="0"/>
              <a:t>School officials and public health authorities had to pass laws to require vaccinations.</a:t>
            </a:r>
          </a:p>
          <a:p>
            <a:pPr lvl="1"/>
            <a:r>
              <a:rPr lang="en-US" dirty="0"/>
              <a:t>Anti-</a:t>
            </a:r>
            <a:r>
              <a:rPr lang="en-US" dirty="0" err="1"/>
              <a:t>vaxers</a:t>
            </a:r>
            <a:r>
              <a:rPr lang="en-US" dirty="0"/>
              <a:t> could then take the issue to court.  </a:t>
            </a:r>
            <a:endParaRPr dirty="0"/>
          </a:p>
          <a:p>
            <a:r>
              <a:rPr dirty="0"/>
              <a:t>Federalism led to a patchwork of laws and regulations that varied sharply across states and municipalities.</a:t>
            </a:r>
          </a:p>
        </p:txBody>
      </p:sp>
    </p:spTree>
    <p:extLst>
      <p:ext uri="{BB962C8B-B14F-4D97-AF65-F5344CB8AC3E}">
        <p14:creationId xmlns:p14="http://schemas.microsoft.com/office/powerpoint/2010/main" val="129848106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Brief History of Smallpox"/>
          <p:cNvSpPr txBox="1">
            <a:spLocks noGrp="1"/>
          </p:cNvSpPr>
          <p:nvPr>
            <p:ph type="title"/>
          </p:nvPr>
        </p:nvSpPr>
        <p:spPr>
          <a:prstGeom prst="rect">
            <a:avLst/>
          </a:prstGeom>
        </p:spPr>
        <p:txBody>
          <a:bodyPr/>
          <a:lstStyle/>
          <a:p>
            <a:r>
              <a:rPr dirty="0"/>
              <a:t>Brief History of Smallpox</a:t>
            </a:r>
            <a:r>
              <a:rPr lang="en-US" dirty="0"/>
              <a:t> </a:t>
            </a:r>
            <a:endParaRPr dirty="0"/>
          </a:p>
        </p:txBody>
      </p:sp>
      <p:sp>
        <p:nvSpPr>
          <p:cNvPr id="271" name="First appeared in either Asia or Northern Africa, and likely emerged from a rodent-borne variola-like virus in Africa 16,000 to 68,000 years ago.…"/>
          <p:cNvSpPr txBox="1">
            <a:spLocks noGrp="1"/>
          </p:cNvSpPr>
          <p:nvPr>
            <p:ph type="body" idx="1"/>
          </p:nvPr>
        </p:nvSpPr>
        <p:spPr>
          <a:prstGeom prst="rect">
            <a:avLst/>
          </a:prstGeom>
        </p:spPr>
        <p:txBody>
          <a:bodyPr>
            <a:normAutofit fontScale="92500" lnSpcReduction="10000"/>
          </a:bodyPr>
          <a:lstStyle/>
          <a:p>
            <a:pPr marL="260380" indent="-260380" defTabSz="332708">
              <a:spcBef>
                <a:spcPts val="2391"/>
              </a:spcBef>
              <a:defRPr sz="2916"/>
            </a:pPr>
            <a:r>
              <a:t>First appeared in either Asia or Northern Africa, and likely emerged from a rodent-borne variola-like virus in Africa 16,000 to 68,000 years ago.</a:t>
            </a:r>
          </a:p>
          <a:p>
            <a:pPr marL="260380" indent="-260380" defTabSz="332708">
              <a:spcBef>
                <a:spcPts val="2391"/>
              </a:spcBef>
              <a:defRPr sz="2916"/>
            </a:pPr>
            <a:r>
              <a:t>By 1600, smallpox was pervasive.</a:t>
            </a:r>
          </a:p>
          <a:p>
            <a:pPr marL="260380" indent="-260380" defTabSz="332708">
              <a:spcBef>
                <a:spcPts val="2391"/>
              </a:spcBef>
              <a:defRPr sz="2916"/>
            </a:pPr>
            <a:r>
              <a:t>Highly contagious, transmitted through air.</a:t>
            </a:r>
          </a:p>
          <a:p>
            <a:pPr marL="260380" indent="-260380" defTabSz="332708">
              <a:spcBef>
                <a:spcPts val="2391"/>
              </a:spcBef>
              <a:defRPr sz="2916"/>
            </a:pPr>
            <a:r>
              <a:t>2 variants - one very serious (25% fatality), and one minor (&lt;1% fatality)</a:t>
            </a:r>
          </a:p>
          <a:p>
            <a:pPr marL="260380" indent="-260380" defTabSz="332708">
              <a:spcBef>
                <a:spcPts val="2391"/>
              </a:spcBef>
              <a:defRPr sz="2916"/>
            </a:pPr>
            <a:r>
              <a:t>Thrived in high-density areas.</a:t>
            </a:r>
          </a:p>
          <a:p>
            <a:pPr marL="260380" indent="-260380" defTabSz="332708">
              <a:spcBef>
                <a:spcPts val="2391"/>
              </a:spcBef>
              <a:defRPr sz="2916"/>
            </a:pPr>
            <a:r>
              <a:t>Single most important determinant was population’s immunity status. Decimated populations with little exposure to the disease.</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Brief History of Smallpox"/>
          <p:cNvSpPr txBox="1">
            <a:spLocks noGrp="1"/>
          </p:cNvSpPr>
          <p:nvPr>
            <p:ph type="title"/>
          </p:nvPr>
        </p:nvSpPr>
        <p:spPr>
          <a:prstGeom prst="rect">
            <a:avLst/>
          </a:prstGeom>
        </p:spPr>
        <p:txBody>
          <a:bodyPr/>
          <a:lstStyle/>
          <a:p>
            <a:r>
              <a:rPr lang="en-US" dirty="0"/>
              <a:t>1700s </a:t>
            </a:r>
            <a:r>
              <a:rPr dirty="0"/>
              <a:t>Smallpox</a:t>
            </a:r>
            <a:r>
              <a:rPr lang="en-US" dirty="0"/>
              <a:t> Vaccination</a:t>
            </a:r>
            <a:endParaRPr dirty="0"/>
          </a:p>
        </p:txBody>
      </p:sp>
      <p:sp>
        <p:nvSpPr>
          <p:cNvPr id="274" name="Modern forms of vaccination were developed with scientists noticed that individuals who had previously suffered cow pox (mild pox) did not exhibit the symptoms of small pox. —&gt; arm-to-arm vaccination (dangerous)…"/>
          <p:cNvSpPr txBox="1">
            <a:spLocks noGrp="1"/>
          </p:cNvSpPr>
          <p:nvPr>
            <p:ph type="body" idx="1"/>
          </p:nvPr>
        </p:nvSpPr>
        <p:spPr>
          <a:xfrm>
            <a:off x="838200" y="1825625"/>
            <a:ext cx="8324461" cy="4313918"/>
          </a:xfrm>
          <a:prstGeom prst="rect">
            <a:avLst/>
          </a:prstGeom>
        </p:spPr>
        <p:txBody>
          <a:bodyPr>
            <a:normAutofit fontScale="85000" lnSpcReduction="10000"/>
          </a:bodyPr>
          <a:lstStyle/>
          <a:p>
            <a:pPr marL="253951" indent="-253951" defTabSz="324493">
              <a:spcBef>
                <a:spcPts val="2320"/>
              </a:spcBef>
              <a:defRPr sz="2844"/>
            </a:pPr>
            <a:r>
              <a:rPr dirty="0"/>
              <a:t>Modern forms of vaccination were developed with scientists noticed that individuals who had previously suffered cow pox (mild pox) did not exhibit the symptoms of small pox. </a:t>
            </a:r>
            <a:endParaRPr lang="en-US" dirty="0"/>
          </a:p>
          <a:p>
            <a:pPr marL="253951" indent="-253951" defTabSz="324493">
              <a:spcBef>
                <a:spcPts val="2320"/>
              </a:spcBef>
              <a:defRPr sz="2844"/>
            </a:pPr>
            <a:r>
              <a:rPr dirty="0"/>
              <a:t>arm-to-arm vaccination (dangerous)</a:t>
            </a:r>
            <a:endParaRPr lang="en-US" dirty="0"/>
          </a:p>
          <a:p>
            <a:pPr marL="253951" indent="-253951" defTabSz="324493">
              <a:spcBef>
                <a:spcPts val="2320"/>
              </a:spcBef>
              <a:defRPr sz="2844"/>
            </a:pPr>
            <a:r>
              <a:rPr lang="en-US" dirty="0"/>
              <a:t>Gen. Washington had troops in Boston inoculated while quarantining anybody with any sign of the disease.</a:t>
            </a:r>
          </a:p>
          <a:p>
            <a:pPr marL="253951" indent="-253951" defTabSz="324493">
              <a:spcBef>
                <a:spcPts val="2320"/>
              </a:spcBef>
              <a:defRPr sz="2844"/>
            </a:pPr>
            <a:r>
              <a:rPr lang="en-US" dirty="0"/>
              <a:t>Abigail Adams in July 1776 had herself and 4 children, including John Quincy,  </a:t>
            </a:r>
            <a:r>
              <a:rPr lang="en-US" dirty="0" err="1"/>
              <a:t>innoculated</a:t>
            </a:r>
            <a:r>
              <a:rPr lang="en-US" dirty="0"/>
              <a:t> </a:t>
            </a:r>
          </a:p>
          <a:p>
            <a:pPr marL="253951" indent="-253951" defTabSz="324493">
              <a:spcBef>
                <a:spcPts val="2320"/>
              </a:spcBef>
              <a:defRPr sz="2844"/>
            </a:pPr>
            <a:r>
              <a:rPr lang="en-US" dirty="0"/>
              <a:t>“The Little Folks are very sick then and puke every morning but after they are very comfortable.”</a:t>
            </a:r>
          </a:p>
        </p:txBody>
      </p:sp>
      <p:pic>
        <p:nvPicPr>
          <p:cNvPr id="10244" name="Picture 4" descr="page image">
            <a:extLst>
              <a:ext uri="{FF2B5EF4-FFF2-40B4-BE49-F238E27FC236}">
                <a16:creationId xmlns:a16="http://schemas.microsoft.com/office/drawing/2014/main" id="{2E102A05-7303-4F29-BCB4-DACAFFB45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9683" y="1344099"/>
            <a:ext cx="2012734" cy="31935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abigail and john">
            <a:extLst>
              <a:ext uri="{FF2B5EF4-FFF2-40B4-BE49-F238E27FC236}">
                <a16:creationId xmlns:a16="http://schemas.microsoft.com/office/drawing/2014/main" id="{F5578E3D-5B0D-425A-984E-B56AF7B57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0100" y="4912759"/>
            <a:ext cx="3151900" cy="1933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47094-BCC4-4E38-B72E-762E7116A3E4}"/>
              </a:ext>
            </a:extLst>
          </p:cNvPr>
          <p:cNvSpPr>
            <a:spLocks noGrp="1"/>
          </p:cNvSpPr>
          <p:nvPr>
            <p:ph type="title"/>
          </p:nvPr>
        </p:nvSpPr>
        <p:spPr/>
        <p:txBody>
          <a:bodyPr/>
          <a:lstStyle/>
          <a:p>
            <a:r>
              <a:rPr lang="en-US" dirty="0"/>
              <a:t>Smallpox Vaccination Controversy</a:t>
            </a:r>
          </a:p>
        </p:txBody>
      </p:sp>
      <p:sp>
        <p:nvSpPr>
          <p:cNvPr id="3" name="Content Placeholder 2">
            <a:extLst>
              <a:ext uri="{FF2B5EF4-FFF2-40B4-BE49-F238E27FC236}">
                <a16:creationId xmlns:a16="http://schemas.microsoft.com/office/drawing/2014/main" id="{94D6591F-8BBE-4608-8B74-7D53786EA340}"/>
              </a:ext>
            </a:extLst>
          </p:cNvPr>
          <p:cNvSpPr>
            <a:spLocks noGrp="1"/>
          </p:cNvSpPr>
          <p:nvPr>
            <p:ph idx="1"/>
          </p:nvPr>
        </p:nvSpPr>
        <p:spPr/>
        <p:txBody>
          <a:bodyPr/>
          <a:lstStyle/>
          <a:p>
            <a:pPr marL="253951" indent="-253951" defTabSz="324493">
              <a:spcBef>
                <a:spcPts val="2320"/>
              </a:spcBef>
              <a:defRPr sz="2844"/>
            </a:pPr>
            <a:r>
              <a:rPr lang="en-US" dirty="0"/>
              <a:t>As vaccine developed in early 1800s, widespread opposition.</a:t>
            </a:r>
          </a:p>
          <a:p>
            <a:pPr marL="253951" indent="-253951" defTabSz="324493">
              <a:spcBef>
                <a:spcPts val="2320"/>
              </a:spcBef>
              <a:defRPr sz="2844"/>
            </a:pPr>
            <a:r>
              <a:rPr lang="en-US" dirty="0"/>
              <a:t>Standard trope of anti-</a:t>
            </a:r>
            <a:r>
              <a:rPr lang="en-US" dirty="0" err="1"/>
              <a:t>vaccinationists</a:t>
            </a:r>
            <a:r>
              <a:rPr lang="en-US" dirty="0"/>
              <a:t> was that smallpox was the product of unsanitary living conditions and that it could be prevented through improved sanitation. </a:t>
            </a:r>
          </a:p>
          <a:p>
            <a:pPr marL="507903" lvl="1" indent="-253951" defTabSz="324493">
              <a:spcBef>
                <a:spcPts val="2320"/>
              </a:spcBef>
              <a:defRPr sz="2844"/>
            </a:pPr>
            <a:r>
              <a:rPr lang="en-US" dirty="0"/>
              <a:t>Cherry-picked data from London and Sweden.</a:t>
            </a:r>
          </a:p>
          <a:p>
            <a:pPr marL="507903" lvl="1" indent="-253951" defTabSz="324493">
              <a:spcBef>
                <a:spcPts val="2320"/>
              </a:spcBef>
              <a:defRPr sz="2844"/>
            </a:pPr>
            <a:r>
              <a:rPr lang="en-US" dirty="0"/>
              <a:t>In reality, when laws mandating vaccination were introduced, smallpox rates fell. Vice verse.. </a:t>
            </a:r>
          </a:p>
          <a:p>
            <a:endParaRPr lang="en-US" dirty="0"/>
          </a:p>
        </p:txBody>
      </p:sp>
    </p:spTree>
    <p:extLst>
      <p:ext uri="{BB962C8B-B14F-4D97-AF65-F5344CB8AC3E}">
        <p14:creationId xmlns:p14="http://schemas.microsoft.com/office/powerpoint/2010/main" val="2991084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Vaccination Effectiveness"/>
          <p:cNvSpPr txBox="1">
            <a:spLocks noGrp="1"/>
          </p:cNvSpPr>
          <p:nvPr>
            <p:ph type="title"/>
          </p:nvPr>
        </p:nvSpPr>
        <p:spPr>
          <a:xfrm>
            <a:off x="2795337" y="34968"/>
            <a:ext cx="6027821" cy="902201"/>
          </a:xfrm>
          <a:prstGeom prst="rect">
            <a:avLst/>
          </a:prstGeom>
        </p:spPr>
        <p:txBody>
          <a:bodyPr/>
          <a:lstStyle/>
          <a:p>
            <a:r>
              <a:t>Vaccination Effectiveness</a:t>
            </a:r>
          </a:p>
        </p:txBody>
      </p:sp>
      <p:pic>
        <p:nvPicPr>
          <p:cNvPr id="277" name="Image" descr="Image"/>
          <p:cNvPicPr>
            <a:picLocks noChangeAspect="1"/>
          </p:cNvPicPr>
          <p:nvPr/>
        </p:nvPicPr>
        <p:blipFill>
          <a:blip r:embed="rId2"/>
          <a:stretch>
            <a:fillRect/>
          </a:stretch>
        </p:blipFill>
        <p:spPr>
          <a:xfrm>
            <a:off x="1237406" y="790475"/>
            <a:ext cx="9751436" cy="4715372"/>
          </a:xfrm>
          <a:prstGeom prst="rect">
            <a:avLst/>
          </a:prstGeom>
          <a:ln w="12700">
            <a:miter lim="400000"/>
          </a:ln>
        </p:spPr>
      </p:pic>
      <p:sp>
        <p:nvSpPr>
          <p:cNvPr id="278" name="Table 4.1. The Vaccination Census of Sheffield…"/>
          <p:cNvSpPr txBox="1"/>
          <p:nvPr/>
        </p:nvSpPr>
        <p:spPr>
          <a:xfrm>
            <a:off x="2571427" y="5776912"/>
            <a:ext cx="7331274" cy="10461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marL="17859" defTabSz="321457">
              <a:defRPr sz="1800" b="1">
                <a:latin typeface="Palatino"/>
                <a:ea typeface="Palatino"/>
                <a:cs typeface="Palatino"/>
                <a:sym typeface="Palatino"/>
              </a:defRPr>
            </a:pPr>
            <a:r>
              <a:rPr sz="1266" dirty="0"/>
              <a:t>Table 4.1. The Vaccination Census of Sheffield</a:t>
            </a:r>
          </a:p>
          <a:p>
            <a:pPr marL="17859" defTabSz="321457">
              <a:defRPr sz="1800" i="1">
                <a:latin typeface="Palatino"/>
                <a:ea typeface="Palatino"/>
                <a:cs typeface="Palatino"/>
                <a:sym typeface="Palatino"/>
              </a:defRPr>
            </a:pPr>
            <a:r>
              <a:rPr sz="1266" dirty="0"/>
              <a:t>Source: Vaccination Commission. Second Report of the Royal Commission Appointed to Inquire in the Subject of Vaccination with Minutes</a:t>
            </a:r>
          </a:p>
          <a:p>
            <a:pPr marL="17859" defTabSz="321457">
              <a:defRPr sz="1800">
                <a:latin typeface="Palatino"/>
                <a:ea typeface="Palatino"/>
                <a:cs typeface="Palatino"/>
                <a:sym typeface="Palatino"/>
              </a:defRPr>
            </a:pPr>
            <a:r>
              <a:rPr sz="1266" i="1" dirty="0"/>
              <a:t>and Evidence and Appendices</a:t>
            </a:r>
            <a:r>
              <a:rPr sz="1266" dirty="0"/>
              <a:t>. London: Her Majesty’s Stationary Office, 1890, Appendix No. 4, pp. 248-249, Diagrams A-E.</a:t>
            </a:r>
          </a:p>
        </p:txBody>
      </p:sp>
      <p:sp>
        <p:nvSpPr>
          <p:cNvPr id="279" name="Rectangle"/>
          <p:cNvSpPr/>
          <p:nvPr/>
        </p:nvSpPr>
        <p:spPr>
          <a:xfrm>
            <a:off x="4211037" y="5036019"/>
            <a:ext cx="7331274" cy="446485"/>
          </a:xfrm>
          <a:prstGeom prst="rect">
            <a:avLst/>
          </a:prstGeom>
          <a:ln w="50800">
            <a:solidFill>
              <a:srgbClr val="FFA700"/>
            </a:solidFill>
            <a:miter lim="400000"/>
          </a:ln>
        </p:spPr>
        <p:txBody>
          <a:bodyPr lIns="35719" tIns="35719" rIns="35719" bIns="35719" anchor="ctr"/>
          <a:lstStyle/>
          <a:p>
            <a:pPr>
              <a:defRPr>
                <a:solidFill>
                  <a:srgbClr val="FFFFFF"/>
                </a:solidFill>
              </a:defRPr>
            </a:pPr>
            <a:endParaRPr sz="1266"/>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Vaccinations"/>
          <p:cNvSpPr txBox="1">
            <a:spLocks noGrp="1"/>
          </p:cNvSpPr>
          <p:nvPr>
            <p:ph type="title"/>
          </p:nvPr>
        </p:nvSpPr>
        <p:spPr>
          <a:xfrm>
            <a:off x="838200" y="365126"/>
            <a:ext cx="11065042" cy="709695"/>
          </a:xfrm>
          <a:prstGeom prst="rect">
            <a:avLst/>
          </a:prstGeom>
        </p:spPr>
        <p:txBody>
          <a:bodyPr>
            <a:normAutofit/>
          </a:bodyPr>
          <a:lstStyle/>
          <a:p>
            <a:r>
              <a:rPr dirty="0"/>
              <a:t>Vaccination</a:t>
            </a:r>
            <a:r>
              <a:rPr lang="en-US" dirty="0"/>
              <a:t> Effects on Death Rates</a:t>
            </a:r>
            <a:endParaRPr dirty="0"/>
          </a:p>
        </p:txBody>
      </p:sp>
      <p:pic>
        <p:nvPicPr>
          <p:cNvPr id="282" name="Image" descr="Image"/>
          <p:cNvPicPr>
            <a:picLocks noChangeAspect="1"/>
          </p:cNvPicPr>
          <p:nvPr/>
        </p:nvPicPr>
        <p:blipFill>
          <a:blip r:embed="rId2"/>
          <a:stretch>
            <a:fillRect/>
          </a:stretch>
        </p:blipFill>
        <p:spPr>
          <a:xfrm>
            <a:off x="311519" y="1074821"/>
            <a:ext cx="5733380" cy="4205769"/>
          </a:xfrm>
          <a:prstGeom prst="rect">
            <a:avLst/>
          </a:prstGeom>
          <a:ln w="12700">
            <a:miter lim="400000"/>
          </a:ln>
        </p:spPr>
      </p:pic>
      <p:sp>
        <p:nvSpPr>
          <p:cNvPr id="283" name="Figure 4.1. Smallpox in London, 1675-1905…"/>
          <p:cNvSpPr txBox="1"/>
          <p:nvPr/>
        </p:nvSpPr>
        <p:spPr>
          <a:xfrm>
            <a:off x="1942239" y="5448532"/>
            <a:ext cx="3712057" cy="13161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marL="17859" defTabSz="321457">
              <a:defRPr sz="1800" b="1">
                <a:latin typeface="Palatino"/>
                <a:ea typeface="Palatino"/>
                <a:cs typeface="Palatino"/>
                <a:sym typeface="Palatino"/>
              </a:defRPr>
            </a:pPr>
            <a:r>
              <a:rPr sz="1266" dirty="0"/>
              <a:t>Figure 4.1. Smallpox in London, 1675-1905</a:t>
            </a:r>
          </a:p>
          <a:p>
            <a:pPr marL="17859" defTabSz="321457">
              <a:lnSpc>
                <a:spcPct val="82916"/>
              </a:lnSpc>
              <a:spcBef>
                <a:spcPts val="141"/>
              </a:spcBef>
              <a:defRPr sz="1800" i="1">
                <a:latin typeface="Palatino"/>
                <a:ea typeface="Palatino"/>
                <a:cs typeface="Palatino"/>
                <a:sym typeface="Palatino"/>
              </a:defRPr>
            </a:pPr>
            <a:r>
              <a:rPr sz="1266" dirty="0"/>
              <a:t>Source: Vaccination Commission. Second Report of the Royal Commission Appointed to Inquire in the Subject of Vaccination with Minutes and Evidence and Appendices. London: Her Majesty’s</a:t>
            </a:r>
          </a:p>
          <a:p>
            <a:pPr marL="17859" defTabSz="321457">
              <a:defRPr sz="1800">
                <a:latin typeface="Palatino"/>
                <a:ea typeface="Palatino"/>
                <a:cs typeface="Palatino"/>
                <a:sym typeface="Palatino"/>
              </a:defRPr>
            </a:pPr>
            <a:r>
              <a:rPr sz="1266" dirty="0"/>
              <a:t>Stationary Office, 1890, Appendix No. 10, pp. 289-90; and</a:t>
            </a:r>
          </a:p>
        </p:txBody>
      </p:sp>
      <p:pic>
        <p:nvPicPr>
          <p:cNvPr id="284" name="Image" descr="Image"/>
          <p:cNvPicPr>
            <a:picLocks noChangeAspect="1"/>
          </p:cNvPicPr>
          <p:nvPr/>
        </p:nvPicPr>
        <p:blipFill>
          <a:blip r:embed="rId3"/>
          <a:stretch>
            <a:fillRect/>
          </a:stretch>
        </p:blipFill>
        <p:spPr>
          <a:xfrm>
            <a:off x="6222677" y="1074821"/>
            <a:ext cx="5817980" cy="4205769"/>
          </a:xfrm>
          <a:prstGeom prst="rect">
            <a:avLst/>
          </a:prstGeom>
          <a:ln w="12700">
            <a:miter lim="400000"/>
          </a:ln>
        </p:spPr>
      </p:pic>
      <p:sp>
        <p:nvSpPr>
          <p:cNvPr id="285" name="Figure 4.2. Smallpox in Sweden, 1750-1900…"/>
          <p:cNvSpPr txBox="1"/>
          <p:nvPr/>
        </p:nvSpPr>
        <p:spPr>
          <a:xfrm>
            <a:off x="7049242" y="5280590"/>
            <a:ext cx="3712057" cy="1414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marL="17859" defTabSz="321457">
              <a:defRPr sz="1800" b="1">
                <a:latin typeface="Palatino"/>
                <a:ea typeface="Palatino"/>
                <a:cs typeface="Palatino"/>
                <a:sym typeface="Palatino"/>
              </a:defRPr>
            </a:pPr>
            <a:r>
              <a:rPr sz="1266" dirty="0"/>
              <a:t>Figure 4.2. Smallpox in Sweden, 1750-1900</a:t>
            </a:r>
          </a:p>
          <a:p>
            <a:pPr marL="17859" defTabSz="321457">
              <a:lnSpc>
                <a:spcPct val="82916"/>
              </a:lnSpc>
              <a:spcBef>
                <a:spcPts val="141"/>
              </a:spcBef>
              <a:defRPr sz="1800">
                <a:latin typeface="Palatino"/>
                <a:ea typeface="Palatino"/>
                <a:cs typeface="Palatino"/>
                <a:sym typeface="Palatino"/>
              </a:defRPr>
            </a:pPr>
            <a:r>
              <a:rPr sz="1266" i="1" dirty="0"/>
              <a:t>Sources</a:t>
            </a:r>
            <a:r>
              <a:rPr sz="1266" dirty="0"/>
              <a:t>: General Board of Health. “Papers Relating to the History and Practice of Vaccination.” </a:t>
            </a:r>
            <a:r>
              <a:rPr sz="1266" i="1" dirty="0"/>
              <a:t>Presented to Both Houses of Parliament by Command of Her Majesty</a:t>
            </a:r>
            <a:r>
              <a:rPr sz="1266" dirty="0"/>
              <a:t>. London, Her Majesty’s Stationary Office, 1857, pp. 185-86. Edward J. Edwardes, </a:t>
            </a:r>
            <a:r>
              <a:rPr sz="1266" i="1" dirty="0"/>
              <a:t>A Concise History of Small- Pox and Vaccination in Europe</a:t>
            </a:r>
            <a:r>
              <a:rPr sz="1266" dirty="0"/>
              <a:t>, London: H.K. Lewis, pp. 17, 43, and 78</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0D23D-46E9-4CCB-85A0-A6E7AAEEB408}"/>
              </a:ext>
            </a:extLst>
          </p:cNvPr>
          <p:cNvSpPr>
            <a:spLocks noGrp="1"/>
          </p:cNvSpPr>
          <p:nvPr>
            <p:ph type="title"/>
          </p:nvPr>
        </p:nvSpPr>
        <p:spPr/>
        <p:txBody>
          <a:bodyPr/>
          <a:lstStyle/>
          <a:p>
            <a:r>
              <a:rPr lang="en-US" dirty="0"/>
              <a:t>Protection of Individual Rights and Liberty and Federalism</a:t>
            </a:r>
          </a:p>
        </p:txBody>
      </p:sp>
      <p:sp>
        <p:nvSpPr>
          <p:cNvPr id="3" name="Content Placeholder 2">
            <a:extLst>
              <a:ext uri="{FF2B5EF4-FFF2-40B4-BE49-F238E27FC236}">
                <a16:creationId xmlns:a16="http://schemas.microsoft.com/office/drawing/2014/main" id="{C56A16A6-62E4-46E7-89A9-18C5268586C2}"/>
              </a:ext>
            </a:extLst>
          </p:cNvPr>
          <p:cNvSpPr>
            <a:spLocks noGrp="1"/>
          </p:cNvSpPr>
          <p:nvPr>
            <p:ph idx="1"/>
          </p:nvPr>
        </p:nvSpPr>
        <p:spPr/>
        <p:txBody>
          <a:bodyPr>
            <a:normAutofit/>
          </a:bodyPr>
          <a:lstStyle/>
          <a:p>
            <a:r>
              <a:rPr lang="en-US" dirty="0"/>
              <a:t>Externality argument for vaccines </a:t>
            </a:r>
          </a:p>
          <a:p>
            <a:pPr lvl="1"/>
            <a:r>
              <a:rPr lang="en-US" dirty="0"/>
              <a:t>Vaccinate larger share of population prevents spread of infection to others</a:t>
            </a:r>
          </a:p>
          <a:p>
            <a:r>
              <a:rPr lang="en-US" dirty="0"/>
              <a:t>Anti-vaccine arguments</a:t>
            </a:r>
          </a:p>
          <a:p>
            <a:pPr lvl="1"/>
            <a:r>
              <a:rPr lang="en-US" dirty="0"/>
              <a:t>Not clear vaccine works</a:t>
            </a:r>
          </a:p>
          <a:p>
            <a:pPr lvl="1"/>
            <a:r>
              <a:rPr lang="en-US" dirty="0"/>
              <a:t>Vaccine itself can cause illness and death for some parts of the population</a:t>
            </a:r>
          </a:p>
          <a:p>
            <a:pPr lvl="1"/>
            <a:r>
              <a:rPr lang="en-US" dirty="0"/>
              <a:t>Violation of individual rights </a:t>
            </a:r>
          </a:p>
          <a:p>
            <a:r>
              <a:rPr lang="en-US" dirty="0"/>
              <a:t>Personal Freedom:  As late as 1975 North Dakota Law prohibited state authorities from forcing children to get vaccinated to attend school.  </a:t>
            </a:r>
          </a:p>
          <a:p>
            <a:r>
              <a:rPr lang="en-US" dirty="0"/>
              <a:t>Federalism:  North Dakota’s small-pox death rate is 10 times higher than in states with mandatory vaccinations.  </a:t>
            </a:r>
          </a:p>
          <a:p>
            <a:endParaRPr lang="en-US" dirty="0"/>
          </a:p>
        </p:txBody>
      </p:sp>
    </p:spTree>
    <p:extLst>
      <p:ext uri="{BB962C8B-B14F-4D97-AF65-F5344CB8AC3E}">
        <p14:creationId xmlns:p14="http://schemas.microsoft.com/office/powerpoint/2010/main" val="38604428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International Comparisons"/>
          <p:cNvSpPr txBox="1">
            <a:spLocks noGrp="1"/>
          </p:cNvSpPr>
          <p:nvPr>
            <p:ph type="title"/>
          </p:nvPr>
        </p:nvSpPr>
        <p:spPr>
          <a:prstGeom prst="rect">
            <a:avLst/>
          </a:prstGeom>
        </p:spPr>
        <p:txBody>
          <a:bodyPr/>
          <a:lstStyle/>
          <a:p>
            <a:r>
              <a:t>International Comparisons</a:t>
            </a:r>
          </a:p>
        </p:txBody>
      </p:sp>
      <p:sp>
        <p:nvSpPr>
          <p:cNvPr id="291" name="Looking at GDP, U-shaped pattern. Middle income countries have the lowest rates of smallpox.…"/>
          <p:cNvSpPr txBox="1">
            <a:spLocks noGrp="1"/>
          </p:cNvSpPr>
          <p:nvPr>
            <p:ph type="body" sz="half" idx="1"/>
          </p:nvPr>
        </p:nvSpPr>
        <p:spPr>
          <a:xfrm>
            <a:off x="1925835" y="1562695"/>
            <a:ext cx="3406724" cy="4688087"/>
          </a:xfrm>
          <a:prstGeom prst="rect">
            <a:avLst/>
          </a:prstGeom>
        </p:spPr>
        <p:txBody>
          <a:bodyPr>
            <a:normAutofit fontScale="85000" lnSpcReduction="20000"/>
          </a:bodyPr>
          <a:lstStyle/>
          <a:p>
            <a:pPr marL="228234" indent="-228234" defTabSz="291633">
              <a:spcBef>
                <a:spcPts val="2039"/>
              </a:spcBef>
              <a:defRPr sz="2556"/>
            </a:pPr>
            <a:r>
              <a:rPr dirty="0"/>
              <a:t>Looking at GDP, U-shaped pattern. Middle income countries have the lowest rates of smallpox.</a:t>
            </a:r>
          </a:p>
          <a:p>
            <a:pPr marL="228234" indent="-228234" defTabSz="291633">
              <a:spcBef>
                <a:spcPts val="2039"/>
              </a:spcBef>
              <a:defRPr sz="2556"/>
            </a:pPr>
            <a:r>
              <a:rPr dirty="0"/>
              <a:t>The same institutional features that promoted economic growth simultaneously hindered efforts to implement mandatory vaccination programs.</a:t>
            </a:r>
          </a:p>
          <a:p>
            <a:pPr marL="228234" indent="-228234" defTabSz="291633">
              <a:spcBef>
                <a:spcPts val="2039"/>
              </a:spcBef>
              <a:defRPr sz="2556"/>
            </a:pPr>
            <a:r>
              <a:rPr dirty="0"/>
              <a:t>Most compelling argument comes from comparing the US with its colonies. Mainland fettered by constitutional concerns. </a:t>
            </a:r>
          </a:p>
        </p:txBody>
      </p:sp>
      <p:pic>
        <p:nvPicPr>
          <p:cNvPr id="292" name="Image" descr="Image"/>
          <p:cNvPicPr>
            <a:picLocks noChangeAspect="1"/>
          </p:cNvPicPr>
          <p:nvPr/>
        </p:nvPicPr>
        <p:blipFill>
          <a:blip r:embed="rId2"/>
          <a:stretch>
            <a:fillRect/>
          </a:stretch>
        </p:blipFill>
        <p:spPr>
          <a:xfrm>
            <a:off x="5460160" y="1412378"/>
            <a:ext cx="5229439" cy="3811873"/>
          </a:xfrm>
          <a:prstGeom prst="rect">
            <a:avLst/>
          </a:prstGeom>
          <a:ln w="12700">
            <a:miter lim="400000"/>
          </a:ln>
        </p:spPr>
      </p:pic>
      <p:sp>
        <p:nvSpPr>
          <p:cNvPr id="293" name="Figure 4.6A. Smallpox Versus GDP Per Capita, 1900…"/>
          <p:cNvSpPr txBox="1"/>
          <p:nvPr/>
        </p:nvSpPr>
        <p:spPr>
          <a:xfrm>
            <a:off x="5578496" y="5350534"/>
            <a:ext cx="4349828" cy="1207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marL="17859" defTabSz="321457">
              <a:defRPr sz="1800" b="1">
                <a:latin typeface="Palatino"/>
                <a:ea typeface="Palatino"/>
                <a:cs typeface="Palatino"/>
                <a:sym typeface="Palatino"/>
              </a:defRPr>
            </a:pPr>
            <a:r>
              <a:rPr sz="1266"/>
              <a:t>Figure 4.6A. Smallpox Versus GDP Per Capita, 1900</a:t>
            </a:r>
          </a:p>
          <a:p>
            <a:pPr marL="17859" defTabSz="321457">
              <a:lnSpc>
                <a:spcPct val="82916"/>
              </a:lnSpc>
              <a:spcBef>
                <a:spcPts val="141"/>
              </a:spcBef>
              <a:defRPr sz="1800">
                <a:latin typeface="Palatino"/>
                <a:ea typeface="Palatino"/>
                <a:cs typeface="Palatino"/>
                <a:sym typeface="Palatino"/>
              </a:defRPr>
            </a:pPr>
            <a:r>
              <a:rPr sz="1266" i="1"/>
              <a:t>Sources</a:t>
            </a:r>
            <a:r>
              <a:rPr sz="1266"/>
              <a:t>: United States Mortality Statistics (1906 Volume); Samuel W. Abbott, “Progress in Public Hygiene,” </a:t>
            </a:r>
            <a:r>
              <a:rPr sz="1266" i="1"/>
              <a:t>Boston Medical and Surgical Journal</a:t>
            </a:r>
            <a:r>
              <a:rPr sz="1266"/>
              <a:t>, May 1, 1902, Vol. CXLVI, No. 18, pp. 465- 467; Angus Maddison, </a:t>
            </a:r>
            <a:r>
              <a:rPr sz="1266" i="1"/>
              <a:t>The World Economy: A Millennial Perspective</a:t>
            </a:r>
            <a:r>
              <a:rPr sz="1266"/>
              <a:t>, Paris: OECD, 2001, pp. 264- 65</a:t>
            </a:r>
          </a:p>
          <a:p>
            <a:pPr marL="2020270" marR="734441" defTabSz="321457">
              <a:defRPr sz="1100">
                <a:latin typeface="Palatino"/>
                <a:ea typeface="Palatino"/>
                <a:cs typeface="Palatino"/>
                <a:sym typeface="Palatino"/>
              </a:defRPr>
            </a:pPr>
            <a:r>
              <a:rPr sz="773"/>
              <a:t>196</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52D7F06-9EDE-4E2D-8BC5-59041E5ACECA}"/>
              </a:ext>
            </a:extLst>
          </p:cNvPr>
          <p:cNvGraphicFramePr>
            <a:graphicFrameLocks noGrp="1"/>
          </p:cNvGraphicFramePr>
          <p:nvPr>
            <p:extLst>
              <p:ext uri="{D42A27DB-BD31-4B8C-83A1-F6EECF244321}">
                <p14:modId xmlns:p14="http://schemas.microsoft.com/office/powerpoint/2010/main" val="3618467284"/>
              </p:ext>
            </p:extLst>
          </p:nvPr>
        </p:nvGraphicFramePr>
        <p:xfrm>
          <a:off x="3308465" y="0"/>
          <a:ext cx="4023361" cy="7045918"/>
        </p:xfrm>
        <a:graphic>
          <a:graphicData uri="http://schemas.openxmlformats.org/drawingml/2006/table">
            <a:tbl>
              <a:tblPr>
                <a:tableStyleId>{5C22544A-7EE6-4342-B048-85BDC9FD1C3A}</a:tableStyleId>
              </a:tblPr>
              <a:tblGrid>
                <a:gridCol w="572827">
                  <a:extLst>
                    <a:ext uri="{9D8B030D-6E8A-4147-A177-3AD203B41FA5}">
                      <a16:colId xmlns:a16="http://schemas.microsoft.com/office/drawing/2014/main" val="3009007861"/>
                    </a:ext>
                  </a:extLst>
                </a:gridCol>
                <a:gridCol w="1043816">
                  <a:extLst>
                    <a:ext uri="{9D8B030D-6E8A-4147-A177-3AD203B41FA5}">
                      <a16:colId xmlns:a16="http://schemas.microsoft.com/office/drawing/2014/main" val="3074708455"/>
                    </a:ext>
                  </a:extLst>
                </a:gridCol>
                <a:gridCol w="1222029">
                  <a:extLst>
                    <a:ext uri="{9D8B030D-6E8A-4147-A177-3AD203B41FA5}">
                      <a16:colId xmlns:a16="http://schemas.microsoft.com/office/drawing/2014/main" val="272840604"/>
                    </a:ext>
                  </a:extLst>
                </a:gridCol>
                <a:gridCol w="1184689">
                  <a:extLst>
                    <a:ext uri="{9D8B030D-6E8A-4147-A177-3AD203B41FA5}">
                      <a16:colId xmlns:a16="http://schemas.microsoft.com/office/drawing/2014/main" val="591494117"/>
                    </a:ext>
                  </a:extLst>
                </a:gridCol>
              </a:tblGrid>
              <a:tr h="1190941">
                <a:tc>
                  <a:txBody>
                    <a:bodyPr/>
                    <a:lstStyle/>
                    <a:p>
                      <a:pPr algn="l" fontAlgn="b"/>
                      <a:r>
                        <a:rPr lang="en-US" sz="1800" u="none" strike="noStrike" dirty="0">
                          <a:effectLst/>
                        </a:rPr>
                        <a:t>Year</a:t>
                      </a:r>
                      <a:endParaRPr lang="en-US" sz="18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800" u="none" strike="noStrike" dirty="0">
                          <a:effectLst/>
                        </a:rPr>
                        <a:t>Deaths Per Thousand (All)</a:t>
                      </a:r>
                      <a:endParaRPr lang="en-US" sz="18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800" u="none" strike="noStrike" dirty="0">
                          <a:effectLst/>
                        </a:rPr>
                        <a:t>Life Expectancy at Birth (Whites)</a:t>
                      </a:r>
                      <a:endParaRPr lang="en-US" sz="18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800" u="none" strike="noStrike" dirty="0">
                          <a:effectLst/>
                        </a:rPr>
                        <a:t>Infant Deaths Per Thousand Live Births (Whites)</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284245650"/>
                  </a:ext>
                </a:extLst>
              </a:tr>
              <a:tr h="314837">
                <a:tc>
                  <a:txBody>
                    <a:bodyPr/>
                    <a:lstStyle/>
                    <a:p>
                      <a:pPr algn="r" fontAlgn="b"/>
                      <a:r>
                        <a:rPr lang="en-US" sz="1800" u="none" strike="noStrike">
                          <a:effectLst/>
                        </a:rPr>
                        <a:t>1850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38.9</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217</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569204197"/>
                  </a:ext>
                </a:extLst>
              </a:tr>
              <a:tr h="314837">
                <a:tc>
                  <a:txBody>
                    <a:bodyPr/>
                    <a:lstStyle/>
                    <a:p>
                      <a:pPr algn="r" fontAlgn="b"/>
                      <a:r>
                        <a:rPr lang="en-US" sz="1800" u="none" strike="noStrike">
                          <a:effectLst/>
                        </a:rPr>
                        <a:t>1860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40.9</a:t>
                      </a:r>
                      <a:endParaRPr lang="en-US" sz="1800" b="0" i="0" u="none" strike="noStrike" dirty="0">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197</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587547425"/>
                  </a:ext>
                </a:extLst>
              </a:tr>
              <a:tr h="314837">
                <a:tc>
                  <a:txBody>
                    <a:bodyPr/>
                    <a:lstStyle/>
                    <a:p>
                      <a:pPr algn="r" fontAlgn="b"/>
                      <a:r>
                        <a:rPr lang="en-US" sz="1800" u="none" strike="noStrike">
                          <a:effectLst/>
                        </a:rPr>
                        <a:t>1870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21.8</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44.1</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176</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21861056"/>
                  </a:ext>
                </a:extLst>
              </a:tr>
              <a:tr h="314837">
                <a:tc>
                  <a:txBody>
                    <a:bodyPr/>
                    <a:lstStyle/>
                    <a:p>
                      <a:pPr algn="r" fontAlgn="b"/>
                      <a:r>
                        <a:rPr lang="en-US" sz="1800" u="none" strike="noStrike">
                          <a:effectLst/>
                        </a:rPr>
                        <a:t>1880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21</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39.6</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215</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330806590"/>
                  </a:ext>
                </a:extLst>
              </a:tr>
              <a:tr h="314837">
                <a:tc>
                  <a:txBody>
                    <a:bodyPr/>
                    <a:lstStyle/>
                    <a:p>
                      <a:pPr algn="r" fontAlgn="b"/>
                      <a:r>
                        <a:rPr lang="en-US" sz="1800" u="none" strike="noStrike">
                          <a:effectLst/>
                        </a:rPr>
                        <a:t>1890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19.5</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45.7</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151</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176886768"/>
                  </a:ext>
                </a:extLst>
              </a:tr>
              <a:tr h="314837">
                <a:tc>
                  <a:txBody>
                    <a:bodyPr/>
                    <a:lstStyle/>
                    <a:p>
                      <a:pPr algn="r" fontAlgn="b"/>
                      <a:r>
                        <a:rPr lang="en-US" sz="1800" u="none" strike="noStrike">
                          <a:effectLst/>
                        </a:rPr>
                        <a:t>1900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17.6</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49.6</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120</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325780175"/>
                  </a:ext>
                </a:extLst>
              </a:tr>
              <a:tr h="314837">
                <a:tc>
                  <a:txBody>
                    <a:bodyPr/>
                    <a:lstStyle/>
                    <a:p>
                      <a:pPr algn="r" fontAlgn="b"/>
                      <a:r>
                        <a:rPr lang="en-US" sz="1800" u="none" strike="noStrike">
                          <a:effectLst/>
                        </a:rPr>
                        <a:t>1910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14.7</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51.9</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113</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856667926"/>
                  </a:ext>
                </a:extLst>
              </a:tr>
              <a:tr h="314837">
                <a:tc>
                  <a:txBody>
                    <a:bodyPr/>
                    <a:lstStyle/>
                    <a:p>
                      <a:pPr algn="r" fontAlgn="b"/>
                      <a:r>
                        <a:rPr lang="en-US" sz="1800" u="none" strike="noStrike">
                          <a:effectLst/>
                        </a:rPr>
                        <a:t>1920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11.3</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57.4</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82</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117994256"/>
                  </a:ext>
                </a:extLst>
              </a:tr>
              <a:tr h="314837">
                <a:tc>
                  <a:txBody>
                    <a:bodyPr/>
                    <a:lstStyle/>
                    <a:p>
                      <a:pPr algn="r" fontAlgn="b"/>
                      <a:r>
                        <a:rPr lang="en-US" sz="1800" u="none" strike="noStrike">
                          <a:effectLst/>
                        </a:rPr>
                        <a:t>1930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11</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60.8</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60</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753162423"/>
                  </a:ext>
                </a:extLst>
              </a:tr>
              <a:tr h="314837">
                <a:tc>
                  <a:txBody>
                    <a:bodyPr/>
                    <a:lstStyle/>
                    <a:p>
                      <a:pPr algn="r" fontAlgn="b"/>
                      <a:r>
                        <a:rPr lang="en-US" sz="1800" u="none" strike="noStrike">
                          <a:effectLst/>
                        </a:rPr>
                        <a:t>1940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10.9</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65</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43</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908571658"/>
                  </a:ext>
                </a:extLst>
              </a:tr>
              <a:tr h="314837">
                <a:tc>
                  <a:txBody>
                    <a:bodyPr/>
                    <a:lstStyle/>
                    <a:p>
                      <a:pPr algn="r" fontAlgn="b"/>
                      <a:r>
                        <a:rPr lang="en-US" sz="1800" u="none" strike="noStrike">
                          <a:effectLst/>
                        </a:rPr>
                        <a:t>1950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9.5</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69.1</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27</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466241327"/>
                  </a:ext>
                </a:extLst>
              </a:tr>
              <a:tr h="314837">
                <a:tc>
                  <a:txBody>
                    <a:bodyPr/>
                    <a:lstStyle/>
                    <a:p>
                      <a:pPr algn="r" fontAlgn="b"/>
                      <a:r>
                        <a:rPr lang="en-US" sz="1800" u="none" strike="noStrike">
                          <a:effectLst/>
                        </a:rPr>
                        <a:t>1960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9.4</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70.7</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23</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070207536"/>
                  </a:ext>
                </a:extLst>
              </a:tr>
              <a:tr h="314837">
                <a:tc>
                  <a:txBody>
                    <a:bodyPr/>
                    <a:lstStyle/>
                    <a:p>
                      <a:pPr algn="r" fontAlgn="b"/>
                      <a:r>
                        <a:rPr lang="en-US" sz="1800" u="none" strike="noStrike">
                          <a:effectLst/>
                        </a:rPr>
                        <a:t>1970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9.5</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71.7</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18</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073756305"/>
                  </a:ext>
                </a:extLst>
              </a:tr>
              <a:tr h="314837">
                <a:tc>
                  <a:txBody>
                    <a:bodyPr/>
                    <a:lstStyle/>
                    <a:p>
                      <a:pPr algn="r" fontAlgn="b"/>
                      <a:r>
                        <a:rPr lang="en-US" sz="1800" u="none" strike="noStrike">
                          <a:effectLst/>
                        </a:rPr>
                        <a:t>1980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8.6</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74.4</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11</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192498482"/>
                  </a:ext>
                </a:extLst>
              </a:tr>
              <a:tr h="314837">
                <a:tc>
                  <a:txBody>
                    <a:bodyPr/>
                    <a:lstStyle/>
                    <a:p>
                      <a:pPr algn="r" fontAlgn="b"/>
                      <a:r>
                        <a:rPr lang="en-US" sz="1800" u="none" strike="noStrike">
                          <a:effectLst/>
                        </a:rPr>
                        <a:t>1990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8.6</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76.2</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8</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024150305"/>
                  </a:ext>
                </a:extLst>
              </a:tr>
              <a:tr h="314837">
                <a:tc>
                  <a:txBody>
                    <a:bodyPr/>
                    <a:lstStyle/>
                    <a:p>
                      <a:pPr algn="r" fontAlgn="b"/>
                      <a:r>
                        <a:rPr lang="en-US" sz="1800" u="none" strike="noStrike">
                          <a:effectLst/>
                        </a:rPr>
                        <a:t>2000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8.7</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77.6</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6.3</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105743752"/>
                  </a:ext>
                </a:extLst>
              </a:tr>
              <a:tr h="314837">
                <a:tc>
                  <a:txBody>
                    <a:bodyPr/>
                    <a:lstStyle/>
                    <a:p>
                      <a:pPr algn="r" fontAlgn="b"/>
                      <a:r>
                        <a:rPr lang="en-US" sz="1800" u="none" strike="noStrike">
                          <a:effectLst/>
                        </a:rPr>
                        <a:t>2010</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8</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79.5</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5.4</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465769729"/>
                  </a:ext>
                </a:extLst>
              </a:tr>
              <a:tr h="314837">
                <a:tc>
                  <a:txBody>
                    <a:bodyPr/>
                    <a:lstStyle/>
                    <a:p>
                      <a:pPr algn="r" fontAlgn="b"/>
                      <a:r>
                        <a:rPr lang="en-US" sz="1800" u="none" strike="noStrike">
                          <a:effectLst/>
                        </a:rPr>
                        <a:t>2017</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8.6</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a:effectLst/>
                        </a:rPr>
                        <a:t>79.3</a:t>
                      </a:r>
                      <a:endParaRPr lang="en-US" sz="1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1800" u="none" strike="noStrike" dirty="0">
                          <a:effectLst/>
                        </a:rPr>
                        <a:t>4.7</a:t>
                      </a:r>
                      <a:endParaRPr lang="en-US" sz="1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082954309"/>
                  </a:ext>
                </a:extLst>
              </a:tr>
            </a:tbl>
          </a:graphicData>
        </a:graphic>
      </p:graphicFrame>
      <p:sp>
        <p:nvSpPr>
          <p:cNvPr id="3" name="TextBox 2">
            <a:extLst>
              <a:ext uri="{FF2B5EF4-FFF2-40B4-BE49-F238E27FC236}">
                <a16:creationId xmlns:a16="http://schemas.microsoft.com/office/drawing/2014/main" id="{51CBC6FF-8DA7-4A2D-B32C-754F0E4783DE}"/>
              </a:ext>
            </a:extLst>
          </p:cNvPr>
          <p:cNvSpPr txBox="1"/>
          <p:nvPr/>
        </p:nvSpPr>
        <p:spPr>
          <a:xfrm>
            <a:off x="7939257" y="259260"/>
            <a:ext cx="3698769" cy="1477328"/>
          </a:xfrm>
          <a:prstGeom prst="rect">
            <a:avLst/>
          </a:prstGeom>
          <a:noFill/>
        </p:spPr>
        <p:txBody>
          <a:bodyPr wrap="none" rtlCol="0">
            <a:spAutoFit/>
          </a:bodyPr>
          <a:lstStyle/>
          <a:p>
            <a:r>
              <a:rPr lang="en-US" dirty="0"/>
              <a:t>Life Expectancy for African Americans</a:t>
            </a:r>
          </a:p>
          <a:p>
            <a:r>
              <a:rPr lang="en-US" dirty="0"/>
              <a:t>Rose from 47 in 1930 to 71.8 in 2017</a:t>
            </a:r>
          </a:p>
          <a:p>
            <a:endParaRPr lang="en-US" dirty="0"/>
          </a:p>
          <a:p>
            <a:r>
              <a:rPr lang="en-US" dirty="0"/>
              <a:t>Their Infant Mortality Rate Fell from </a:t>
            </a:r>
          </a:p>
          <a:p>
            <a:r>
              <a:rPr lang="en-US" dirty="0"/>
              <a:t>131.7 in 1930 to 11 in 2017 </a:t>
            </a:r>
          </a:p>
        </p:txBody>
      </p:sp>
      <p:sp>
        <p:nvSpPr>
          <p:cNvPr id="4" name="TextBox 3">
            <a:extLst>
              <a:ext uri="{FF2B5EF4-FFF2-40B4-BE49-F238E27FC236}">
                <a16:creationId xmlns:a16="http://schemas.microsoft.com/office/drawing/2014/main" id="{64005275-9CF9-4610-BF8F-79A394BDA5F4}"/>
              </a:ext>
            </a:extLst>
          </p:cNvPr>
          <p:cNvSpPr txBox="1"/>
          <p:nvPr/>
        </p:nvSpPr>
        <p:spPr>
          <a:xfrm>
            <a:off x="16625" y="606077"/>
            <a:ext cx="1942263" cy="3108543"/>
          </a:xfrm>
          <a:prstGeom prst="rect">
            <a:avLst/>
          </a:prstGeom>
          <a:noFill/>
        </p:spPr>
        <p:txBody>
          <a:bodyPr wrap="none" rtlCol="0">
            <a:spAutoFit/>
          </a:bodyPr>
          <a:lstStyle/>
          <a:p>
            <a:r>
              <a:rPr lang="en-US" sz="2800" dirty="0"/>
              <a:t>Death Rates</a:t>
            </a:r>
          </a:p>
          <a:p>
            <a:r>
              <a:rPr lang="en-US" sz="2800" dirty="0"/>
              <a:t>And </a:t>
            </a:r>
          </a:p>
          <a:p>
            <a:r>
              <a:rPr lang="en-US" sz="2800" dirty="0"/>
              <a:t>Life </a:t>
            </a:r>
          </a:p>
          <a:p>
            <a:r>
              <a:rPr lang="en-US" sz="2800" dirty="0"/>
              <a:t>Expectancy</a:t>
            </a:r>
          </a:p>
          <a:p>
            <a:endParaRPr lang="en-US" sz="2800" dirty="0"/>
          </a:p>
          <a:p>
            <a:endParaRPr lang="en-US" sz="2800" dirty="0"/>
          </a:p>
          <a:p>
            <a:endParaRPr lang="en-US" sz="2800" dirty="0"/>
          </a:p>
        </p:txBody>
      </p:sp>
      <p:cxnSp>
        <p:nvCxnSpPr>
          <p:cNvPr id="9" name="Straight Connector 8">
            <a:extLst>
              <a:ext uri="{FF2B5EF4-FFF2-40B4-BE49-F238E27FC236}">
                <a16:creationId xmlns:a16="http://schemas.microsoft.com/office/drawing/2014/main" id="{BD351A05-BA1C-43A3-97B7-61CFB02EC7DB}"/>
              </a:ext>
            </a:extLst>
          </p:cNvPr>
          <p:cNvCxnSpPr/>
          <p:nvPr/>
        </p:nvCxnSpPr>
        <p:spPr>
          <a:xfrm>
            <a:off x="3448594" y="2286000"/>
            <a:ext cx="6439989"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1DB17E-9FEF-483E-83F2-34C01AE71FCE}"/>
              </a:ext>
            </a:extLst>
          </p:cNvPr>
          <p:cNvCxnSpPr/>
          <p:nvPr/>
        </p:nvCxnSpPr>
        <p:spPr>
          <a:xfrm>
            <a:off x="3422469" y="5146766"/>
            <a:ext cx="6492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995FE34-45B6-4E79-A53E-52B32FF5DD2F}"/>
              </a:ext>
            </a:extLst>
          </p:cNvPr>
          <p:cNvCxnSpPr/>
          <p:nvPr/>
        </p:nvCxnSpPr>
        <p:spPr>
          <a:xfrm>
            <a:off x="7785463" y="2493242"/>
            <a:ext cx="0" cy="244275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51D577-F61B-4D1D-8226-571AA5A36DF1}"/>
              </a:ext>
            </a:extLst>
          </p:cNvPr>
          <p:cNvSpPr txBox="1"/>
          <p:nvPr/>
        </p:nvSpPr>
        <p:spPr>
          <a:xfrm>
            <a:off x="8188235" y="2493242"/>
            <a:ext cx="3449791" cy="2554545"/>
          </a:xfrm>
          <a:prstGeom prst="rect">
            <a:avLst/>
          </a:prstGeom>
          <a:noFill/>
        </p:spPr>
        <p:txBody>
          <a:bodyPr wrap="none" rtlCol="0">
            <a:spAutoFit/>
          </a:bodyPr>
          <a:lstStyle/>
          <a:p>
            <a:r>
              <a:rPr lang="en-US" sz="3200" dirty="0"/>
              <a:t>Arguably</a:t>
            </a:r>
          </a:p>
          <a:p>
            <a:r>
              <a:rPr lang="en-US" sz="3200" dirty="0"/>
              <a:t>Greatest </a:t>
            </a:r>
          </a:p>
          <a:p>
            <a:r>
              <a:rPr lang="en-US" sz="3200" dirty="0"/>
              <a:t>Reduction in </a:t>
            </a:r>
          </a:p>
          <a:p>
            <a:r>
              <a:rPr lang="en-US" sz="3200" dirty="0"/>
              <a:t>Mortality in Human</a:t>
            </a:r>
          </a:p>
          <a:p>
            <a:r>
              <a:rPr lang="en-US" sz="3200" dirty="0"/>
              <a:t>History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International Comparisons"/>
          <p:cNvSpPr txBox="1">
            <a:spLocks noGrp="1"/>
          </p:cNvSpPr>
          <p:nvPr>
            <p:ph type="title"/>
          </p:nvPr>
        </p:nvSpPr>
        <p:spPr>
          <a:prstGeom prst="rect">
            <a:avLst/>
          </a:prstGeom>
        </p:spPr>
        <p:txBody>
          <a:bodyPr/>
          <a:lstStyle/>
          <a:p>
            <a:r>
              <a:rPr lang="en-US" dirty="0"/>
              <a:t>Vaccinations in Cuba and Puerto Rico</a:t>
            </a:r>
            <a:endParaRPr dirty="0"/>
          </a:p>
        </p:txBody>
      </p:sp>
      <p:pic>
        <p:nvPicPr>
          <p:cNvPr id="296" name="Image" descr="Image"/>
          <p:cNvPicPr>
            <a:picLocks noChangeAspect="1"/>
          </p:cNvPicPr>
          <p:nvPr/>
        </p:nvPicPr>
        <p:blipFill>
          <a:blip r:embed="rId2"/>
          <a:stretch>
            <a:fillRect/>
          </a:stretch>
        </p:blipFill>
        <p:spPr>
          <a:xfrm>
            <a:off x="1701106" y="1477863"/>
            <a:ext cx="4412176" cy="3284703"/>
          </a:xfrm>
          <a:prstGeom prst="rect">
            <a:avLst/>
          </a:prstGeom>
          <a:ln w="12700">
            <a:miter lim="400000"/>
          </a:ln>
        </p:spPr>
      </p:pic>
      <p:sp>
        <p:nvSpPr>
          <p:cNvPr id="297" name="Figure 4.7. Smallpox in Havana, Cuba, 1870-1910…"/>
          <p:cNvSpPr txBox="1"/>
          <p:nvPr/>
        </p:nvSpPr>
        <p:spPr>
          <a:xfrm>
            <a:off x="1919112" y="5134078"/>
            <a:ext cx="4165526" cy="1240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defTabSz="321457">
              <a:defRPr sz="1800" b="1">
                <a:latin typeface="Times"/>
                <a:ea typeface="Times"/>
                <a:cs typeface="Times"/>
                <a:sym typeface="Times"/>
              </a:defRPr>
            </a:pPr>
            <a:r>
              <a:rPr sz="1266"/>
              <a:t>Figure 4.7. Smallpox in Havana, Cuba, 1870-1910</a:t>
            </a:r>
          </a:p>
          <a:p>
            <a:pPr defTabSz="321457">
              <a:defRPr sz="1800">
                <a:latin typeface="Times"/>
                <a:ea typeface="Times"/>
                <a:cs typeface="Times"/>
                <a:sym typeface="Times"/>
              </a:defRPr>
            </a:pPr>
            <a:r>
              <a:rPr sz="1266"/>
              <a:t>Sources: Frederick L. Hoffman, “The Vital Statistics of Cuba,” The Insurance Monitor, 1903, pp.</a:t>
            </a:r>
          </a:p>
          <a:p>
            <a:pPr defTabSz="321457">
              <a:defRPr sz="1800">
                <a:latin typeface="Times"/>
                <a:ea typeface="Times"/>
                <a:cs typeface="Times"/>
                <a:sym typeface="Times"/>
              </a:defRPr>
            </a:pPr>
            <a:r>
              <a:rPr sz="1266"/>
              <a:t>23-25 (for years 1870-1902); United States Mortality Statistics (Various years, various volumes,</a:t>
            </a:r>
          </a:p>
          <a:p>
            <a:pPr defTabSz="321457">
              <a:defRPr sz="1800">
                <a:latin typeface="Times"/>
                <a:ea typeface="Times"/>
                <a:cs typeface="Times"/>
                <a:sym typeface="Times"/>
              </a:defRPr>
            </a:pPr>
            <a:r>
              <a:rPr sz="1266"/>
              <a:t>for years after 1902).</a:t>
            </a:r>
          </a:p>
        </p:txBody>
      </p:sp>
      <p:pic>
        <p:nvPicPr>
          <p:cNvPr id="298" name="Image" descr="Image"/>
          <p:cNvPicPr>
            <a:picLocks noChangeAspect="1"/>
          </p:cNvPicPr>
          <p:nvPr/>
        </p:nvPicPr>
        <p:blipFill>
          <a:blip r:embed="rId3"/>
          <a:stretch>
            <a:fillRect/>
          </a:stretch>
        </p:blipFill>
        <p:spPr>
          <a:xfrm>
            <a:off x="6203157" y="1516202"/>
            <a:ext cx="4309528" cy="3208026"/>
          </a:xfrm>
          <a:prstGeom prst="rect">
            <a:avLst/>
          </a:prstGeom>
          <a:ln w="12700">
            <a:miter lim="400000"/>
          </a:ln>
        </p:spPr>
      </p:pic>
      <p:sp>
        <p:nvSpPr>
          <p:cNvPr id="299" name="Figure 4.8. Smallpox in Puerto Rico, 1890-1915…"/>
          <p:cNvSpPr txBox="1"/>
          <p:nvPr/>
        </p:nvSpPr>
        <p:spPr>
          <a:xfrm>
            <a:off x="6355437" y="5136707"/>
            <a:ext cx="4004968" cy="656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defTabSz="321457">
              <a:defRPr sz="1800" b="1">
                <a:latin typeface="Times"/>
                <a:ea typeface="Times"/>
                <a:cs typeface="Times"/>
                <a:sym typeface="Times"/>
              </a:defRPr>
            </a:pPr>
            <a:r>
              <a:rPr sz="1266"/>
              <a:t>Figure 4.8. Smallpox in Puerto Rico, 1890-1915</a:t>
            </a:r>
          </a:p>
          <a:p>
            <a:pPr defTabSz="321457">
              <a:defRPr sz="1800">
                <a:latin typeface="Times"/>
                <a:ea typeface="Times"/>
                <a:cs typeface="Times"/>
                <a:sym typeface="Times"/>
              </a:defRPr>
            </a:pPr>
            <a:r>
              <a:rPr sz="1266"/>
              <a:t>Source: United States, Marine Hospital Service, Public Health Reports (Various years).</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Typhoid</a:t>
            </a:r>
          </a:p>
        </p:txBody>
      </p:sp>
      <p:sp>
        <p:nvSpPr>
          <p:cNvPr id="3" name="Content Placeholder 2"/>
          <p:cNvSpPr>
            <a:spLocks noGrp="1"/>
          </p:cNvSpPr>
          <p:nvPr>
            <p:ph idx="1"/>
          </p:nvPr>
        </p:nvSpPr>
        <p:spPr/>
        <p:txBody>
          <a:bodyPr/>
          <a:lstStyle/>
          <a:p>
            <a:r>
              <a:rPr lang="en-US" dirty="0"/>
              <a:t>Water-Borne Disease</a:t>
            </a:r>
          </a:p>
        </p:txBody>
      </p:sp>
      <p:pic>
        <p:nvPicPr>
          <p:cNvPr id="3086" name="Picture 14" descr="Image result for typhoid pictures">
            <a:extLst>
              <a:ext uri="{FF2B5EF4-FFF2-40B4-BE49-F238E27FC236}">
                <a16:creationId xmlns:a16="http://schemas.microsoft.com/office/drawing/2014/main" id="{38AEBEBC-53F8-4E1F-98F0-743FEDB54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104" y="352519"/>
            <a:ext cx="4743873" cy="2673819"/>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Typhoid Fever The Killer Disease">
            <a:extLst>
              <a:ext uri="{FF2B5EF4-FFF2-40B4-BE49-F238E27FC236}">
                <a16:creationId xmlns:a16="http://schemas.microsoft.com/office/drawing/2014/main" id="{7963B558-3EF4-4A34-9C7C-63A56DEB6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40" y="2725394"/>
            <a:ext cx="5873208" cy="366041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yphoid fever - healthand.com">
            <a:extLst>
              <a:ext uri="{FF2B5EF4-FFF2-40B4-BE49-F238E27FC236}">
                <a16:creationId xmlns:a16="http://schemas.microsoft.com/office/drawing/2014/main" id="{7B9F250B-2CBC-4FC2-98A3-D307F50149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4745" y="4908730"/>
            <a:ext cx="2714625" cy="16859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yphoid disease treatment in nigeria">
            <a:extLst>
              <a:ext uri="{FF2B5EF4-FFF2-40B4-BE49-F238E27FC236}">
                <a16:creationId xmlns:a16="http://schemas.microsoft.com/office/drawing/2014/main" id="{B9ED1ABB-0046-4A8E-9BA8-FFE9385AC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917" y="3553058"/>
            <a:ext cx="4886252" cy="2898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4326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Typhoid Fever Background"/>
          <p:cNvSpPr txBox="1">
            <a:spLocks noGrp="1"/>
          </p:cNvSpPr>
          <p:nvPr>
            <p:ph type="title"/>
          </p:nvPr>
        </p:nvSpPr>
        <p:spPr>
          <a:xfrm>
            <a:off x="838200" y="391251"/>
            <a:ext cx="10515600" cy="1325563"/>
          </a:xfrm>
          <a:prstGeom prst="rect">
            <a:avLst/>
          </a:prstGeom>
        </p:spPr>
        <p:txBody>
          <a:bodyPr/>
          <a:lstStyle/>
          <a:p>
            <a:r>
              <a:t>Typhoid Fever Background</a:t>
            </a:r>
          </a:p>
        </p:txBody>
      </p:sp>
      <p:sp>
        <p:nvSpPr>
          <p:cNvPr id="308" name="Waterborne disease…"/>
          <p:cNvSpPr txBox="1">
            <a:spLocks noGrp="1"/>
          </p:cNvSpPr>
          <p:nvPr>
            <p:ph type="body" idx="1"/>
          </p:nvPr>
        </p:nvSpPr>
        <p:spPr>
          <a:prstGeom prst="rect">
            <a:avLst/>
          </a:prstGeom>
        </p:spPr>
        <p:txBody>
          <a:bodyPr>
            <a:normAutofit fontScale="92500" lnSpcReduction="10000"/>
          </a:bodyPr>
          <a:lstStyle/>
          <a:p>
            <a:pPr marL="234664" indent="-234664" defTabSz="299848">
              <a:spcBef>
                <a:spcPts val="2109"/>
              </a:spcBef>
              <a:defRPr sz="2628"/>
            </a:pPr>
            <a:r>
              <a:rPr dirty="0"/>
              <a:t>Waterborne disease</a:t>
            </a:r>
          </a:p>
          <a:p>
            <a:pPr marL="234664" indent="-234664" defTabSz="299848">
              <a:spcBef>
                <a:spcPts val="2109"/>
              </a:spcBef>
              <a:defRPr sz="2628"/>
            </a:pPr>
            <a:r>
              <a:rPr dirty="0"/>
              <a:t>1 in every 3 Americans contracted typhoid fever at one point by 1900.</a:t>
            </a:r>
          </a:p>
          <a:p>
            <a:pPr marL="234664" indent="-234664" defTabSz="299848">
              <a:spcBef>
                <a:spcPts val="2109"/>
              </a:spcBef>
              <a:defRPr sz="2628"/>
            </a:pPr>
            <a:r>
              <a:rPr dirty="0"/>
              <a:t>Contracted by drinking contaminated water, or through contact with tainted water.</a:t>
            </a:r>
            <a:endParaRPr lang="en-US" dirty="0"/>
          </a:p>
          <a:p>
            <a:pPr marL="691864" lvl="1" indent="-234664" defTabSz="299848">
              <a:spcBef>
                <a:spcPts val="2109"/>
              </a:spcBef>
              <a:defRPr sz="2628"/>
            </a:pPr>
            <a:r>
              <a:rPr lang="en-US" dirty="0"/>
              <a:t>William Boyd  1840 in London</a:t>
            </a:r>
            <a:endParaRPr dirty="0"/>
          </a:p>
          <a:p>
            <a:pPr marL="691864" lvl="1" indent="-234664" defTabSz="299848">
              <a:spcBef>
                <a:spcPts val="2109"/>
              </a:spcBef>
              <a:defRPr sz="2628"/>
            </a:pPr>
            <a:r>
              <a:rPr dirty="0"/>
              <a:t>Ex: flies or shellfish from tainted rivers, or other food that came in contact with tainted water. Typically exacerbated by sewage problems.</a:t>
            </a:r>
          </a:p>
          <a:p>
            <a:pPr marL="234664" indent="-234664" defTabSz="299848">
              <a:spcBef>
                <a:spcPts val="2109"/>
              </a:spcBef>
              <a:defRPr sz="2628"/>
            </a:pPr>
            <a:r>
              <a:rPr dirty="0"/>
              <a:t>Typhoid killed both directly (5-10% of cases) and indirectly (slowly, over time, from secondary ailments).</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Chapter 5 - The Palliative Effects of Property Rights"/>
          <p:cNvSpPr txBox="1">
            <a:spLocks noGrp="1"/>
          </p:cNvSpPr>
          <p:nvPr>
            <p:ph type="title"/>
          </p:nvPr>
        </p:nvSpPr>
        <p:spPr>
          <a:prstGeom prst="rect">
            <a:avLst/>
          </a:prstGeom>
        </p:spPr>
        <p:txBody>
          <a:bodyPr/>
          <a:lstStyle/>
          <a:p>
            <a:r>
              <a:rPr lang="en-US" dirty="0"/>
              <a:t>Cleaning up to Reduce Typhoid</a:t>
            </a:r>
            <a:endParaRPr dirty="0"/>
          </a:p>
        </p:txBody>
      </p:sp>
      <p:sp>
        <p:nvSpPr>
          <p:cNvPr id="305" name="Four main points of this chapter:…"/>
          <p:cNvSpPr txBox="1">
            <a:spLocks noGrp="1"/>
          </p:cNvSpPr>
          <p:nvPr>
            <p:ph type="body" idx="1"/>
          </p:nvPr>
        </p:nvSpPr>
        <p:spPr>
          <a:prstGeom prst="rect">
            <a:avLst/>
          </a:prstGeom>
        </p:spPr>
        <p:txBody>
          <a:bodyPr>
            <a:normAutofit/>
          </a:bodyPr>
          <a:lstStyle/>
          <a:p>
            <a:pPr marL="424324" lvl="1" indent="-212162" defTabSz="271096">
              <a:spcBef>
                <a:spcPts val="1898"/>
              </a:spcBef>
              <a:defRPr sz="2376"/>
            </a:pPr>
            <a:r>
              <a:rPr lang="en-US" sz="3400" dirty="0"/>
              <a:t>Cleaning up Water reduced typhoid deaths and many other water-borne diseases</a:t>
            </a:r>
            <a:r>
              <a:rPr sz="3400" dirty="0"/>
              <a:t>.</a:t>
            </a:r>
          </a:p>
          <a:p>
            <a:pPr marL="424324" lvl="1" indent="-212162" defTabSz="271096">
              <a:spcBef>
                <a:spcPts val="1898"/>
              </a:spcBef>
              <a:defRPr sz="2376"/>
            </a:pPr>
            <a:r>
              <a:rPr lang="en-US" sz="3400" dirty="0"/>
              <a:t>L</a:t>
            </a:r>
            <a:r>
              <a:rPr sz="3400" dirty="0"/>
              <a:t>argest reductions in mortality in history between 1850 and 1950. </a:t>
            </a:r>
            <a:endParaRPr lang="en-US" sz="3400" dirty="0"/>
          </a:p>
          <a:p>
            <a:pPr marL="881524" lvl="2" indent="-212162" defTabSz="271096">
              <a:spcBef>
                <a:spcPts val="1898"/>
              </a:spcBef>
              <a:defRPr sz="2376"/>
            </a:pPr>
            <a:r>
              <a:rPr sz="2500" dirty="0"/>
              <a:t>About 60% attributable to development of clean public water supplies.</a:t>
            </a:r>
            <a:endParaRPr lang="en-US" sz="2500" dirty="0"/>
          </a:p>
          <a:p>
            <a:pPr marL="424324" lvl="1" indent="-212162" defTabSz="271096">
              <a:spcBef>
                <a:spcPts val="1898"/>
              </a:spcBef>
              <a:defRPr sz="2376"/>
            </a:pPr>
            <a:r>
              <a:rPr lang="en-US" sz="3200" dirty="0"/>
              <a:t> Investments in urban water systems were some of largest public investments in American history. </a:t>
            </a:r>
          </a:p>
          <a:p>
            <a:pPr marL="424324" lvl="1" indent="-212162" defTabSz="271096">
              <a:spcBef>
                <a:spcPts val="1898"/>
              </a:spcBef>
              <a:defRPr sz="2376"/>
            </a:pPr>
            <a:endParaRPr sz="2900" dirty="0"/>
          </a:p>
          <a:p>
            <a:pPr marL="424324" lvl="1" indent="-212162" defTabSz="271096">
              <a:spcBef>
                <a:spcPts val="1898"/>
              </a:spcBef>
              <a:defRPr sz="2376"/>
            </a:pPr>
            <a:endParaRPr sz="3400" b="1" dirty="0">
              <a:latin typeface="Helvetica Neue"/>
              <a:ea typeface="Helvetica Neue"/>
              <a:cs typeface="Helvetica Neue"/>
              <a:sym typeface="Helvetica Neue"/>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DD17A-E59B-430A-AEB4-26B3D23C608F}"/>
              </a:ext>
            </a:extLst>
          </p:cNvPr>
          <p:cNvSpPr>
            <a:spLocks noGrp="1"/>
          </p:cNvSpPr>
          <p:nvPr>
            <p:ph type="title"/>
          </p:nvPr>
        </p:nvSpPr>
        <p:spPr/>
        <p:txBody>
          <a:bodyPr/>
          <a:lstStyle/>
          <a:p>
            <a:r>
              <a:rPr lang="en-US" dirty="0"/>
              <a:t>To finance investments </a:t>
            </a:r>
          </a:p>
        </p:txBody>
      </p:sp>
      <p:sp>
        <p:nvSpPr>
          <p:cNvPr id="3" name="Content Placeholder 2">
            <a:extLst>
              <a:ext uri="{FF2B5EF4-FFF2-40B4-BE49-F238E27FC236}">
                <a16:creationId xmlns:a16="http://schemas.microsoft.com/office/drawing/2014/main" id="{10310FA2-665A-489C-987F-F353EBF2D611}"/>
              </a:ext>
            </a:extLst>
          </p:cNvPr>
          <p:cNvSpPr>
            <a:spLocks noGrp="1"/>
          </p:cNvSpPr>
          <p:nvPr>
            <p:ph idx="1"/>
          </p:nvPr>
        </p:nvSpPr>
        <p:spPr/>
        <p:txBody>
          <a:bodyPr>
            <a:normAutofit fontScale="92500" lnSpcReduction="10000"/>
          </a:bodyPr>
          <a:lstStyle/>
          <a:p>
            <a:pPr marL="424324" lvl="1" indent="-212162" defTabSz="271096">
              <a:spcBef>
                <a:spcPts val="1898"/>
              </a:spcBef>
              <a:defRPr sz="2376"/>
            </a:pPr>
            <a:r>
              <a:rPr lang="en-US" sz="3800" dirty="0"/>
              <a:t>cities had to </a:t>
            </a:r>
            <a:r>
              <a:rPr lang="en-US" sz="3800" b="1" dirty="0">
                <a:solidFill>
                  <a:srgbClr val="C00000"/>
                </a:solidFill>
              </a:rPr>
              <a:t>credibly commit </a:t>
            </a:r>
          </a:p>
          <a:p>
            <a:pPr marL="881524" lvl="2" indent="-212162" defTabSz="271096">
              <a:spcBef>
                <a:spcPts val="1898"/>
              </a:spcBef>
              <a:defRPr sz="2376"/>
            </a:pPr>
            <a:r>
              <a:rPr lang="en-US" sz="2900" dirty="0"/>
              <a:t>to repay loans to borrowers </a:t>
            </a:r>
          </a:p>
          <a:p>
            <a:pPr marL="881524" lvl="2" indent="-212162" defTabSz="271096">
              <a:spcBef>
                <a:spcPts val="1898"/>
              </a:spcBef>
              <a:defRPr sz="2376"/>
            </a:pPr>
            <a:r>
              <a:rPr lang="en-US" sz="2900" dirty="0"/>
              <a:t>to not expropriate property after private water companies installed mains.</a:t>
            </a:r>
          </a:p>
          <a:p>
            <a:pPr marL="424324" lvl="1" indent="-212162" defTabSz="271096">
              <a:spcBef>
                <a:spcPts val="1898"/>
              </a:spcBef>
              <a:defRPr sz="2376"/>
            </a:pPr>
            <a:r>
              <a:rPr lang="en-US" sz="3800" b="1" dirty="0">
                <a:latin typeface="Helvetica Neue"/>
                <a:ea typeface="Helvetica Neue"/>
                <a:cs typeface="Helvetica Neue"/>
                <a:sym typeface="Helvetica Neue"/>
              </a:rPr>
              <a:t>Commitments were made possible by state and federal constitutional provisions that</a:t>
            </a:r>
          </a:p>
          <a:p>
            <a:pPr marL="881524" lvl="2" indent="-212162" defTabSz="271096">
              <a:spcBef>
                <a:spcPts val="1898"/>
              </a:spcBef>
              <a:defRPr sz="2376"/>
            </a:pPr>
            <a:r>
              <a:rPr lang="en-US" sz="3400" b="1" dirty="0">
                <a:latin typeface="Helvetica Neue"/>
                <a:ea typeface="Helvetica Neue"/>
                <a:cs typeface="Helvetica Neue"/>
                <a:sym typeface="Helvetica Neue"/>
              </a:rPr>
              <a:t>protected private property rights and </a:t>
            </a:r>
          </a:p>
          <a:p>
            <a:pPr marL="881524" lvl="2" indent="-212162" defTabSz="271096">
              <a:spcBef>
                <a:spcPts val="1898"/>
              </a:spcBef>
              <a:defRPr sz="2376"/>
            </a:pPr>
            <a:r>
              <a:rPr lang="en-US" sz="3400" b="1" dirty="0">
                <a:latin typeface="Helvetica Neue"/>
                <a:ea typeface="Helvetica Neue"/>
                <a:cs typeface="Helvetica Neue"/>
                <a:sym typeface="Helvetica Neue"/>
              </a:rPr>
              <a:t>fostered capital markets.</a:t>
            </a:r>
            <a:endParaRPr lang="en-US" dirty="0"/>
          </a:p>
        </p:txBody>
      </p:sp>
    </p:spTree>
    <p:extLst>
      <p:ext uri="{BB962C8B-B14F-4D97-AF65-F5344CB8AC3E}">
        <p14:creationId xmlns:p14="http://schemas.microsoft.com/office/powerpoint/2010/main" val="16844035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Image" descr="Image"/>
          <p:cNvPicPr>
            <a:picLocks noChangeAspect="1"/>
          </p:cNvPicPr>
          <p:nvPr/>
        </p:nvPicPr>
        <p:blipFill>
          <a:blip r:embed="rId2"/>
          <a:stretch>
            <a:fillRect/>
          </a:stretch>
        </p:blipFill>
        <p:spPr>
          <a:xfrm>
            <a:off x="210823" y="1599014"/>
            <a:ext cx="11869936" cy="4004952"/>
          </a:xfrm>
          <a:prstGeom prst="rect">
            <a:avLst/>
          </a:prstGeom>
          <a:ln w="12700">
            <a:miter lim="400000"/>
          </a:ln>
        </p:spPr>
      </p:pic>
      <p:sp>
        <p:nvSpPr>
          <p:cNvPr id="317" name="Table 5.1. Comparative Costs of Large Public Works Projects in American History…"/>
          <p:cNvSpPr txBox="1"/>
          <p:nvPr/>
        </p:nvSpPr>
        <p:spPr>
          <a:xfrm>
            <a:off x="369532" y="552187"/>
            <a:ext cx="10301346" cy="933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marL="17859" algn="ctr" defTabSz="321457">
              <a:defRPr sz="1800" b="1">
                <a:latin typeface="Palatino"/>
                <a:ea typeface="Palatino"/>
                <a:cs typeface="Palatino"/>
                <a:sym typeface="Palatino"/>
              </a:defRPr>
            </a:pPr>
            <a:r>
              <a:rPr lang="en-US" sz="2800" dirty="0"/>
              <a:t>Local Waterworks Were Among </a:t>
            </a:r>
            <a:r>
              <a:rPr sz="2800" dirty="0"/>
              <a:t>Large</a:t>
            </a:r>
            <a:r>
              <a:rPr lang="en-US" sz="2800" dirty="0"/>
              <a:t>st</a:t>
            </a:r>
            <a:r>
              <a:rPr sz="2800" dirty="0"/>
              <a:t> Public Works Projects </a:t>
            </a:r>
            <a:endParaRPr lang="en-US" sz="2800" dirty="0"/>
          </a:p>
          <a:p>
            <a:pPr marL="17859" algn="ctr" defTabSz="321457">
              <a:defRPr sz="1800" b="1">
                <a:latin typeface="Palatino"/>
                <a:ea typeface="Palatino"/>
                <a:cs typeface="Palatino"/>
                <a:sym typeface="Palatino"/>
              </a:defRPr>
            </a:pPr>
            <a:r>
              <a:rPr sz="2800" dirty="0"/>
              <a:t>in American History</a:t>
            </a:r>
          </a:p>
        </p:txBody>
      </p:sp>
      <p:sp>
        <p:nvSpPr>
          <p:cNvPr id="2" name="Rectangle 1">
            <a:extLst>
              <a:ext uri="{FF2B5EF4-FFF2-40B4-BE49-F238E27FC236}">
                <a16:creationId xmlns:a16="http://schemas.microsoft.com/office/drawing/2014/main" id="{562C2B42-CF86-4F77-A63E-D06E7A100ADA}"/>
              </a:ext>
            </a:extLst>
          </p:cNvPr>
          <p:cNvSpPr/>
          <p:nvPr/>
        </p:nvSpPr>
        <p:spPr>
          <a:xfrm>
            <a:off x="210823" y="4036423"/>
            <a:ext cx="11869936" cy="189411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Institutional Foundations of Urban Water Supplies"/>
          <p:cNvSpPr txBox="1">
            <a:spLocks noGrp="1"/>
          </p:cNvSpPr>
          <p:nvPr>
            <p:ph type="title"/>
          </p:nvPr>
        </p:nvSpPr>
        <p:spPr>
          <a:prstGeom prst="rect">
            <a:avLst/>
          </a:prstGeom>
        </p:spPr>
        <p:txBody>
          <a:bodyPr/>
          <a:lstStyle/>
          <a:p>
            <a:r>
              <a:t>Institutional Foundations of Urban Water Supplies</a:t>
            </a:r>
          </a:p>
        </p:txBody>
      </p:sp>
      <p:sp>
        <p:nvSpPr>
          <p:cNvPr id="311" name="Institutions that mattered most were access to credit on the part of local governments and the transition from private to public ownership.…"/>
          <p:cNvSpPr txBox="1">
            <a:spLocks noGrp="1"/>
          </p:cNvSpPr>
          <p:nvPr>
            <p:ph type="body" idx="1"/>
          </p:nvPr>
        </p:nvSpPr>
        <p:spPr>
          <a:prstGeom prst="rect">
            <a:avLst/>
          </a:prstGeom>
        </p:spPr>
        <p:txBody>
          <a:bodyPr>
            <a:normAutofit fontScale="92500" lnSpcReduction="10000"/>
          </a:bodyPr>
          <a:lstStyle/>
          <a:p>
            <a:pPr marL="253951" indent="-253951" defTabSz="324493">
              <a:spcBef>
                <a:spcPts val="2320"/>
              </a:spcBef>
              <a:defRPr sz="2844"/>
            </a:pPr>
            <a:r>
              <a:rPr lang="en-US" dirty="0"/>
              <a:t>The number of urban waterworks grew from 45 systems in 1830 to 9,850 in 1924</a:t>
            </a:r>
          </a:p>
          <a:p>
            <a:pPr marL="253951" indent="-253951" defTabSz="324493">
              <a:spcBef>
                <a:spcPts val="2320"/>
              </a:spcBef>
              <a:defRPr sz="2844"/>
            </a:pPr>
            <a:r>
              <a:rPr lang="en-US" dirty="0"/>
              <a:t>Waterworks ownership </a:t>
            </a:r>
            <a:r>
              <a:rPr dirty="0"/>
              <a:t>went from </a:t>
            </a:r>
            <a:r>
              <a:rPr lang="en-US" dirty="0"/>
              <a:t>80% to 30% private.</a:t>
            </a:r>
          </a:p>
          <a:p>
            <a:pPr marL="253951" indent="-253951" defTabSz="324493">
              <a:spcBef>
                <a:spcPts val="2320"/>
              </a:spcBef>
              <a:defRPr sz="2844"/>
            </a:pPr>
            <a:r>
              <a:rPr dirty="0"/>
              <a:t>Between 1843 and 1932, real municipal debt per capita rose 10 fold from $265 per person to $2,660 (in 2000 dollars). </a:t>
            </a:r>
          </a:p>
          <a:p>
            <a:pPr marL="711151" lvl="1" indent="-253951" defTabSz="324493">
              <a:spcBef>
                <a:spcPts val="2320"/>
              </a:spcBef>
              <a:defRPr sz="2844"/>
            </a:pPr>
            <a:r>
              <a:rPr dirty="0"/>
              <a:t>Borrowing for water was often the largest component of municipal debt.</a:t>
            </a:r>
            <a:endParaRPr lang="en-US" dirty="0"/>
          </a:p>
          <a:p>
            <a:pPr marL="711151" lvl="1" indent="-253951" defTabSz="324493">
              <a:spcBef>
                <a:spcPts val="2320"/>
              </a:spcBef>
              <a:defRPr sz="2844"/>
            </a:pPr>
            <a:r>
              <a:rPr lang="en-US" dirty="0"/>
              <a:t>Local governments held more debt than state and national governments at that time.</a:t>
            </a:r>
            <a:endParaRPr dirty="0"/>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Municipal Water Companies"/>
          <p:cNvSpPr txBox="1">
            <a:spLocks noGrp="1"/>
          </p:cNvSpPr>
          <p:nvPr>
            <p:ph type="title"/>
          </p:nvPr>
        </p:nvSpPr>
        <p:spPr>
          <a:prstGeom prst="rect">
            <a:avLst/>
          </a:prstGeom>
        </p:spPr>
        <p:txBody>
          <a:bodyPr>
            <a:normAutofit fontScale="90000"/>
          </a:bodyPr>
          <a:lstStyle/>
          <a:p>
            <a:r>
              <a:rPr lang="en-US" dirty="0"/>
              <a:t>Why did water companies move from private to public?</a:t>
            </a:r>
            <a:br>
              <a:rPr lang="en-US" dirty="0"/>
            </a:br>
            <a:endParaRPr dirty="0"/>
          </a:p>
        </p:txBody>
      </p:sp>
      <p:sp>
        <p:nvSpPr>
          <p:cNvPr id="314" name="Why did water companies move from private to public?…"/>
          <p:cNvSpPr txBox="1">
            <a:spLocks noGrp="1"/>
          </p:cNvSpPr>
          <p:nvPr>
            <p:ph type="body" idx="1"/>
          </p:nvPr>
        </p:nvSpPr>
        <p:spPr>
          <a:xfrm>
            <a:off x="746760" y="1825625"/>
            <a:ext cx="10515600" cy="4351338"/>
          </a:xfrm>
          <a:prstGeom prst="rect">
            <a:avLst/>
          </a:prstGeom>
        </p:spPr>
        <p:txBody>
          <a:bodyPr>
            <a:normAutofit/>
          </a:bodyPr>
          <a:lstStyle/>
          <a:p>
            <a:pPr marL="196089" indent="-196089" defTabSz="250558">
              <a:spcBef>
                <a:spcPts val="1758"/>
              </a:spcBef>
              <a:defRPr sz="2196"/>
            </a:pPr>
            <a:r>
              <a:rPr sz="2400" dirty="0"/>
              <a:t>Standard argument</a:t>
            </a:r>
            <a:r>
              <a:rPr lang="en-US" sz="2400" dirty="0"/>
              <a:t>:  </a:t>
            </a:r>
          </a:p>
          <a:p>
            <a:pPr marL="653289" lvl="1" indent="-196089" defTabSz="250558">
              <a:spcBef>
                <a:spcPts val="1758"/>
              </a:spcBef>
              <a:defRPr sz="2196"/>
            </a:pPr>
            <a:r>
              <a:rPr lang="en-US" sz="2000" dirty="0"/>
              <a:t>Private </a:t>
            </a:r>
            <a:r>
              <a:rPr sz="2000" dirty="0"/>
              <a:t>companies could not internalize positive externalities</a:t>
            </a:r>
            <a:r>
              <a:rPr lang="en-US" sz="2000" dirty="0"/>
              <a:t> but </a:t>
            </a:r>
            <a:r>
              <a:rPr sz="2000" dirty="0"/>
              <a:t>private companies </a:t>
            </a:r>
            <a:r>
              <a:rPr lang="en-US" sz="2000" dirty="0"/>
              <a:t>could control access to water through the mains.  </a:t>
            </a:r>
            <a:endParaRPr sz="2000" dirty="0"/>
          </a:p>
          <a:p>
            <a:pPr marL="196089" indent="-196089" defTabSz="250558">
              <a:spcBef>
                <a:spcPts val="1758"/>
              </a:spcBef>
              <a:defRPr sz="2196"/>
            </a:pPr>
            <a:r>
              <a:rPr lang="en-US" dirty="0"/>
              <a:t>Major problem came from threats that city would</a:t>
            </a:r>
          </a:p>
          <a:p>
            <a:pPr marL="653289" lvl="1" indent="-196089" defTabSz="250558">
              <a:spcBef>
                <a:spcPts val="1758"/>
              </a:spcBef>
              <a:defRPr sz="2196"/>
            </a:pPr>
            <a:r>
              <a:rPr lang="en-US" sz="2000" dirty="0"/>
              <a:t>take over water company</a:t>
            </a:r>
          </a:p>
          <a:p>
            <a:pPr marL="653289" lvl="1" indent="-196089" defTabSz="250558">
              <a:spcBef>
                <a:spcPts val="1758"/>
              </a:spcBef>
              <a:defRPr sz="2196"/>
            </a:pPr>
            <a:r>
              <a:rPr lang="en-US" sz="2000" dirty="0"/>
              <a:t>Or set lower consumer water rates</a:t>
            </a:r>
          </a:p>
          <a:p>
            <a:pPr marL="653289" lvl="1" indent="-196089" defTabSz="250558">
              <a:spcBef>
                <a:spcPts val="1758"/>
              </a:spcBef>
              <a:defRPr sz="2196"/>
            </a:pPr>
            <a:r>
              <a:rPr lang="en-US" sz="2000" dirty="0"/>
              <a:t>Both gave private companies less incentive to improve quality.  </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Image" descr="Image"/>
          <p:cNvPicPr>
            <a:picLocks noChangeAspect="1"/>
          </p:cNvPicPr>
          <p:nvPr/>
        </p:nvPicPr>
        <p:blipFill rotWithShape="1">
          <a:blip r:embed="rId2"/>
          <a:srcRect t="5334" b="11239"/>
          <a:stretch/>
        </p:blipFill>
        <p:spPr>
          <a:xfrm>
            <a:off x="4133005" y="0"/>
            <a:ext cx="7059938" cy="6858000"/>
          </a:xfrm>
          <a:prstGeom prst="rect">
            <a:avLst/>
          </a:prstGeom>
          <a:ln w="12700">
            <a:miter lim="400000"/>
          </a:ln>
        </p:spPr>
      </p:pic>
      <p:sp>
        <p:nvSpPr>
          <p:cNvPr id="2" name="TextBox 1">
            <a:extLst>
              <a:ext uri="{FF2B5EF4-FFF2-40B4-BE49-F238E27FC236}">
                <a16:creationId xmlns:a16="http://schemas.microsoft.com/office/drawing/2014/main" id="{20DE6F5F-E26F-4023-8644-28AEFF1E6894}"/>
              </a:ext>
            </a:extLst>
          </p:cNvPr>
          <p:cNvSpPr txBox="1"/>
          <p:nvPr/>
        </p:nvSpPr>
        <p:spPr>
          <a:xfrm>
            <a:off x="339634" y="979714"/>
            <a:ext cx="3644075" cy="4832092"/>
          </a:xfrm>
          <a:prstGeom prst="rect">
            <a:avLst/>
          </a:prstGeom>
          <a:noFill/>
        </p:spPr>
        <p:txBody>
          <a:bodyPr wrap="none" rtlCol="0">
            <a:spAutoFit/>
          </a:bodyPr>
          <a:lstStyle/>
          <a:p>
            <a:r>
              <a:rPr lang="en-US" sz="2800" dirty="0"/>
              <a:t>Transitions from</a:t>
            </a:r>
          </a:p>
          <a:p>
            <a:r>
              <a:rPr lang="en-US" sz="2800" dirty="0"/>
              <a:t>Private to Public</a:t>
            </a:r>
          </a:p>
          <a:p>
            <a:r>
              <a:rPr lang="en-US" sz="2800" dirty="0"/>
              <a:t>Water Companies</a:t>
            </a:r>
          </a:p>
          <a:p>
            <a:r>
              <a:rPr lang="en-US" sz="2800" dirty="0"/>
              <a:t>In States, </a:t>
            </a:r>
          </a:p>
          <a:p>
            <a:r>
              <a:rPr lang="en-US" sz="2800" dirty="0"/>
              <a:t>1897-1915</a:t>
            </a:r>
          </a:p>
          <a:p>
            <a:endParaRPr lang="en-US" sz="2800" dirty="0"/>
          </a:p>
          <a:p>
            <a:endParaRPr lang="en-US" sz="2800" dirty="0"/>
          </a:p>
          <a:p>
            <a:r>
              <a:rPr lang="en-US" sz="2800" dirty="0"/>
              <a:t>Waterworks ownership </a:t>
            </a:r>
          </a:p>
          <a:p>
            <a:r>
              <a:rPr lang="en-US" sz="2800" dirty="0"/>
              <a:t>went from 80% to 30%</a:t>
            </a:r>
          </a:p>
          <a:p>
            <a:r>
              <a:rPr lang="en-US" sz="2800" dirty="0"/>
              <a:t> private.</a:t>
            </a:r>
          </a:p>
          <a:p>
            <a:endParaRPr lang="en-US" sz="2800" dirty="0"/>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Thank you!"/>
          <p:cNvSpPr txBox="1">
            <a:spLocks noGrp="1"/>
          </p:cNvSpPr>
          <p:nvPr>
            <p:ph type="title"/>
          </p:nvPr>
        </p:nvSpPr>
        <p:spPr>
          <a:prstGeom prst="rect">
            <a:avLst/>
          </a:prstGeom>
        </p:spPr>
        <p:txBody>
          <a:bodyPr/>
          <a:lstStyle/>
          <a:p>
            <a:r>
              <a:t>Thank you!</a:t>
            </a:r>
          </a:p>
        </p:txBody>
      </p:sp>
      <p:pic>
        <p:nvPicPr>
          <p:cNvPr id="328" name="images.jpg" descr="images.jpg"/>
          <p:cNvPicPr>
            <a:picLocks noChangeAspect="1"/>
          </p:cNvPicPr>
          <p:nvPr/>
        </p:nvPicPr>
        <p:blipFill>
          <a:blip r:embed="rId2"/>
          <a:stretch>
            <a:fillRect/>
          </a:stretch>
        </p:blipFill>
        <p:spPr>
          <a:xfrm>
            <a:off x="6149578" y="386276"/>
            <a:ext cx="3926096" cy="6085448"/>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to Die in 19</a:t>
            </a:r>
            <a:r>
              <a:rPr lang="en-US" baseline="30000" dirty="0"/>
              <a:t>th</a:t>
            </a:r>
            <a:r>
              <a:rPr lang="en-US" dirty="0"/>
              <a:t> and Early 20th</a:t>
            </a:r>
          </a:p>
        </p:txBody>
      </p:sp>
      <p:sp>
        <p:nvSpPr>
          <p:cNvPr id="3" name="Content Placeholder 2"/>
          <p:cNvSpPr>
            <a:spLocks noGrp="1"/>
          </p:cNvSpPr>
          <p:nvPr>
            <p:ph idx="1"/>
          </p:nvPr>
        </p:nvSpPr>
        <p:spPr/>
        <p:txBody>
          <a:bodyPr>
            <a:normAutofit lnSpcReduction="10000"/>
          </a:bodyPr>
          <a:lstStyle/>
          <a:p>
            <a:r>
              <a:rPr lang="en-US" dirty="0">
                <a:solidFill>
                  <a:schemeClr val="tx1"/>
                </a:solidFill>
                <a:latin typeface="+mn-lt"/>
                <a:ea typeface="+mn-ea"/>
                <a:cs typeface="+mn-cs"/>
              </a:rPr>
              <a:t>yellow fever</a:t>
            </a:r>
          </a:p>
          <a:p>
            <a:r>
              <a:rPr lang="en-US" dirty="0">
                <a:solidFill>
                  <a:schemeClr val="tx1"/>
                </a:solidFill>
                <a:latin typeface="+mn-lt"/>
                <a:ea typeface="+mn-ea"/>
                <a:cs typeface="+mn-cs"/>
              </a:rPr>
              <a:t> small pox</a:t>
            </a:r>
          </a:p>
          <a:p>
            <a:r>
              <a:rPr lang="en-US" dirty="0">
                <a:solidFill>
                  <a:schemeClr val="tx1"/>
                </a:solidFill>
                <a:latin typeface="+mn-lt"/>
                <a:ea typeface="+mn-ea"/>
                <a:cs typeface="+mn-cs"/>
              </a:rPr>
              <a:t> cholera</a:t>
            </a:r>
          </a:p>
          <a:p>
            <a:r>
              <a:rPr lang="en-US" dirty="0">
                <a:solidFill>
                  <a:schemeClr val="tx1"/>
                </a:solidFill>
                <a:latin typeface="+mn-lt"/>
                <a:ea typeface="+mn-ea"/>
                <a:cs typeface="+mn-cs"/>
              </a:rPr>
              <a:t> typhoid</a:t>
            </a:r>
          </a:p>
          <a:p>
            <a:r>
              <a:rPr lang="en-US" dirty="0">
                <a:solidFill>
                  <a:schemeClr val="tx1"/>
                </a:solidFill>
                <a:latin typeface="+mn-lt"/>
                <a:ea typeface="+mn-ea"/>
                <a:cs typeface="+mn-cs"/>
              </a:rPr>
              <a:t> </a:t>
            </a:r>
            <a:r>
              <a:rPr lang="en-US" dirty="0" err="1">
                <a:solidFill>
                  <a:schemeClr val="tx1"/>
                </a:solidFill>
                <a:latin typeface="+mn-lt"/>
                <a:ea typeface="+mn-ea"/>
                <a:cs typeface="+mn-cs"/>
              </a:rPr>
              <a:t>dyptheria</a:t>
            </a:r>
            <a:endParaRPr lang="en-US" dirty="0">
              <a:solidFill>
                <a:schemeClr val="tx1"/>
              </a:solidFill>
              <a:latin typeface="+mn-lt"/>
              <a:ea typeface="+mn-ea"/>
              <a:cs typeface="+mn-cs"/>
            </a:endParaRPr>
          </a:p>
          <a:p>
            <a:r>
              <a:rPr lang="en-US" dirty="0">
                <a:solidFill>
                  <a:schemeClr val="tx1"/>
                </a:solidFill>
                <a:latin typeface="+mn-lt"/>
                <a:ea typeface="+mn-ea"/>
                <a:cs typeface="+mn-cs"/>
              </a:rPr>
              <a:t> typhus</a:t>
            </a:r>
          </a:p>
          <a:p>
            <a:r>
              <a:rPr lang="en-US" dirty="0">
                <a:solidFill>
                  <a:schemeClr val="tx1"/>
                </a:solidFill>
                <a:latin typeface="+mn-lt"/>
                <a:ea typeface="+mn-ea"/>
                <a:cs typeface="+mn-cs"/>
              </a:rPr>
              <a:t>influenza</a:t>
            </a:r>
          </a:p>
          <a:p>
            <a:r>
              <a:rPr lang="en-US" dirty="0">
                <a:solidFill>
                  <a:schemeClr val="tx1"/>
                </a:solidFill>
                <a:latin typeface="+mn-lt"/>
                <a:ea typeface="+mn-ea"/>
                <a:cs typeface="+mn-cs"/>
              </a:rPr>
              <a:t> In South,  Hookworm, Malaria, dysentery (bloody flux)</a:t>
            </a:r>
          </a:p>
          <a:p>
            <a:r>
              <a:rPr lang="en-US" dirty="0">
                <a:solidFill>
                  <a:schemeClr val="tx1"/>
                </a:solidFill>
                <a:latin typeface="+mn-lt"/>
                <a:ea typeface="+mn-ea"/>
                <a:cs typeface="+mn-cs"/>
              </a:rPr>
              <a:t> Tuberculosis was a huge killer</a:t>
            </a:r>
          </a:p>
          <a:p>
            <a:endParaRPr lang="en-US" dirty="0"/>
          </a:p>
        </p:txBody>
      </p:sp>
      <p:pic>
        <p:nvPicPr>
          <p:cNvPr id="3074" name="Picture 2" descr="Image result for yellow fever pictures">
            <a:extLst>
              <a:ext uri="{FF2B5EF4-FFF2-40B4-BE49-F238E27FC236}">
                <a16:creationId xmlns:a16="http://schemas.microsoft.com/office/drawing/2014/main" id="{5076242A-8247-4A14-9171-8D43411CB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1863" y="1656052"/>
            <a:ext cx="159067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yellow fever pictures">
            <a:extLst>
              <a:ext uri="{FF2B5EF4-FFF2-40B4-BE49-F238E27FC236}">
                <a16:creationId xmlns:a16="http://schemas.microsoft.com/office/drawing/2014/main" id="{177A8A96-4067-4109-8E41-6B9225B9B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2593" y="1230312"/>
            <a:ext cx="269557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yellow fever pictures">
            <a:extLst>
              <a:ext uri="{FF2B5EF4-FFF2-40B4-BE49-F238E27FC236}">
                <a16:creationId xmlns:a16="http://schemas.microsoft.com/office/drawing/2014/main" id="{8F1CF4FF-DFFF-4C91-B3B8-1103EE37B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3845" y="1205851"/>
            <a:ext cx="175260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mallpox and the photos anti-vaxxers don't want you to see - NZ Herald">
            <a:extLst>
              <a:ext uri="{FF2B5EF4-FFF2-40B4-BE49-F238E27FC236}">
                <a16:creationId xmlns:a16="http://schemas.microsoft.com/office/drawing/2014/main" id="{904F0C67-D7E7-4FF5-972F-20EC914D7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312" y="2697163"/>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yphoid fever - healthand.com">
            <a:extLst>
              <a:ext uri="{FF2B5EF4-FFF2-40B4-BE49-F238E27FC236}">
                <a16:creationId xmlns:a16="http://schemas.microsoft.com/office/drawing/2014/main" id="{7B9F250B-2CBC-4FC2-98A3-D307F50149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6418" y="4878098"/>
            <a:ext cx="2714625" cy="1685925"/>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Typhoid Fever Causes | Typhoid fever, Fever symptoms, Symptoms">
            <a:extLst>
              <a:ext uri="{FF2B5EF4-FFF2-40B4-BE49-F238E27FC236}">
                <a16:creationId xmlns:a16="http://schemas.microsoft.com/office/drawing/2014/main" id="{EEA0DC1C-F44B-4C8F-8347-A28BD92EF5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2132" y="2754023"/>
            <a:ext cx="3451622" cy="2124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F87B5-7BF2-4B79-BB73-5927770C0BA3}"/>
              </a:ext>
            </a:extLst>
          </p:cNvPr>
          <p:cNvSpPr>
            <a:spLocks noGrp="1"/>
          </p:cNvSpPr>
          <p:nvPr>
            <p:ph type="ctrTitle"/>
          </p:nvPr>
        </p:nvSpPr>
        <p:spPr/>
        <p:txBody>
          <a:bodyPr/>
          <a:lstStyle/>
          <a:p>
            <a:r>
              <a:rPr lang="en-US" dirty="0"/>
              <a:t>Government Response to the Covid-19 Emergency</a:t>
            </a:r>
          </a:p>
        </p:txBody>
      </p:sp>
      <p:sp>
        <p:nvSpPr>
          <p:cNvPr id="3" name="Subtitle 2">
            <a:extLst>
              <a:ext uri="{FF2B5EF4-FFF2-40B4-BE49-F238E27FC236}">
                <a16:creationId xmlns:a16="http://schemas.microsoft.com/office/drawing/2014/main" id="{4D0EB658-7544-4880-8EBA-A7A52B386C4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122020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47DD9-48DA-48BF-9D27-C943BF0865D3}"/>
              </a:ext>
            </a:extLst>
          </p:cNvPr>
          <p:cNvSpPr>
            <a:spLocks noGrp="1"/>
          </p:cNvSpPr>
          <p:nvPr>
            <p:ph type="title"/>
          </p:nvPr>
        </p:nvSpPr>
        <p:spPr/>
        <p:txBody>
          <a:bodyPr/>
          <a:lstStyle/>
          <a:p>
            <a:r>
              <a:rPr lang="en-US" dirty="0"/>
              <a:t>Lead-in</a:t>
            </a:r>
          </a:p>
        </p:txBody>
      </p:sp>
      <p:sp>
        <p:nvSpPr>
          <p:cNvPr id="3" name="Content Placeholder 2">
            <a:extLst>
              <a:ext uri="{FF2B5EF4-FFF2-40B4-BE49-F238E27FC236}">
                <a16:creationId xmlns:a16="http://schemas.microsoft.com/office/drawing/2014/main" id="{15DCB200-8D62-42B2-9A47-01B5CA5A47A8}"/>
              </a:ext>
            </a:extLst>
          </p:cNvPr>
          <p:cNvSpPr>
            <a:spLocks noGrp="1"/>
          </p:cNvSpPr>
          <p:nvPr>
            <p:ph idx="1"/>
          </p:nvPr>
        </p:nvSpPr>
        <p:spPr/>
        <p:txBody>
          <a:bodyPr>
            <a:normAutofit fontScale="85000" lnSpcReduction="20000"/>
          </a:bodyPr>
          <a:lstStyle/>
          <a:p>
            <a:r>
              <a:rPr lang="en-US" dirty="0"/>
              <a:t>An AP Reporter asked me three weeks ago if the American people have the will to use government in the way that we did in the 1930s during the New Deal.</a:t>
            </a:r>
          </a:p>
          <a:p>
            <a:endParaRPr lang="en-US" dirty="0"/>
          </a:p>
          <a:p>
            <a:r>
              <a:rPr lang="en-US" dirty="0"/>
              <a:t>The government response to the Covid-19 situation is vastly larger than any Emergency in U.S. History.</a:t>
            </a:r>
          </a:p>
          <a:p>
            <a:endParaRPr lang="en-US" dirty="0"/>
          </a:p>
          <a:p>
            <a:r>
              <a:rPr lang="en-US" dirty="0"/>
              <a:t>For the first time ever, governments at all levels have shut down large sectors of the economy in seeking to save lives and to prevent overwhelming the hospital system.</a:t>
            </a:r>
          </a:p>
          <a:p>
            <a:endParaRPr lang="en-US" dirty="0"/>
          </a:p>
          <a:p>
            <a:r>
              <a:rPr lang="en-US" dirty="0"/>
              <a:t>During Spanish Flu of 1918, shut schools and crowded areas for short periods of time but also fought in World War I with soldiers crammed into ships during epidemic and 13 million men lined up to sign up for draft after flu came back.</a:t>
            </a:r>
          </a:p>
        </p:txBody>
      </p:sp>
    </p:spTree>
    <p:extLst>
      <p:ext uri="{BB962C8B-B14F-4D97-AF65-F5344CB8AC3E}">
        <p14:creationId xmlns:p14="http://schemas.microsoft.com/office/powerpoint/2010/main" val="34117057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C781-CDEF-47A1-B65A-8BBEA6ECA548}"/>
              </a:ext>
            </a:extLst>
          </p:cNvPr>
          <p:cNvSpPr>
            <a:spLocks noGrp="1"/>
          </p:cNvSpPr>
          <p:nvPr>
            <p:ph type="title"/>
          </p:nvPr>
        </p:nvSpPr>
        <p:spPr/>
        <p:txBody>
          <a:bodyPr/>
          <a:lstStyle/>
          <a:p>
            <a:r>
              <a:rPr lang="en-US" dirty="0"/>
              <a:t>Goal of Government Policy</a:t>
            </a:r>
          </a:p>
        </p:txBody>
      </p:sp>
      <p:sp>
        <p:nvSpPr>
          <p:cNvPr id="3" name="Content Placeholder 2">
            <a:extLst>
              <a:ext uri="{FF2B5EF4-FFF2-40B4-BE49-F238E27FC236}">
                <a16:creationId xmlns:a16="http://schemas.microsoft.com/office/drawing/2014/main" id="{C0AFFC63-ECF7-4CAE-A937-873422FC0D75}"/>
              </a:ext>
            </a:extLst>
          </p:cNvPr>
          <p:cNvSpPr>
            <a:spLocks noGrp="1"/>
          </p:cNvSpPr>
          <p:nvPr>
            <p:ph idx="1"/>
          </p:nvPr>
        </p:nvSpPr>
        <p:spPr/>
        <p:txBody>
          <a:bodyPr/>
          <a:lstStyle/>
          <a:p>
            <a:r>
              <a:rPr lang="en-US" dirty="0"/>
              <a:t>Provide Enough Support to Workers and Businesses in the Short run to maintain their connections to each other and the economy so that it is easy for the economy to restart.</a:t>
            </a:r>
          </a:p>
          <a:p>
            <a:r>
              <a:rPr lang="en-US" dirty="0"/>
              <a:t>Prevent Employers from breaking connections by firing workers</a:t>
            </a:r>
          </a:p>
          <a:p>
            <a:r>
              <a:rPr lang="en-US" dirty="0"/>
              <a:t>Provide funding and allow delayed repayments of loans to allow businesses to survive without going bankrupt.</a:t>
            </a:r>
          </a:p>
          <a:p>
            <a:r>
              <a:rPr lang="en-US" dirty="0"/>
              <a:t>If the connections get broken and people have to start from scratch, it will be substantially harder to recover quickly.</a:t>
            </a:r>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0252758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A623B-C696-485B-B2F6-509A6E3F2979}"/>
              </a:ext>
            </a:extLst>
          </p:cNvPr>
          <p:cNvSpPr>
            <a:spLocks noGrp="1"/>
          </p:cNvSpPr>
          <p:nvPr>
            <p:ph type="title"/>
          </p:nvPr>
        </p:nvSpPr>
        <p:spPr/>
        <p:txBody>
          <a:bodyPr/>
          <a:lstStyle/>
          <a:p>
            <a:r>
              <a:rPr lang="en-US" dirty="0"/>
              <a:t>Unemployment Insurance Changes (1%)</a:t>
            </a:r>
          </a:p>
        </p:txBody>
      </p:sp>
      <p:sp>
        <p:nvSpPr>
          <p:cNvPr id="3" name="Content Placeholder 2">
            <a:extLst>
              <a:ext uri="{FF2B5EF4-FFF2-40B4-BE49-F238E27FC236}">
                <a16:creationId xmlns:a16="http://schemas.microsoft.com/office/drawing/2014/main" id="{D050C2D2-ECBB-47E9-BDC9-1D3276EE8122}"/>
              </a:ext>
            </a:extLst>
          </p:cNvPr>
          <p:cNvSpPr>
            <a:spLocks noGrp="1"/>
          </p:cNvSpPr>
          <p:nvPr>
            <p:ph idx="1"/>
          </p:nvPr>
        </p:nvSpPr>
        <p:spPr/>
        <p:txBody>
          <a:bodyPr>
            <a:normAutofit fontScale="92500" lnSpcReduction="10000"/>
          </a:bodyPr>
          <a:lstStyle/>
          <a:p>
            <a:r>
              <a:rPr lang="en-US" dirty="0">
                <a:solidFill>
                  <a:srgbClr val="C00000"/>
                </a:solidFill>
              </a:rPr>
              <a:t>States expanded coverage to many workers whose employers have not paid into the system.</a:t>
            </a:r>
          </a:p>
          <a:p>
            <a:r>
              <a:rPr lang="en-US" dirty="0"/>
              <a:t>This is a huge short-term change.</a:t>
            </a:r>
          </a:p>
          <a:p>
            <a:pPr lvl="1"/>
            <a:r>
              <a:rPr lang="en-US" dirty="0"/>
              <a:t>Usually, benefits fully covered by employer contributions</a:t>
            </a:r>
          </a:p>
          <a:p>
            <a:pPr lvl="1"/>
            <a:r>
              <a:rPr lang="en-US" dirty="0"/>
              <a:t>Employers pay more if off-load more workers over earlier periods</a:t>
            </a:r>
          </a:p>
          <a:p>
            <a:r>
              <a:rPr lang="en-US" dirty="0">
                <a:solidFill>
                  <a:srgbClr val="C00000"/>
                </a:solidFill>
              </a:rPr>
              <a:t>Usual Benefits up to 50 percent of weekly wage up to weekly max</a:t>
            </a:r>
          </a:p>
          <a:p>
            <a:pPr lvl="1"/>
            <a:r>
              <a:rPr lang="en-US" dirty="0">
                <a:solidFill>
                  <a:srgbClr val="C00000"/>
                </a:solidFill>
              </a:rPr>
              <a:t>AZ weekly max is abysmally low  at $240 </a:t>
            </a:r>
            <a:r>
              <a:rPr lang="en-US" dirty="0"/>
              <a:t>when Avg weekly wage of a retail worker is  $650  and for all workers is $1040.</a:t>
            </a:r>
          </a:p>
          <a:p>
            <a:r>
              <a:rPr lang="en-US" dirty="0">
                <a:solidFill>
                  <a:srgbClr val="C00000"/>
                </a:solidFill>
              </a:rPr>
              <a:t>Federal Government Top Up of $600 per week.</a:t>
            </a:r>
          </a:p>
          <a:p>
            <a:pPr lvl="1"/>
            <a:r>
              <a:rPr lang="en-US" dirty="0">
                <a:solidFill>
                  <a:srgbClr val="C00000"/>
                </a:solidFill>
              </a:rPr>
              <a:t>Total Weekly benefit for AZ retail worker would be $840,</a:t>
            </a:r>
          </a:p>
          <a:p>
            <a:pPr lvl="2"/>
            <a:r>
              <a:rPr lang="en-US" dirty="0"/>
              <a:t>1.3 times normal wage</a:t>
            </a:r>
          </a:p>
          <a:p>
            <a:pPr lvl="2"/>
            <a:r>
              <a:rPr lang="en-US" dirty="0"/>
              <a:t>Issues with health benefits</a:t>
            </a:r>
          </a:p>
          <a:p>
            <a:endParaRPr lang="en-US" dirty="0"/>
          </a:p>
          <a:p>
            <a:endParaRPr lang="en-US" dirty="0"/>
          </a:p>
        </p:txBody>
      </p:sp>
    </p:spTree>
    <p:extLst>
      <p:ext uri="{BB962C8B-B14F-4D97-AF65-F5344CB8AC3E}">
        <p14:creationId xmlns:p14="http://schemas.microsoft.com/office/powerpoint/2010/main" val="2471639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2F92F-6F43-4DD3-810B-270E39DE43E7}"/>
              </a:ext>
            </a:extLst>
          </p:cNvPr>
          <p:cNvSpPr>
            <a:spLocks noGrp="1"/>
          </p:cNvSpPr>
          <p:nvPr>
            <p:ph type="title"/>
          </p:nvPr>
        </p:nvSpPr>
        <p:spPr/>
        <p:txBody>
          <a:bodyPr/>
          <a:lstStyle/>
          <a:p>
            <a:r>
              <a:rPr lang="en-US" dirty="0">
                <a:solidFill>
                  <a:srgbClr val="C00000"/>
                </a:solidFill>
              </a:rPr>
              <a:t>CARES ACT Small Business Loans (3%)</a:t>
            </a:r>
          </a:p>
        </p:txBody>
      </p:sp>
      <p:sp>
        <p:nvSpPr>
          <p:cNvPr id="3" name="Content Placeholder 2">
            <a:extLst>
              <a:ext uri="{FF2B5EF4-FFF2-40B4-BE49-F238E27FC236}">
                <a16:creationId xmlns:a16="http://schemas.microsoft.com/office/drawing/2014/main" id="{17758550-BABD-40FD-B54B-065F89A5BC90}"/>
              </a:ext>
            </a:extLst>
          </p:cNvPr>
          <p:cNvSpPr>
            <a:spLocks noGrp="1"/>
          </p:cNvSpPr>
          <p:nvPr>
            <p:ph idx="1"/>
          </p:nvPr>
        </p:nvSpPr>
        <p:spPr/>
        <p:txBody>
          <a:bodyPr>
            <a:normAutofit lnSpcReduction="10000"/>
          </a:bodyPr>
          <a:lstStyle/>
          <a:p>
            <a:r>
              <a:rPr lang="en-US" dirty="0"/>
              <a:t>$350 billion round 1 +  $320 billion in Round 2  (3.1% of GDP)</a:t>
            </a:r>
          </a:p>
          <a:p>
            <a:r>
              <a:rPr lang="en-US" dirty="0"/>
              <a:t>Paycheck Protection Program Loans for firms less than 500 workers</a:t>
            </a:r>
          </a:p>
          <a:p>
            <a:r>
              <a:rPr lang="en-US" dirty="0">
                <a:solidFill>
                  <a:srgbClr val="C00000"/>
                </a:solidFill>
              </a:rPr>
              <a:t>Suspended all of Normal Loan terms.</a:t>
            </a:r>
          </a:p>
          <a:p>
            <a:pPr lvl="1"/>
            <a:r>
              <a:rPr lang="en-US" dirty="0">
                <a:solidFill>
                  <a:srgbClr val="C00000"/>
                </a:solidFill>
              </a:rPr>
              <a:t>No Collateral or Personal Recourse</a:t>
            </a:r>
          </a:p>
          <a:p>
            <a:pPr lvl="1"/>
            <a:r>
              <a:rPr lang="en-US" dirty="0"/>
              <a:t>No Need to Show Inability to Get Credit Elsewhere </a:t>
            </a:r>
          </a:p>
          <a:p>
            <a:pPr lvl="1"/>
            <a:r>
              <a:rPr lang="en-US" dirty="0"/>
              <a:t>100 % guaranteed by SBA</a:t>
            </a:r>
          </a:p>
          <a:p>
            <a:pPr lvl="1"/>
            <a:r>
              <a:rPr lang="en-US" dirty="0">
                <a:solidFill>
                  <a:srgbClr val="C00000"/>
                </a:solidFill>
              </a:rPr>
              <a:t>Current interest rate of 1 percent (max of 4 percent)</a:t>
            </a:r>
          </a:p>
          <a:p>
            <a:pPr lvl="1"/>
            <a:r>
              <a:rPr lang="en-US" dirty="0"/>
              <a:t>Maturity of 2 years (up to 10 years)</a:t>
            </a:r>
          </a:p>
          <a:p>
            <a:pPr lvl="1"/>
            <a:r>
              <a:rPr lang="en-US" dirty="0">
                <a:solidFill>
                  <a:srgbClr val="C00000"/>
                </a:solidFill>
              </a:rPr>
              <a:t>Payments deferred for 6 months</a:t>
            </a:r>
          </a:p>
          <a:p>
            <a:r>
              <a:rPr lang="en-US" dirty="0">
                <a:solidFill>
                  <a:srgbClr val="C00000"/>
                </a:solidFill>
              </a:rPr>
              <a:t>Will Not Have to Repay if spend 75% on payroll and rest on rent, utilities, and interest</a:t>
            </a:r>
          </a:p>
          <a:p>
            <a:endParaRPr lang="en-US" dirty="0"/>
          </a:p>
        </p:txBody>
      </p:sp>
    </p:spTree>
    <p:extLst>
      <p:ext uri="{BB962C8B-B14F-4D97-AF65-F5344CB8AC3E}">
        <p14:creationId xmlns:p14="http://schemas.microsoft.com/office/powerpoint/2010/main" val="40950467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1197A-2C5F-46A0-BFCE-D81D85EABA5D}"/>
              </a:ext>
            </a:extLst>
          </p:cNvPr>
          <p:cNvSpPr>
            <a:spLocks noGrp="1"/>
          </p:cNvSpPr>
          <p:nvPr>
            <p:ph type="title"/>
          </p:nvPr>
        </p:nvSpPr>
        <p:spPr/>
        <p:txBody>
          <a:bodyPr/>
          <a:lstStyle/>
          <a:p>
            <a:r>
              <a:rPr lang="en-US" dirty="0"/>
              <a:t>Other Small Business Programs</a:t>
            </a:r>
          </a:p>
        </p:txBody>
      </p:sp>
      <p:sp>
        <p:nvSpPr>
          <p:cNvPr id="3" name="Content Placeholder 2">
            <a:extLst>
              <a:ext uri="{FF2B5EF4-FFF2-40B4-BE49-F238E27FC236}">
                <a16:creationId xmlns:a16="http://schemas.microsoft.com/office/drawing/2014/main" id="{942CE743-57CE-4541-862E-DFB778DD133C}"/>
              </a:ext>
            </a:extLst>
          </p:cNvPr>
          <p:cNvSpPr>
            <a:spLocks noGrp="1"/>
          </p:cNvSpPr>
          <p:nvPr>
            <p:ph idx="1"/>
          </p:nvPr>
        </p:nvSpPr>
        <p:spPr/>
        <p:txBody>
          <a:bodyPr>
            <a:normAutofit lnSpcReduction="10000"/>
          </a:bodyPr>
          <a:lstStyle/>
          <a:p>
            <a:r>
              <a:rPr lang="en-US" dirty="0">
                <a:solidFill>
                  <a:srgbClr val="C00000"/>
                </a:solidFill>
              </a:rPr>
              <a:t>SBA Economic Injury Disaster Loans (EIDL)</a:t>
            </a:r>
          </a:p>
          <a:p>
            <a:pPr lvl="1"/>
            <a:r>
              <a:rPr lang="en-US" dirty="0"/>
              <a:t>Size of Economic Injury up to max of $2 million</a:t>
            </a:r>
          </a:p>
          <a:p>
            <a:pPr lvl="1"/>
            <a:r>
              <a:rPr lang="en-US" dirty="0"/>
              <a:t>Uninsured losses</a:t>
            </a:r>
          </a:p>
          <a:p>
            <a:pPr lvl="1"/>
            <a:r>
              <a:rPr lang="en-US" dirty="0"/>
              <a:t>Must demonstrate ability to repay</a:t>
            </a:r>
          </a:p>
          <a:p>
            <a:pPr lvl="1"/>
            <a:r>
              <a:rPr lang="en-US" dirty="0">
                <a:solidFill>
                  <a:srgbClr val="C00000"/>
                </a:solidFill>
              </a:rPr>
              <a:t>Interest rate 3 to 7 %</a:t>
            </a:r>
          </a:p>
          <a:p>
            <a:pPr lvl="1"/>
            <a:r>
              <a:rPr lang="en-US" dirty="0"/>
              <a:t>Maximum term 3 years if credit available, 30 years if note</a:t>
            </a:r>
          </a:p>
          <a:p>
            <a:pPr lvl="1"/>
            <a:r>
              <a:rPr lang="en-US" dirty="0"/>
              <a:t>Personal guarantee for loans over $200K</a:t>
            </a:r>
          </a:p>
          <a:p>
            <a:r>
              <a:rPr lang="en-US" dirty="0">
                <a:solidFill>
                  <a:srgbClr val="C00000"/>
                </a:solidFill>
              </a:rPr>
              <a:t>Employee Retention Credit  (ERC)</a:t>
            </a:r>
          </a:p>
          <a:p>
            <a:pPr lvl="1"/>
            <a:r>
              <a:rPr lang="en-US" dirty="0"/>
              <a:t>50% of up to $10,000 in wages for each employee if a business has been hurt by Covid-19</a:t>
            </a:r>
          </a:p>
          <a:p>
            <a:pPr lvl="1"/>
            <a:r>
              <a:rPr lang="en-US" dirty="0"/>
              <a:t>Cannot be combined with PPP.</a:t>
            </a:r>
          </a:p>
          <a:p>
            <a:endParaRPr lang="en-US" dirty="0"/>
          </a:p>
          <a:p>
            <a:endParaRPr lang="en-US" dirty="0"/>
          </a:p>
        </p:txBody>
      </p:sp>
    </p:spTree>
    <p:extLst>
      <p:ext uri="{BB962C8B-B14F-4D97-AF65-F5344CB8AC3E}">
        <p14:creationId xmlns:p14="http://schemas.microsoft.com/office/powerpoint/2010/main" val="32717076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3207-95F2-4443-BD82-3E75669EE86D}"/>
              </a:ext>
            </a:extLst>
          </p:cNvPr>
          <p:cNvSpPr>
            <a:spLocks noGrp="1"/>
          </p:cNvSpPr>
          <p:nvPr>
            <p:ph type="title"/>
          </p:nvPr>
        </p:nvSpPr>
        <p:spPr/>
        <p:txBody>
          <a:bodyPr/>
          <a:lstStyle/>
          <a:p>
            <a:r>
              <a:rPr lang="en-US" dirty="0"/>
              <a:t>State, Local, Tribal Govts.</a:t>
            </a:r>
          </a:p>
        </p:txBody>
      </p:sp>
      <p:sp>
        <p:nvSpPr>
          <p:cNvPr id="3" name="Content Placeholder 2">
            <a:extLst>
              <a:ext uri="{FF2B5EF4-FFF2-40B4-BE49-F238E27FC236}">
                <a16:creationId xmlns:a16="http://schemas.microsoft.com/office/drawing/2014/main" id="{FD6F8170-2D43-484F-AA8E-641ED76A5C8B}"/>
              </a:ext>
            </a:extLst>
          </p:cNvPr>
          <p:cNvSpPr>
            <a:spLocks noGrp="1"/>
          </p:cNvSpPr>
          <p:nvPr>
            <p:ph idx="1"/>
          </p:nvPr>
        </p:nvSpPr>
        <p:spPr/>
        <p:txBody>
          <a:bodyPr>
            <a:normAutofit/>
          </a:bodyPr>
          <a:lstStyle/>
          <a:p>
            <a:r>
              <a:rPr lang="en-US" dirty="0">
                <a:solidFill>
                  <a:srgbClr val="C00000"/>
                </a:solidFill>
              </a:rPr>
              <a:t>Grants and loans  $400 Billion (2 of GDP%)</a:t>
            </a:r>
          </a:p>
          <a:p>
            <a:pPr lvl="1"/>
            <a:r>
              <a:rPr lang="en-US" dirty="0"/>
              <a:t>Coronavirus Relief Fund  $150     Billion</a:t>
            </a:r>
          </a:p>
          <a:p>
            <a:pPr lvl="1"/>
            <a:r>
              <a:rPr lang="en-US" dirty="0"/>
              <a:t>Education Stabilization       30     Billion</a:t>
            </a:r>
          </a:p>
          <a:p>
            <a:pPr lvl="1"/>
            <a:r>
              <a:rPr lang="en-US" dirty="0"/>
              <a:t>Disaster Relief Fund            45     Billion</a:t>
            </a:r>
          </a:p>
          <a:p>
            <a:pPr lvl="1"/>
            <a:r>
              <a:rPr lang="en-US" dirty="0"/>
              <a:t>Transit Systems                    25     Billion</a:t>
            </a:r>
          </a:p>
          <a:p>
            <a:pPr lvl="1"/>
            <a:r>
              <a:rPr lang="en-US" dirty="0"/>
              <a:t>National Guard                      1.4  Billion</a:t>
            </a:r>
          </a:p>
          <a:p>
            <a:pPr lvl="1"/>
            <a:r>
              <a:rPr lang="en-US" dirty="0"/>
              <a:t>Public Health                         4.3   Billion</a:t>
            </a:r>
          </a:p>
          <a:p>
            <a:pPr lvl="1"/>
            <a:r>
              <a:rPr lang="en-US" dirty="0"/>
              <a:t>Grant Total 		$255.7   Billion   (1.2 % of GDP)	</a:t>
            </a:r>
          </a:p>
          <a:p>
            <a:pPr lvl="1"/>
            <a:r>
              <a:rPr lang="en-US" dirty="0"/>
              <a:t>Loans to lower Govts      $150      Billion  (0.7% of GDP)</a:t>
            </a:r>
          </a:p>
        </p:txBody>
      </p:sp>
    </p:spTree>
    <p:extLst>
      <p:ext uri="{BB962C8B-B14F-4D97-AF65-F5344CB8AC3E}">
        <p14:creationId xmlns:p14="http://schemas.microsoft.com/office/powerpoint/2010/main" val="22130308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01DB-68CA-4A9E-A728-A88FFF9CB961}"/>
              </a:ext>
            </a:extLst>
          </p:cNvPr>
          <p:cNvSpPr>
            <a:spLocks noGrp="1"/>
          </p:cNvSpPr>
          <p:nvPr>
            <p:ph type="title"/>
          </p:nvPr>
        </p:nvSpPr>
        <p:spPr/>
        <p:txBody>
          <a:bodyPr/>
          <a:lstStyle/>
          <a:p>
            <a:r>
              <a:rPr lang="en-US" dirty="0"/>
              <a:t>Economic Impact Payments  (1%)</a:t>
            </a:r>
          </a:p>
        </p:txBody>
      </p:sp>
      <p:sp>
        <p:nvSpPr>
          <p:cNvPr id="3" name="Content Placeholder 2">
            <a:extLst>
              <a:ext uri="{FF2B5EF4-FFF2-40B4-BE49-F238E27FC236}">
                <a16:creationId xmlns:a16="http://schemas.microsoft.com/office/drawing/2014/main" id="{BDAF0DFC-BC1C-406B-A1E0-959969EBF789}"/>
              </a:ext>
            </a:extLst>
          </p:cNvPr>
          <p:cNvSpPr>
            <a:spLocks noGrp="1"/>
          </p:cNvSpPr>
          <p:nvPr>
            <p:ph idx="1"/>
          </p:nvPr>
        </p:nvSpPr>
        <p:spPr/>
        <p:txBody>
          <a:bodyPr>
            <a:normAutofit/>
          </a:bodyPr>
          <a:lstStyle/>
          <a:p>
            <a:r>
              <a:rPr lang="en-US" dirty="0">
                <a:solidFill>
                  <a:srgbClr val="C00000"/>
                </a:solidFill>
              </a:rPr>
              <a:t>Economic Impact Payments of $1200 per adult and $500 per child for 90 percent of taxpayers</a:t>
            </a:r>
          </a:p>
          <a:p>
            <a:pPr lvl="1"/>
            <a:r>
              <a:rPr lang="en-US" dirty="0"/>
              <a:t>Full $1200 stimulus payments</a:t>
            </a:r>
          </a:p>
          <a:p>
            <a:pPr lvl="2"/>
            <a:r>
              <a:rPr lang="en-US" dirty="0"/>
              <a:t>Earned Less than $75K individual, or less than $112.5K single parent</a:t>
            </a:r>
          </a:p>
          <a:p>
            <a:pPr lvl="2"/>
            <a:r>
              <a:rPr lang="en-US" dirty="0"/>
              <a:t>Earn less than $150K married couple (each get $1200 for total of $2400	</a:t>
            </a:r>
          </a:p>
          <a:p>
            <a:pPr lvl="2"/>
            <a:r>
              <a:rPr lang="en-US" dirty="0"/>
              <a:t>Phases out passed these limits ($5 reduction for each $100 over limit)</a:t>
            </a:r>
          </a:p>
          <a:p>
            <a:pPr lvl="1"/>
            <a:r>
              <a:rPr lang="en-US" dirty="0"/>
              <a:t>Add $500 per child under 17 years old</a:t>
            </a:r>
          </a:p>
          <a:p>
            <a:endParaRPr lang="en-US" dirty="0"/>
          </a:p>
          <a:p>
            <a:pPr lvl="1"/>
            <a:r>
              <a:rPr lang="en-US" dirty="0"/>
              <a:t>Rough estimate of about $200 Billion dollars in one-time payments  (0.93% of GDP)</a:t>
            </a:r>
          </a:p>
        </p:txBody>
      </p:sp>
    </p:spTree>
    <p:extLst>
      <p:ext uri="{BB962C8B-B14F-4D97-AF65-F5344CB8AC3E}">
        <p14:creationId xmlns:p14="http://schemas.microsoft.com/office/powerpoint/2010/main" val="241519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01DB-68CA-4A9E-A728-A88FFF9CB961}"/>
              </a:ext>
            </a:extLst>
          </p:cNvPr>
          <p:cNvSpPr>
            <a:spLocks noGrp="1"/>
          </p:cNvSpPr>
          <p:nvPr>
            <p:ph type="title"/>
          </p:nvPr>
        </p:nvSpPr>
        <p:spPr/>
        <p:txBody>
          <a:bodyPr/>
          <a:lstStyle/>
          <a:p>
            <a:r>
              <a:rPr lang="en-US" dirty="0"/>
              <a:t>Federal Government Outlays</a:t>
            </a:r>
          </a:p>
        </p:txBody>
      </p:sp>
      <p:sp>
        <p:nvSpPr>
          <p:cNvPr id="3" name="Content Placeholder 2">
            <a:extLst>
              <a:ext uri="{FF2B5EF4-FFF2-40B4-BE49-F238E27FC236}">
                <a16:creationId xmlns:a16="http://schemas.microsoft.com/office/drawing/2014/main" id="{BDAF0DFC-BC1C-406B-A1E0-959969EBF789}"/>
              </a:ext>
            </a:extLst>
          </p:cNvPr>
          <p:cNvSpPr>
            <a:spLocks noGrp="1"/>
          </p:cNvSpPr>
          <p:nvPr>
            <p:ph idx="1"/>
          </p:nvPr>
        </p:nvSpPr>
        <p:spPr/>
        <p:txBody>
          <a:bodyPr>
            <a:normAutofit lnSpcReduction="10000"/>
          </a:bodyPr>
          <a:lstStyle/>
          <a:p>
            <a:r>
              <a:rPr lang="en-US" dirty="0"/>
              <a:t>2019 GDP was $21 Trillion.</a:t>
            </a:r>
          </a:p>
          <a:p>
            <a:r>
              <a:rPr lang="en-US" dirty="0">
                <a:solidFill>
                  <a:srgbClr val="C00000"/>
                </a:solidFill>
              </a:rPr>
              <a:t>Federal Outlays last year,  21 % of GDP</a:t>
            </a:r>
          </a:p>
          <a:p>
            <a:r>
              <a:rPr lang="en-US" dirty="0">
                <a:solidFill>
                  <a:srgbClr val="C00000"/>
                </a:solidFill>
              </a:rPr>
              <a:t>Previous Peacetime High 24.3% in 2009</a:t>
            </a:r>
          </a:p>
          <a:p>
            <a:r>
              <a:rPr lang="en-US" dirty="0">
                <a:solidFill>
                  <a:srgbClr val="C00000"/>
                </a:solidFill>
              </a:rPr>
              <a:t>First two rounds of Congress Stimulus adds 13% of GDP to get to 34%</a:t>
            </a:r>
          </a:p>
          <a:p>
            <a:r>
              <a:rPr lang="en-US" dirty="0">
                <a:solidFill>
                  <a:srgbClr val="C00000"/>
                </a:solidFill>
              </a:rPr>
              <a:t>That is 10 percent higher than the previous peace-time high</a:t>
            </a:r>
          </a:p>
          <a:p>
            <a:r>
              <a:rPr lang="en-US" dirty="0"/>
              <a:t>Comparisons of Federal Outlays as % of GDP</a:t>
            </a:r>
          </a:p>
          <a:p>
            <a:pPr lvl="1"/>
            <a:r>
              <a:rPr lang="en-US" dirty="0"/>
              <a:t>Hoover 1929-1932  3 to 6% of 1929 GDP   (4 to 8% of shrunken 1932 GDP)</a:t>
            </a:r>
          </a:p>
          <a:p>
            <a:pPr lvl="1"/>
            <a:r>
              <a:rPr lang="en-US" dirty="0"/>
              <a:t>Roosevelt New Deal 1932-1939 6 to 11% of 1929 GDP  (5 to 10% of 1939 GDP)</a:t>
            </a:r>
          </a:p>
          <a:p>
            <a:pPr lvl="1"/>
            <a:r>
              <a:rPr lang="en-US" dirty="0"/>
              <a:t>Great Recession Stimulus 2008-2009 21.4 to 24.3% of GDP </a:t>
            </a:r>
          </a:p>
          <a:p>
            <a:pPr lvl="1"/>
            <a:r>
              <a:rPr lang="en-US" dirty="0"/>
              <a:t>World War II  1939 to 1944   10 to 40.6% of GDP.  </a:t>
            </a:r>
          </a:p>
          <a:p>
            <a:pPr lvl="1"/>
            <a:endParaRPr lang="en-US" dirty="0"/>
          </a:p>
          <a:p>
            <a:pPr marL="457200" lvl="1" indent="0">
              <a:buNone/>
            </a:pPr>
            <a:endParaRPr lang="en-US" dirty="0"/>
          </a:p>
        </p:txBody>
      </p:sp>
    </p:spTree>
    <p:extLst>
      <p:ext uri="{BB962C8B-B14F-4D97-AF65-F5344CB8AC3E}">
        <p14:creationId xmlns:p14="http://schemas.microsoft.com/office/powerpoint/2010/main" val="28025066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3D504-CADE-4770-96E7-BDF796CF6F4E}"/>
              </a:ext>
            </a:extLst>
          </p:cNvPr>
          <p:cNvSpPr>
            <a:spLocks noGrp="1"/>
          </p:cNvSpPr>
          <p:nvPr>
            <p:ph type="title"/>
          </p:nvPr>
        </p:nvSpPr>
        <p:spPr/>
        <p:txBody>
          <a:bodyPr/>
          <a:lstStyle/>
          <a:p>
            <a:r>
              <a:rPr lang="en-US" dirty="0"/>
              <a:t>Insanity</a:t>
            </a:r>
          </a:p>
        </p:txBody>
      </p:sp>
      <p:sp>
        <p:nvSpPr>
          <p:cNvPr id="3" name="Content Placeholder 2">
            <a:extLst>
              <a:ext uri="{FF2B5EF4-FFF2-40B4-BE49-F238E27FC236}">
                <a16:creationId xmlns:a16="http://schemas.microsoft.com/office/drawing/2014/main" id="{FDE0D148-A394-488B-AA30-DD8F317C8780}"/>
              </a:ext>
            </a:extLst>
          </p:cNvPr>
          <p:cNvSpPr>
            <a:spLocks noGrp="1"/>
          </p:cNvSpPr>
          <p:nvPr>
            <p:ph idx="1"/>
          </p:nvPr>
        </p:nvSpPr>
        <p:spPr/>
        <p:txBody>
          <a:bodyPr>
            <a:normAutofit fontScale="92500" lnSpcReduction="10000"/>
          </a:bodyPr>
          <a:lstStyle/>
          <a:p>
            <a:r>
              <a:rPr lang="en-US" dirty="0"/>
              <a:t>Nancy Pelosi announced on May 12</a:t>
            </a:r>
            <a:r>
              <a:rPr lang="en-US" baseline="30000" dirty="0"/>
              <a:t>th</a:t>
            </a:r>
            <a:r>
              <a:rPr lang="en-US" dirty="0"/>
              <a:t> that the House wants to spend another $3 Trillion dollars on the Emergency by the end of the year.</a:t>
            </a:r>
          </a:p>
          <a:p>
            <a:r>
              <a:rPr lang="en-US" dirty="0"/>
              <a:t>This would send Federal outlays to 48 percent of GDP and raise the Deficit to -33% of GDP.  </a:t>
            </a:r>
          </a:p>
          <a:p>
            <a:r>
              <a:rPr lang="en-US" dirty="0"/>
              <a:t>World War II outlay percentage peaked at 40.6 percent of GDP in 1944 and 45.  </a:t>
            </a:r>
          </a:p>
          <a:p>
            <a:r>
              <a:rPr lang="en-US" dirty="0"/>
              <a:t>Deficit peaked at 37% of GDP in 1943.</a:t>
            </a:r>
          </a:p>
          <a:p>
            <a:r>
              <a:rPr lang="en-US" dirty="0"/>
              <a:t>GDP per person was $67,426 in 2019.</a:t>
            </a:r>
          </a:p>
          <a:p>
            <a:r>
              <a:rPr lang="en-US" dirty="0"/>
              <a:t>If GDP stays the same the House wants to hand out $32,364 per person so that many can stay at </a:t>
            </a:r>
            <a:r>
              <a:rPr lang="en-US"/>
              <a:t>home </a:t>
            </a:r>
          </a:p>
          <a:p>
            <a:r>
              <a:rPr lang="en-US"/>
              <a:t>   </a:t>
            </a:r>
            <a:endParaRPr lang="en-US" dirty="0"/>
          </a:p>
          <a:p>
            <a:endParaRPr lang="en-US" dirty="0"/>
          </a:p>
        </p:txBody>
      </p:sp>
    </p:spTree>
    <p:extLst>
      <p:ext uri="{BB962C8B-B14F-4D97-AF65-F5344CB8AC3E}">
        <p14:creationId xmlns:p14="http://schemas.microsoft.com/office/powerpoint/2010/main" val="1670155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Did Death Rates Fall from 1800 to 1930?</a:t>
            </a:r>
          </a:p>
        </p:txBody>
      </p:sp>
      <p:sp>
        <p:nvSpPr>
          <p:cNvPr id="3" name="Content Placeholder 2"/>
          <p:cNvSpPr>
            <a:spLocks noGrp="1"/>
          </p:cNvSpPr>
          <p:nvPr>
            <p:ph idx="1"/>
          </p:nvPr>
        </p:nvSpPr>
        <p:spPr/>
        <p:txBody>
          <a:bodyPr>
            <a:normAutofit lnSpcReduction="10000"/>
          </a:bodyPr>
          <a:lstStyle/>
          <a:p>
            <a:r>
              <a:rPr lang="en-US" dirty="0"/>
              <a:t>Improved Diets and Standard of Living for whole period</a:t>
            </a:r>
          </a:p>
          <a:p>
            <a:r>
              <a:rPr lang="en-US" dirty="0"/>
              <a:t>Better Public Health Improvements 1890-1930</a:t>
            </a:r>
          </a:p>
          <a:p>
            <a:pPr lvl="1"/>
            <a:r>
              <a:rPr lang="en-US" dirty="0"/>
              <a:t>Sewers and Water Treatment in 1890 to 1940</a:t>
            </a:r>
          </a:p>
          <a:p>
            <a:pPr lvl="2"/>
            <a:r>
              <a:rPr lang="en-US" dirty="0"/>
              <a:t>Basically eliminated water borne diarrheal diseases like typhoid and dysentery</a:t>
            </a:r>
          </a:p>
          <a:p>
            <a:pPr lvl="1"/>
            <a:r>
              <a:rPr lang="en-US" dirty="0"/>
              <a:t>Don’t Underestimate Simple Things</a:t>
            </a:r>
          </a:p>
          <a:p>
            <a:pPr lvl="2"/>
            <a:r>
              <a:rPr lang="en-US" dirty="0"/>
              <a:t>Hand Washing</a:t>
            </a:r>
          </a:p>
          <a:p>
            <a:pPr lvl="2"/>
            <a:r>
              <a:rPr lang="en-US" dirty="0"/>
              <a:t>Boiling Water and Milk for Babies</a:t>
            </a:r>
          </a:p>
          <a:p>
            <a:pPr lvl="2"/>
            <a:r>
              <a:rPr lang="en-US" dirty="0"/>
              <a:t>Shephard-Towner Act.</a:t>
            </a:r>
          </a:p>
          <a:p>
            <a:pPr lvl="2"/>
            <a:r>
              <a:rPr lang="en-US" dirty="0"/>
              <a:t>Quarantining and Tracing During Epidemics</a:t>
            </a:r>
          </a:p>
          <a:p>
            <a:r>
              <a:rPr lang="en-US" dirty="0"/>
              <a:t>Better Medicine  Not so Much</a:t>
            </a:r>
          </a:p>
          <a:p>
            <a:pPr lvl="1"/>
            <a:r>
              <a:rPr lang="en-US" dirty="0"/>
              <a:t>Pasteur and Germ Theory of Disease in 1870s helped but mostly in public health  Bacteria replaced miasmic contagion</a:t>
            </a:r>
          </a:p>
          <a:p>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908C4BD-92E8-42E1-839A-AD473D59B9A0}"/>
              </a:ext>
            </a:extLst>
          </p:cNvPr>
          <p:cNvGraphicFramePr>
            <a:graphicFrameLocks noGrp="1"/>
          </p:cNvGraphicFramePr>
          <p:nvPr/>
        </p:nvGraphicFramePr>
        <p:xfrm>
          <a:off x="1835150" y="290512"/>
          <a:ext cx="8648700" cy="627697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1">
            <a:extLst>
              <a:ext uri="{FF2B5EF4-FFF2-40B4-BE49-F238E27FC236}">
                <a16:creationId xmlns:a16="http://schemas.microsoft.com/office/drawing/2014/main" id="{0272D902-15FC-4B7B-8E48-DD3174903D21}"/>
              </a:ext>
            </a:extLst>
          </p:cNvPr>
          <p:cNvSpPr txBox="1"/>
          <p:nvPr/>
        </p:nvSpPr>
        <p:spPr>
          <a:xfrm>
            <a:off x="3627120" y="2740152"/>
            <a:ext cx="2468880" cy="490728"/>
          </a:xfrm>
          <a:prstGeom prst="rect">
            <a:avLst/>
          </a:prstGeom>
          <a:ln>
            <a:solidFill>
              <a:schemeClr val="bg1"/>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dirty="0"/>
              <a:t>Federal Receipts</a:t>
            </a:r>
          </a:p>
        </p:txBody>
      </p:sp>
      <p:sp>
        <p:nvSpPr>
          <p:cNvPr id="4" name="Rectangle 3">
            <a:extLst>
              <a:ext uri="{FF2B5EF4-FFF2-40B4-BE49-F238E27FC236}">
                <a16:creationId xmlns:a16="http://schemas.microsoft.com/office/drawing/2014/main" id="{D0097CF7-5C2D-4B05-AAA9-8B8B89DDD939}"/>
              </a:ext>
            </a:extLst>
          </p:cNvPr>
          <p:cNvSpPr/>
          <p:nvPr/>
        </p:nvSpPr>
        <p:spPr>
          <a:xfrm>
            <a:off x="9838267" y="290512"/>
            <a:ext cx="440266" cy="2147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66D908-A7FD-412A-821C-D13F2A116C17}"/>
              </a:ext>
            </a:extLst>
          </p:cNvPr>
          <p:cNvSpPr txBox="1"/>
          <p:nvPr/>
        </p:nvSpPr>
        <p:spPr>
          <a:xfrm>
            <a:off x="10556586" y="3121152"/>
            <a:ext cx="1350626" cy="1477328"/>
          </a:xfrm>
          <a:prstGeom prst="rect">
            <a:avLst/>
          </a:prstGeom>
          <a:noFill/>
        </p:spPr>
        <p:txBody>
          <a:bodyPr wrap="none" rtlCol="0">
            <a:spAutoFit/>
          </a:bodyPr>
          <a:lstStyle/>
          <a:p>
            <a:r>
              <a:rPr lang="en-US" dirty="0"/>
              <a:t>Does Not </a:t>
            </a:r>
          </a:p>
          <a:p>
            <a:r>
              <a:rPr lang="en-US" dirty="0"/>
              <a:t>Include </a:t>
            </a:r>
          </a:p>
          <a:p>
            <a:r>
              <a:rPr lang="en-US" dirty="0"/>
              <a:t>Likely Sharp </a:t>
            </a:r>
          </a:p>
          <a:p>
            <a:r>
              <a:rPr lang="en-US" dirty="0"/>
              <a:t>Drop in </a:t>
            </a:r>
          </a:p>
          <a:p>
            <a:r>
              <a:rPr lang="en-US" dirty="0"/>
              <a:t>Receipts</a:t>
            </a:r>
          </a:p>
        </p:txBody>
      </p:sp>
      <p:cxnSp>
        <p:nvCxnSpPr>
          <p:cNvPr id="8" name="Straight Arrow Connector 7">
            <a:extLst>
              <a:ext uri="{FF2B5EF4-FFF2-40B4-BE49-F238E27FC236}">
                <a16:creationId xmlns:a16="http://schemas.microsoft.com/office/drawing/2014/main" id="{AF409D4D-F785-458A-8362-41F1B1AD8DAD}"/>
              </a:ext>
            </a:extLst>
          </p:cNvPr>
          <p:cNvCxnSpPr/>
          <p:nvPr/>
        </p:nvCxnSpPr>
        <p:spPr>
          <a:xfrm flipH="1" flipV="1">
            <a:off x="10172700" y="2740152"/>
            <a:ext cx="622300" cy="24536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6B8E2F9C-27A8-4882-92BD-122263798058}"/>
              </a:ext>
            </a:extLst>
          </p:cNvPr>
          <p:cNvCxnSpPr/>
          <p:nvPr/>
        </p:nvCxnSpPr>
        <p:spPr>
          <a:xfrm flipH="1">
            <a:off x="10172700" y="4598480"/>
            <a:ext cx="774700" cy="81172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1602304-FC1C-490B-831B-6414D1A01B05}"/>
              </a:ext>
            </a:extLst>
          </p:cNvPr>
          <p:cNvSpPr txBox="1"/>
          <p:nvPr/>
        </p:nvSpPr>
        <p:spPr>
          <a:xfrm>
            <a:off x="10414192" y="154829"/>
            <a:ext cx="1635414" cy="2585323"/>
          </a:xfrm>
          <a:prstGeom prst="rect">
            <a:avLst/>
          </a:prstGeom>
          <a:noFill/>
        </p:spPr>
        <p:txBody>
          <a:bodyPr wrap="square" rtlCol="0">
            <a:spAutoFit/>
          </a:bodyPr>
          <a:lstStyle/>
          <a:p>
            <a:r>
              <a:rPr lang="en-US" dirty="0">
                <a:solidFill>
                  <a:srgbClr val="FF0000"/>
                </a:solidFill>
              </a:rPr>
              <a:t>Includes only</a:t>
            </a:r>
          </a:p>
          <a:p>
            <a:r>
              <a:rPr lang="en-US" dirty="0">
                <a:solidFill>
                  <a:srgbClr val="FF0000"/>
                </a:solidFill>
              </a:rPr>
              <a:t>$1 Trillion of $3</a:t>
            </a:r>
          </a:p>
          <a:p>
            <a:r>
              <a:rPr lang="en-US" dirty="0">
                <a:solidFill>
                  <a:srgbClr val="FF0000"/>
                </a:solidFill>
              </a:rPr>
              <a:t>Trillion House</a:t>
            </a:r>
          </a:p>
          <a:p>
            <a:r>
              <a:rPr lang="en-US" dirty="0">
                <a:solidFill>
                  <a:srgbClr val="FF0000"/>
                </a:solidFill>
              </a:rPr>
              <a:t>Proposed 5/12</a:t>
            </a:r>
          </a:p>
          <a:p>
            <a:r>
              <a:rPr lang="en-US" dirty="0">
                <a:solidFill>
                  <a:srgbClr val="FF0000"/>
                </a:solidFill>
              </a:rPr>
              <a:t>Add Extra $2T</a:t>
            </a:r>
          </a:p>
          <a:p>
            <a:r>
              <a:rPr lang="en-US" dirty="0">
                <a:solidFill>
                  <a:srgbClr val="FF0000"/>
                </a:solidFill>
              </a:rPr>
              <a:t>Up to 48% of GDP</a:t>
            </a:r>
          </a:p>
          <a:p>
            <a:r>
              <a:rPr lang="en-US" dirty="0">
                <a:solidFill>
                  <a:srgbClr val="FF0000"/>
                </a:solidFill>
              </a:rPr>
              <a:t>WWII max was</a:t>
            </a:r>
          </a:p>
          <a:p>
            <a:r>
              <a:rPr lang="en-US" dirty="0">
                <a:solidFill>
                  <a:srgbClr val="FF0000"/>
                </a:solidFill>
              </a:rPr>
              <a:t>40.6%</a:t>
            </a:r>
          </a:p>
        </p:txBody>
      </p:sp>
      <p:cxnSp>
        <p:nvCxnSpPr>
          <p:cNvPr id="11" name="Straight Arrow Connector 10">
            <a:extLst>
              <a:ext uri="{FF2B5EF4-FFF2-40B4-BE49-F238E27FC236}">
                <a16:creationId xmlns:a16="http://schemas.microsoft.com/office/drawing/2014/main" id="{B0AB681F-63DF-4779-90D8-1701DDC7D0CD}"/>
              </a:ext>
            </a:extLst>
          </p:cNvPr>
          <p:cNvCxnSpPr/>
          <p:nvPr/>
        </p:nvCxnSpPr>
        <p:spPr>
          <a:xfrm flipH="1">
            <a:off x="10172700" y="2024109"/>
            <a:ext cx="24149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B2D1A59-8256-46B4-8318-9724388282ED}"/>
              </a:ext>
            </a:extLst>
          </p:cNvPr>
          <p:cNvSpPr txBox="1"/>
          <p:nvPr/>
        </p:nvSpPr>
        <p:spPr>
          <a:xfrm>
            <a:off x="10748261" y="5111990"/>
            <a:ext cx="1142429" cy="1477328"/>
          </a:xfrm>
          <a:prstGeom prst="rect">
            <a:avLst/>
          </a:prstGeom>
          <a:noFill/>
        </p:spPr>
        <p:txBody>
          <a:bodyPr wrap="none" rtlCol="0">
            <a:spAutoFit/>
          </a:bodyPr>
          <a:lstStyle/>
          <a:p>
            <a:r>
              <a:rPr lang="en-US" dirty="0">
                <a:solidFill>
                  <a:srgbClr val="FF0000"/>
                </a:solidFill>
              </a:rPr>
              <a:t>Add Extra </a:t>
            </a:r>
          </a:p>
          <a:p>
            <a:r>
              <a:rPr lang="en-US" dirty="0">
                <a:solidFill>
                  <a:srgbClr val="FF0000"/>
                </a:solidFill>
              </a:rPr>
              <a:t>$2 Trillion</a:t>
            </a:r>
          </a:p>
          <a:p>
            <a:r>
              <a:rPr lang="en-US" dirty="0">
                <a:solidFill>
                  <a:srgbClr val="FF0000"/>
                </a:solidFill>
              </a:rPr>
              <a:t>Deficit </a:t>
            </a:r>
          </a:p>
          <a:p>
            <a:r>
              <a:rPr lang="en-US" dirty="0">
                <a:solidFill>
                  <a:srgbClr val="FF0000"/>
                </a:solidFill>
              </a:rPr>
              <a:t>Is -33% of</a:t>
            </a:r>
          </a:p>
          <a:p>
            <a:r>
              <a:rPr lang="en-US" dirty="0">
                <a:solidFill>
                  <a:srgbClr val="FF0000"/>
                </a:solidFill>
              </a:rPr>
              <a:t> GDP</a:t>
            </a:r>
          </a:p>
        </p:txBody>
      </p:sp>
      <p:sp>
        <p:nvSpPr>
          <p:cNvPr id="13" name="TextBox 12">
            <a:extLst>
              <a:ext uri="{FF2B5EF4-FFF2-40B4-BE49-F238E27FC236}">
                <a16:creationId xmlns:a16="http://schemas.microsoft.com/office/drawing/2014/main" id="{0D2BE28E-191D-4874-9338-0CD3C09BB6B8}"/>
              </a:ext>
            </a:extLst>
          </p:cNvPr>
          <p:cNvSpPr txBox="1"/>
          <p:nvPr/>
        </p:nvSpPr>
        <p:spPr>
          <a:xfrm>
            <a:off x="47452" y="654242"/>
            <a:ext cx="1660698" cy="1754326"/>
          </a:xfrm>
          <a:prstGeom prst="rect">
            <a:avLst/>
          </a:prstGeom>
          <a:noFill/>
        </p:spPr>
        <p:txBody>
          <a:bodyPr wrap="square" rtlCol="0">
            <a:spAutoFit/>
          </a:bodyPr>
          <a:lstStyle/>
          <a:p>
            <a:r>
              <a:rPr lang="en-US" dirty="0"/>
              <a:t>New Deal</a:t>
            </a:r>
          </a:p>
          <a:p>
            <a:r>
              <a:rPr lang="en-US" dirty="0"/>
              <a:t>Govt. outlays</a:t>
            </a:r>
          </a:p>
          <a:p>
            <a:r>
              <a:rPr lang="en-US" dirty="0"/>
              <a:t>Rose from 6 to 11% of GDP </a:t>
            </a:r>
          </a:p>
          <a:p>
            <a:r>
              <a:rPr lang="en-US" dirty="0"/>
              <a:t>Largest Deficit</a:t>
            </a:r>
          </a:p>
          <a:p>
            <a:r>
              <a:rPr lang="en-US" dirty="0"/>
              <a:t>5.4%</a:t>
            </a:r>
          </a:p>
        </p:txBody>
      </p:sp>
      <p:sp>
        <p:nvSpPr>
          <p:cNvPr id="14" name="TextBox 13">
            <a:extLst>
              <a:ext uri="{FF2B5EF4-FFF2-40B4-BE49-F238E27FC236}">
                <a16:creationId xmlns:a16="http://schemas.microsoft.com/office/drawing/2014/main" id="{10F27E2F-DB0C-40C3-970F-D0945ED39353}"/>
              </a:ext>
            </a:extLst>
          </p:cNvPr>
          <p:cNvSpPr txBox="1"/>
          <p:nvPr/>
        </p:nvSpPr>
        <p:spPr>
          <a:xfrm>
            <a:off x="7071630" y="3105833"/>
            <a:ext cx="2570384" cy="646331"/>
          </a:xfrm>
          <a:prstGeom prst="rect">
            <a:avLst/>
          </a:prstGeom>
          <a:noFill/>
        </p:spPr>
        <p:txBody>
          <a:bodyPr wrap="none" rtlCol="0">
            <a:spAutoFit/>
          </a:bodyPr>
          <a:lstStyle/>
          <a:p>
            <a:r>
              <a:rPr lang="en-US" dirty="0">
                <a:solidFill>
                  <a:srgbClr val="0070C0"/>
                </a:solidFill>
              </a:rPr>
              <a:t>Response to</a:t>
            </a:r>
          </a:p>
          <a:p>
            <a:r>
              <a:rPr lang="en-US" dirty="0">
                <a:solidFill>
                  <a:srgbClr val="0070C0"/>
                </a:solidFill>
              </a:rPr>
              <a:t>Great Recession, 2009-10</a:t>
            </a:r>
          </a:p>
        </p:txBody>
      </p:sp>
      <p:cxnSp>
        <p:nvCxnSpPr>
          <p:cNvPr id="16" name="Straight Arrow Connector 15">
            <a:extLst>
              <a:ext uri="{FF2B5EF4-FFF2-40B4-BE49-F238E27FC236}">
                <a16:creationId xmlns:a16="http://schemas.microsoft.com/office/drawing/2014/main" id="{FA4B8813-3841-4507-A0F3-37388B8A3E56}"/>
              </a:ext>
            </a:extLst>
          </p:cNvPr>
          <p:cNvCxnSpPr/>
          <p:nvPr/>
        </p:nvCxnSpPr>
        <p:spPr>
          <a:xfrm flipV="1">
            <a:off x="8136384" y="2724093"/>
            <a:ext cx="0" cy="33109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A119011-465F-457D-929D-719ECAD8BBB9}"/>
              </a:ext>
            </a:extLst>
          </p:cNvPr>
          <p:cNvCxnSpPr/>
          <p:nvPr/>
        </p:nvCxnSpPr>
        <p:spPr>
          <a:xfrm flipH="1">
            <a:off x="8096435" y="3675355"/>
            <a:ext cx="79899" cy="2485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C855856-E92C-4674-A40F-397AF6854F3A}"/>
              </a:ext>
            </a:extLst>
          </p:cNvPr>
          <p:cNvSpPr txBox="1"/>
          <p:nvPr/>
        </p:nvSpPr>
        <p:spPr>
          <a:xfrm>
            <a:off x="59504" y="3346882"/>
            <a:ext cx="1660698" cy="1477328"/>
          </a:xfrm>
          <a:prstGeom prst="rect">
            <a:avLst/>
          </a:prstGeom>
          <a:noFill/>
        </p:spPr>
        <p:txBody>
          <a:bodyPr wrap="square" rtlCol="0">
            <a:spAutoFit/>
          </a:bodyPr>
          <a:lstStyle/>
          <a:p>
            <a:r>
              <a:rPr lang="en-US" dirty="0"/>
              <a:t>WWII Outlays peak at 40.6% of GDP</a:t>
            </a:r>
          </a:p>
          <a:p>
            <a:r>
              <a:rPr lang="en-US" dirty="0"/>
              <a:t>Deficit peaked</a:t>
            </a:r>
          </a:p>
          <a:p>
            <a:r>
              <a:rPr lang="en-US" dirty="0"/>
              <a:t>At -37% of GDP</a:t>
            </a:r>
          </a:p>
        </p:txBody>
      </p:sp>
      <p:sp>
        <p:nvSpPr>
          <p:cNvPr id="23" name="TextBox 22">
            <a:extLst>
              <a:ext uri="{FF2B5EF4-FFF2-40B4-BE49-F238E27FC236}">
                <a16:creationId xmlns:a16="http://schemas.microsoft.com/office/drawing/2014/main" id="{E8F51583-F14A-4A3F-A31D-3DD15ED4151E}"/>
              </a:ext>
            </a:extLst>
          </p:cNvPr>
          <p:cNvSpPr txBox="1"/>
          <p:nvPr/>
        </p:nvSpPr>
        <p:spPr>
          <a:xfrm>
            <a:off x="346229" y="6329779"/>
            <a:ext cx="6184770" cy="369332"/>
          </a:xfrm>
          <a:prstGeom prst="rect">
            <a:avLst/>
          </a:prstGeom>
          <a:noFill/>
        </p:spPr>
        <p:txBody>
          <a:bodyPr wrap="none" rtlCol="0">
            <a:spAutoFit/>
          </a:bodyPr>
          <a:lstStyle/>
          <a:p>
            <a:r>
              <a:rPr lang="en-US" dirty="0"/>
              <a:t>GDP = Gross Domestic Product is Measure of Output in Economy</a:t>
            </a:r>
          </a:p>
        </p:txBody>
      </p:sp>
    </p:spTree>
    <p:extLst>
      <p:ext uri="{BB962C8B-B14F-4D97-AF65-F5344CB8AC3E}">
        <p14:creationId xmlns:p14="http://schemas.microsoft.com/office/powerpoint/2010/main" val="36463300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CAEFC-EE9C-4293-807D-863D610DE38D}"/>
              </a:ext>
            </a:extLst>
          </p:cNvPr>
          <p:cNvSpPr>
            <a:spLocks noGrp="1"/>
          </p:cNvSpPr>
          <p:nvPr>
            <p:ph type="title"/>
          </p:nvPr>
        </p:nvSpPr>
        <p:spPr/>
        <p:txBody>
          <a:bodyPr/>
          <a:lstStyle/>
          <a:p>
            <a:r>
              <a:rPr lang="en-US" dirty="0"/>
              <a:t>Federal Reserve System (the Fed)</a:t>
            </a:r>
          </a:p>
        </p:txBody>
      </p:sp>
      <p:sp>
        <p:nvSpPr>
          <p:cNvPr id="3" name="Content Placeholder 2">
            <a:extLst>
              <a:ext uri="{FF2B5EF4-FFF2-40B4-BE49-F238E27FC236}">
                <a16:creationId xmlns:a16="http://schemas.microsoft.com/office/drawing/2014/main" id="{1EC50685-D476-4363-BC3D-40ABD32C2EEC}"/>
              </a:ext>
            </a:extLst>
          </p:cNvPr>
          <p:cNvSpPr>
            <a:spLocks noGrp="1"/>
          </p:cNvSpPr>
          <p:nvPr>
            <p:ph idx="1"/>
          </p:nvPr>
        </p:nvSpPr>
        <p:spPr/>
        <p:txBody>
          <a:bodyPr>
            <a:normAutofit/>
          </a:bodyPr>
          <a:lstStyle/>
          <a:p>
            <a:r>
              <a:rPr lang="en-US" dirty="0"/>
              <a:t>Primary role control money supply, which in turn influences interest rates, inflation, and GDP output,  some regulation</a:t>
            </a:r>
          </a:p>
          <a:p>
            <a:r>
              <a:rPr lang="en-US" dirty="0"/>
              <a:t>Since 2008 more regulation of banking and helping prop up assets by </a:t>
            </a:r>
          </a:p>
          <a:p>
            <a:r>
              <a:rPr lang="en-US" dirty="0"/>
              <a:t>For decades only bought U.S. Treasury Bills.</a:t>
            </a:r>
          </a:p>
          <a:p>
            <a:r>
              <a:rPr lang="en-US" dirty="0"/>
              <a:t>In 2008-2009 bought mortgage backed securities and has kept interest rates very low through quantitative easing.</a:t>
            </a:r>
          </a:p>
        </p:txBody>
      </p:sp>
    </p:spTree>
    <p:extLst>
      <p:ext uri="{BB962C8B-B14F-4D97-AF65-F5344CB8AC3E}">
        <p14:creationId xmlns:p14="http://schemas.microsoft.com/office/powerpoint/2010/main" val="28162422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3EF3F-C6E8-48AC-8750-F7159046DCA3}"/>
              </a:ext>
            </a:extLst>
          </p:cNvPr>
          <p:cNvSpPr>
            <a:spLocks noGrp="1"/>
          </p:cNvSpPr>
          <p:nvPr>
            <p:ph type="title"/>
          </p:nvPr>
        </p:nvSpPr>
        <p:spPr/>
        <p:txBody>
          <a:bodyPr/>
          <a:lstStyle/>
          <a:p>
            <a:r>
              <a:rPr lang="en-US" dirty="0"/>
              <a:t>Federal Reserve New Authorities</a:t>
            </a:r>
          </a:p>
        </p:txBody>
      </p:sp>
      <p:sp>
        <p:nvSpPr>
          <p:cNvPr id="3" name="Content Placeholder 2">
            <a:extLst>
              <a:ext uri="{FF2B5EF4-FFF2-40B4-BE49-F238E27FC236}">
                <a16:creationId xmlns:a16="http://schemas.microsoft.com/office/drawing/2014/main" id="{ACC976D9-4D77-420C-8092-E7599EA7BA14}"/>
              </a:ext>
            </a:extLst>
          </p:cNvPr>
          <p:cNvSpPr>
            <a:spLocks noGrp="1"/>
          </p:cNvSpPr>
          <p:nvPr>
            <p:ph idx="1"/>
          </p:nvPr>
        </p:nvSpPr>
        <p:spPr/>
        <p:txBody>
          <a:bodyPr>
            <a:normAutofit/>
          </a:bodyPr>
          <a:lstStyle/>
          <a:p>
            <a:r>
              <a:rPr lang="en-US" dirty="0"/>
              <a:t>Buy corporate debt through Special Purpose Vehicle (SPV)-1</a:t>
            </a:r>
            <a:r>
              <a:rPr lang="en-US" baseline="30000" dirty="0"/>
              <a:t>st</a:t>
            </a:r>
            <a:r>
              <a:rPr lang="en-US" dirty="0"/>
              <a:t> time</a:t>
            </a:r>
          </a:p>
          <a:p>
            <a:pPr lvl="1"/>
            <a:r>
              <a:rPr lang="en-US" dirty="0"/>
              <a:t>Provide bridge financing for 4 years.</a:t>
            </a:r>
          </a:p>
          <a:p>
            <a:r>
              <a:rPr lang="en-US" dirty="0"/>
              <a:t>Buy High-Quality Municipal Debt with up to 12-month maturity</a:t>
            </a:r>
          </a:p>
          <a:p>
            <a:pPr lvl="1"/>
            <a:r>
              <a:rPr lang="en-US" dirty="0"/>
              <a:t>Previously only up to 6 months</a:t>
            </a:r>
          </a:p>
          <a:p>
            <a:pPr lvl="1"/>
            <a:r>
              <a:rPr lang="en-US" dirty="0"/>
              <a:t>Very stressed sector</a:t>
            </a:r>
          </a:p>
          <a:p>
            <a:r>
              <a:rPr lang="en-US" dirty="0"/>
              <a:t>Can buy up to 20% of an Exchange Traded Fund (ETF)</a:t>
            </a:r>
          </a:p>
          <a:p>
            <a:pPr lvl="1"/>
            <a:r>
              <a:rPr lang="en-US" dirty="0"/>
              <a:t>Can realign prices to better fit underlying asset value.</a:t>
            </a:r>
          </a:p>
          <a:p>
            <a:r>
              <a:rPr lang="en-US" dirty="0"/>
              <a:t>Quantitative Easing unlimited</a:t>
            </a:r>
          </a:p>
          <a:p>
            <a:pPr lvl="1"/>
            <a:r>
              <a:rPr lang="en-US" dirty="0"/>
              <a:t>March 15 Fed said would by at least $500 billion in Treasuries and $200 billion in Mortgage Backed Securities</a:t>
            </a:r>
          </a:p>
          <a:p>
            <a:pPr lvl="1"/>
            <a:endParaRPr lang="en-US" dirty="0"/>
          </a:p>
        </p:txBody>
      </p:sp>
    </p:spTree>
    <p:extLst>
      <p:ext uri="{BB962C8B-B14F-4D97-AF65-F5344CB8AC3E}">
        <p14:creationId xmlns:p14="http://schemas.microsoft.com/office/powerpoint/2010/main" val="26519391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66523-EEE9-4977-BD6A-52706C53FA50}"/>
              </a:ext>
            </a:extLst>
          </p:cNvPr>
          <p:cNvSpPr>
            <a:spLocks noGrp="1"/>
          </p:cNvSpPr>
          <p:nvPr>
            <p:ph type="title"/>
          </p:nvPr>
        </p:nvSpPr>
        <p:spPr/>
        <p:txBody>
          <a:bodyPr/>
          <a:lstStyle/>
          <a:p>
            <a:r>
              <a:rPr lang="en-US" dirty="0"/>
              <a:t>Federal Reserve (continued)</a:t>
            </a:r>
          </a:p>
        </p:txBody>
      </p:sp>
      <p:sp>
        <p:nvSpPr>
          <p:cNvPr id="3" name="Content Placeholder 2">
            <a:extLst>
              <a:ext uri="{FF2B5EF4-FFF2-40B4-BE49-F238E27FC236}">
                <a16:creationId xmlns:a16="http://schemas.microsoft.com/office/drawing/2014/main" id="{200659AB-A7EE-4038-BEBA-7B13E980DA36}"/>
              </a:ext>
            </a:extLst>
          </p:cNvPr>
          <p:cNvSpPr>
            <a:spLocks noGrp="1"/>
          </p:cNvSpPr>
          <p:nvPr>
            <p:ph idx="1"/>
          </p:nvPr>
        </p:nvSpPr>
        <p:spPr/>
        <p:txBody>
          <a:bodyPr/>
          <a:lstStyle/>
          <a:p>
            <a:r>
              <a:rPr lang="en-US" dirty="0"/>
              <a:t>Brought Back Term Asset-Back Securities Loan Facility (TALF) from 2008</a:t>
            </a:r>
          </a:p>
          <a:p>
            <a:pPr lvl="1"/>
            <a:r>
              <a:rPr lang="en-US" dirty="0"/>
              <a:t>Make Loans to back consumer debt (auto, student, credit cards, insurance premiums)</a:t>
            </a:r>
          </a:p>
          <a:p>
            <a:r>
              <a:rPr lang="en-US" dirty="0"/>
              <a:t>New Main Street Business Lending Program for smaller businesses</a:t>
            </a:r>
          </a:p>
          <a:p>
            <a:pPr lvl="1"/>
            <a:r>
              <a:rPr lang="en-US" dirty="0"/>
              <a:t>Special Purpose Vehicle (SPV)  to purchase participation in loans to businesses with less than 15k employees and 2019 revenue of $5 billion.  </a:t>
            </a:r>
          </a:p>
          <a:p>
            <a:pPr lvl="1"/>
            <a:r>
              <a:rPr lang="en-US" dirty="0"/>
              <a:t>4-year loans, deferred repayment by one year,   interest LIBOR +3%.  (3.5%)</a:t>
            </a:r>
          </a:p>
          <a:p>
            <a:endParaRPr lang="en-US" dirty="0"/>
          </a:p>
        </p:txBody>
      </p:sp>
    </p:spTree>
    <p:extLst>
      <p:ext uri="{BB962C8B-B14F-4D97-AF65-F5344CB8AC3E}">
        <p14:creationId xmlns:p14="http://schemas.microsoft.com/office/powerpoint/2010/main" val="10539741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EC0C1-F667-4837-AC51-9EE2EEDB7108}"/>
              </a:ext>
            </a:extLst>
          </p:cNvPr>
          <p:cNvSpPr>
            <a:spLocks noGrp="1"/>
          </p:cNvSpPr>
          <p:nvPr>
            <p:ph type="title"/>
          </p:nvPr>
        </p:nvSpPr>
        <p:spPr/>
        <p:txBody>
          <a:bodyPr/>
          <a:lstStyle/>
          <a:p>
            <a:r>
              <a:rPr lang="en-US" dirty="0"/>
              <a:t>Fed’s Assets </a:t>
            </a:r>
          </a:p>
        </p:txBody>
      </p:sp>
      <p:sp>
        <p:nvSpPr>
          <p:cNvPr id="3" name="Content Placeholder 2">
            <a:extLst>
              <a:ext uri="{FF2B5EF4-FFF2-40B4-BE49-F238E27FC236}">
                <a16:creationId xmlns:a16="http://schemas.microsoft.com/office/drawing/2014/main" id="{2F2C583B-7334-49D2-9B66-2A3F11F206F0}"/>
              </a:ext>
            </a:extLst>
          </p:cNvPr>
          <p:cNvSpPr>
            <a:spLocks noGrp="1"/>
          </p:cNvSpPr>
          <p:nvPr>
            <p:ph idx="1"/>
          </p:nvPr>
        </p:nvSpPr>
        <p:spPr/>
        <p:txBody>
          <a:bodyPr/>
          <a:lstStyle/>
          <a:p>
            <a:r>
              <a:rPr lang="en-US" dirty="0"/>
              <a:t>Assets rose from 6% relative to GDP to 13.8% in Great Recession.  </a:t>
            </a:r>
          </a:p>
          <a:p>
            <a:r>
              <a:rPr lang="en-US" dirty="0"/>
              <a:t>Quantitative Easing raised it to a peak of 26 % in 2014</a:t>
            </a:r>
          </a:p>
          <a:p>
            <a:r>
              <a:rPr lang="en-US" dirty="0"/>
              <a:t>In past 5 months rose from 18.7 to 31.4% of GDP</a:t>
            </a:r>
          </a:p>
          <a:p>
            <a:r>
              <a:rPr lang="en-US" dirty="0"/>
              <a:t>Expected to be 42% by end of 2020.</a:t>
            </a:r>
          </a:p>
          <a:p>
            <a:endParaRPr lang="en-US" dirty="0"/>
          </a:p>
        </p:txBody>
      </p:sp>
    </p:spTree>
    <p:extLst>
      <p:ext uri="{BB962C8B-B14F-4D97-AF65-F5344CB8AC3E}">
        <p14:creationId xmlns:p14="http://schemas.microsoft.com/office/powerpoint/2010/main" val="34710984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ed Balance Sheet">
            <a:extLst>
              <a:ext uri="{FF2B5EF4-FFF2-40B4-BE49-F238E27FC236}">
                <a16:creationId xmlns:a16="http://schemas.microsoft.com/office/drawing/2014/main" id="{E0AD44CC-5092-4B77-9D4C-AFF4B35A93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152" b="35299"/>
          <a:stretch/>
        </p:blipFill>
        <p:spPr bwMode="auto">
          <a:xfrm>
            <a:off x="1795006" y="0"/>
            <a:ext cx="8601987" cy="62006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CB5F45-4DDC-4350-A70B-053CA21BD70F}"/>
              </a:ext>
            </a:extLst>
          </p:cNvPr>
          <p:cNvSpPr txBox="1"/>
          <p:nvPr/>
        </p:nvSpPr>
        <p:spPr>
          <a:xfrm>
            <a:off x="420130" y="6301946"/>
            <a:ext cx="8349978" cy="369332"/>
          </a:xfrm>
          <a:prstGeom prst="rect">
            <a:avLst/>
          </a:prstGeom>
          <a:noFill/>
        </p:spPr>
        <p:txBody>
          <a:bodyPr wrap="none" rtlCol="0">
            <a:spAutoFit/>
          </a:bodyPr>
          <a:lstStyle/>
          <a:p>
            <a:r>
              <a:rPr lang="en-US" dirty="0">
                <a:hlinkClick r:id="rId3"/>
              </a:rPr>
              <a:t>https://www.visualcapitalist.com/the-feds-balance-sheet-the-other-exponential-curve/</a:t>
            </a:r>
            <a:endParaRPr lang="en-US" dirty="0"/>
          </a:p>
        </p:txBody>
      </p:sp>
      <p:sp>
        <p:nvSpPr>
          <p:cNvPr id="4" name="Oval 3">
            <a:extLst>
              <a:ext uri="{FF2B5EF4-FFF2-40B4-BE49-F238E27FC236}">
                <a16:creationId xmlns:a16="http://schemas.microsoft.com/office/drawing/2014/main" id="{B0DA8C87-D246-4E9D-8571-5018311607E6}"/>
              </a:ext>
            </a:extLst>
          </p:cNvPr>
          <p:cNvSpPr/>
          <p:nvPr/>
        </p:nvSpPr>
        <p:spPr>
          <a:xfrm>
            <a:off x="7997301" y="880122"/>
            <a:ext cx="1318334" cy="303616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40B10DE-3255-4C35-8013-F0E4ECE378AB}"/>
              </a:ext>
            </a:extLst>
          </p:cNvPr>
          <p:cNvSpPr/>
          <p:nvPr/>
        </p:nvSpPr>
        <p:spPr>
          <a:xfrm>
            <a:off x="2876365" y="4128116"/>
            <a:ext cx="621437" cy="90552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F2613C-F382-486F-9A89-AAD2EBCF9D73}"/>
              </a:ext>
            </a:extLst>
          </p:cNvPr>
          <p:cNvSpPr/>
          <p:nvPr/>
        </p:nvSpPr>
        <p:spPr>
          <a:xfrm>
            <a:off x="9537700" y="1104900"/>
            <a:ext cx="381000" cy="267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D236FEF-0D0E-4FB2-AE94-A409A80526F8}"/>
              </a:ext>
            </a:extLst>
          </p:cNvPr>
          <p:cNvSpPr/>
          <p:nvPr/>
        </p:nvSpPr>
        <p:spPr>
          <a:xfrm>
            <a:off x="9537700" y="4676793"/>
            <a:ext cx="254000" cy="356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BD78EBB-6A73-4328-B483-B5FB594436C2}"/>
              </a:ext>
            </a:extLst>
          </p:cNvPr>
          <p:cNvSpPr txBox="1"/>
          <p:nvPr/>
        </p:nvSpPr>
        <p:spPr>
          <a:xfrm>
            <a:off x="290542" y="1244421"/>
            <a:ext cx="2669642" cy="4801314"/>
          </a:xfrm>
          <a:prstGeom prst="rect">
            <a:avLst/>
          </a:prstGeom>
          <a:noFill/>
        </p:spPr>
        <p:txBody>
          <a:bodyPr wrap="none" rtlCol="0">
            <a:spAutoFit/>
          </a:bodyPr>
          <a:lstStyle/>
          <a:p>
            <a:r>
              <a:rPr lang="en-US" dirty="0"/>
              <a:t>In Highly Unusual</a:t>
            </a:r>
          </a:p>
          <a:p>
            <a:r>
              <a:rPr lang="en-US" dirty="0"/>
              <a:t>Moves Fed Assets as share</a:t>
            </a:r>
          </a:p>
          <a:p>
            <a:r>
              <a:rPr lang="en-US" dirty="0"/>
              <a:t>of GDP rose from </a:t>
            </a:r>
          </a:p>
          <a:p>
            <a:r>
              <a:rPr lang="en-US" dirty="0"/>
              <a:t>6 to 13% in 2008-9</a:t>
            </a:r>
          </a:p>
          <a:p>
            <a:endParaRPr lang="en-US" dirty="0"/>
          </a:p>
          <a:p>
            <a:r>
              <a:rPr lang="en-US" dirty="0"/>
              <a:t>Series of “Quantitative</a:t>
            </a:r>
          </a:p>
          <a:p>
            <a:r>
              <a:rPr lang="en-US" dirty="0"/>
              <a:t>Easing” Purchases caused</a:t>
            </a:r>
          </a:p>
          <a:p>
            <a:r>
              <a:rPr lang="en-US" dirty="0"/>
              <a:t>Assets to Peak at </a:t>
            </a:r>
          </a:p>
          <a:p>
            <a:r>
              <a:rPr lang="en-US" dirty="0"/>
              <a:t>26% in 2014</a:t>
            </a:r>
          </a:p>
          <a:p>
            <a:endParaRPr lang="en-US" dirty="0"/>
          </a:p>
          <a:p>
            <a:r>
              <a:rPr lang="en-US" dirty="0"/>
              <a:t>New Purchases, Assets</a:t>
            </a:r>
          </a:p>
          <a:p>
            <a:r>
              <a:rPr lang="en-US" dirty="0"/>
              <a:t>Rose from 19 to 31%</a:t>
            </a:r>
          </a:p>
          <a:p>
            <a:r>
              <a:rPr lang="en-US" dirty="0"/>
              <a:t>   in past 5 months</a:t>
            </a:r>
          </a:p>
          <a:p>
            <a:endParaRPr lang="en-US" dirty="0"/>
          </a:p>
          <a:p>
            <a:r>
              <a:rPr lang="en-US" dirty="0"/>
              <a:t>With New Programs</a:t>
            </a:r>
          </a:p>
          <a:p>
            <a:r>
              <a:rPr lang="en-US" dirty="0"/>
              <a:t>Expected to be 42% by</a:t>
            </a:r>
          </a:p>
          <a:p>
            <a:r>
              <a:rPr lang="en-US" dirty="0"/>
              <a:t>   end of 2020</a:t>
            </a:r>
          </a:p>
        </p:txBody>
      </p:sp>
      <p:sp>
        <p:nvSpPr>
          <p:cNvPr id="10" name="TextBox 9">
            <a:extLst>
              <a:ext uri="{FF2B5EF4-FFF2-40B4-BE49-F238E27FC236}">
                <a16:creationId xmlns:a16="http://schemas.microsoft.com/office/drawing/2014/main" id="{EAED62D9-9DFD-4D2F-ADB0-D469DAA5A6C8}"/>
              </a:ext>
            </a:extLst>
          </p:cNvPr>
          <p:cNvSpPr txBox="1"/>
          <p:nvPr/>
        </p:nvSpPr>
        <p:spPr>
          <a:xfrm>
            <a:off x="9791700" y="1660124"/>
            <a:ext cx="2252592" cy="2308324"/>
          </a:xfrm>
          <a:prstGeom prst="rect">
            <a:avLst/>
          </a:prstGeom>
          <a:noFill/>
        </p:spPr>
        <p:txBody>
          <a:bodyPr wrap="square" rtlCol="0">
            <a:spAutoFit/>
          </a:bodyPr>
          <a:lstStyle/>
          <a:p>
            <a:r>
              <a:rPr lang="en-US" dirty="0"/>
              <a:t>Key Reason why Fed</a:t>
            </a:r>
          </a:p>
          <a:p>
            <a:r>
              <a:rPr lang="en-US" dirty="0"/>
              <a:t>Asset Purchases Have</a:t>
            </a:r>
          </a:p>
          <a:p>
            <a:r>
              <a:rPr lang="en-US" dirty="0"/>
              <a:t>Not Led to Large </a:t>
            </a:r>
          </a:p>
          <a:p>
            <a:r>
              <a:rPr lang="en-US" dirty="0"/>
              <a:t>Inflation is because</a:t>
            </a:r>
          </a:p>
          <a:p>
            <a:r>
              <a:rPr lang="en-US" dirty="0"/>
              <a:t>Fed now pays interest</a:t>
            </a:r>
          </a:p>
          <a:p>
            <a:r>
              <a:rPr lang="en-US" dirty="0"/>
              <a:t>On Bank Reserves, so</a:t>
            </a:r>
          </a:p>
          <a:p>
            <a:r>
              <a:rPr lang="en-US" dirty="0"/>
              <a:t>Banks lend out much </a:t>
            </a:r>
          </a:p>
          <a:p>
            <a:r>
              <a:rPr lang="en-US" dirty="0"/>
              <a:t>less</a:t>
            </a:r>
          </a:p>
        </p:txBody>
      </p:sp>
    </p:spTree>
    <p:extLst>
      <p:ext uri="{BB962C8B-B14F-4D97-AF65-F5344CB8AC3E}">
        <p14:creationId xmlns:p14="http://schemas.microsoft.com/office/powerpoint/2010/main" val="27135463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ed Balance Sheet">
            <a:extLst>
              <a:ext uri="{FF2B5EF4-FFF2-40B4-BE49-F238E27FC236}">
                <a16:creationId xmlns:a16="http://schemas.microsoft.com/office/drawing/2014/main" id="{197381A1-4767-498D-A4E8-8EF43FA8C3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939" b="9725"/>
          <a:stretch/>
        </p:blipFill>
        <p:spPr bwMode="auto">
          <a:xfrm>
            <a:off x="532660" y="452481"/>
            <a:ext cx="10826837" cy="5477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D0AF59-C296-4B09-8D1F-9F2BFBB50BED}"/>
              </a:ext>
            </a:extLst>
          </p:cNvPr>
          <p:cNvSpPr txBox="1"/>
          <p:nvPr/>
        </p:nvSpPr>
        <p:spPr>
          <a:xfrm>
            <a:off x="420130" y="6301946"/>
            <a:ext cx="8349978" cy="369332"/>
          </a:xfrm>
          <a:prstGeom prst="rect">
            <a:avLst/>
          </a:prstGeom>
          <a:noFill/>
        </p:spPr>
        <p:txBody>
          <a:bodyPr wrap="none" rtlCol="0">
            <a:spAutoFit/>
          </a:bodyPr>
          <a:lstStyle/>
          <a:p>
            <a:r>
              <a:rPr lang="en-US" dirty="0">
                <a:hlinkClick r:id="rId3"/>
              </a:rPr>
              <a:t>https://www.visualcapitalist.com/the-feds-balance-sheet-the-other-exponential-curve/</a:t>
            </a:r>
            <a:endParaRPr lang="en-US" dirty="0"/>
          </a:p>
        </p:txBody>
      </p:sp>
    </p:spTree>
    <p:extLst>
      <p:ext uri="{BB962C8B-B14F-4D97-AF65-F5344CB8AC3E}">
        <p14:creationId xmlns:p14="http://schemas.microsoft.com/office/powerpoint/2010/main" val="15363836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01DB-68CA-4A9E-A728-A88FFF9CB961}"/>
              </a:ext>
            </a:extLst>
          </p:cNvPr>
          <p:cNvSpPr>
            <a:spLocks noGrp="1"/>
          </p:cNvSpPr>
          <p:nvPr>
            <p:ph type="title"/>
          </p:nvPr>
        </p:nvSpPr>
        <p:spPr/>
        <p:txBody>
          <a:bodyPr/>
          <a:lstStyle/>
          <a:p>
            <a:r>
              <a:rPr lang="en-US" dirty="0"/>
              <a:t>Do We Need A Jobs Program Like New Deal</a:t>
            </a:r>
          </a:p>
        </p:txBody>
      </p:sp>
      <p:sp>
        <p:nvSpPr>
          <p:cNvPr id="3" name="Content Placeholder 2">
            <a:extLst>
              <a:ext uri="{FF2B5EF4-FFF2-40B4-BE49-F238E27FC236}">
                <a16:creationId xmlns:a16="http://schemas.microsoft.com/office/drawing/2014/main" id="{BDAF0DFC-BC1C-406B-A1E0-959969EBF789}"/>
              </a:ext>
            </a:extLst>
          </p:cNvPr>
          <p:cNvSpPr>
            <a:spLocks noGrp="1"/>
          </p:cNvSpPr>
          <p:nvPr>
            <p:ph idx="1"/>
          </p:nvPr>
        </p:nvSpPr>
        <p:spPr/>
        <p:txBody>
          <a:bodyPr>
            <a:normAutofit/>
          </a:bodyPr>
          <a:lstStyle/>
          <a:p>
            <a:r>
              <a:rPr lang="en-US" dirty="0"/>
              <a:t>No! with exception of a </a:t>
            </a:r>
            <a:r>
              <a:rPr lang="en-US" dirty="0" err="1"/>
              <a:t>Covid</a:t>
            </a:r>
            <a:r>
              <a:rPr lang="en-US" dirty="0"/>
              <a:t> Contactors Tracing Program Like New Deal Programs</a:t>
            </a:r>
          </a:p>
          <a:p>
            <a:r>
              <a:rPr lang="en-US" dirty="0"/>
              <a:t>Really Need to Find Ways to Get People Back to work in Regular Jobs</a:t>
            </a:r>
          </a:p>
          <a:p>
            <a:r>
              <a:rPr lang="en-US" dirty="0"/>
              <a:t>That Means Effective Testing and Contacting of People with Virus </a:t>
            </a:r>
          </a:p>
          <a:p>
            <a:r>
              <a:rPr lang="en-US" dirty="0"/>
              <a:t>New Deal Jobs Programs were associated with slight Reductions in Private Employment while temporary government positions rose.</a:t>
            </a:r>
          </a:p>
          <a:p>
            <a:r>
              <a:rPr lang="en-US" dirty="0"/>
              <a:t>2009-10 Stimulus associated with lower Private Sector Employment because it primarily focused on government employment</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42559788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01DB-68CA-4A9E-A728-A88FFF9CB961}"/>
              </a:ext>
            </a:extLst>
          </p:cNvPr>
          <p:cNvSpPr>
            <a:spLocks noGrp="1"/>
          </p:cNvSpPr>
          <p:nvPr>
            <p:ph type="title"/>
          </p:nvPr>
        </p:nvSpPr>
        <p:spPr/>
        <p:txBody>
          <a:bodyPr/>
          <a:lstStyle/>
          <a:p>
            <a:r>
              <a:rPr lang="en-US" dirty="0" err="1"/>
              <a:t>CoVid</a:t>
            </a:r>
            <a:r>
              <a:rPr lang="en-US" dirty="0"/>
              <a:t> Contactors (CVC)  </a:t>
            </a:r>
            <a:br>
              <a:rPr lang="en-US" dirty="0"/>
            </a:br>
            <a:endParaRPr lang="en-US" dirty="0"/>
          </a:p>
        </p:txBody>
      </p:sp>
      <p:sp>
        <p:nvSpPr>
          <p:cNvPr id="3" name="Content Placeholder 2">
            <a:extLst>
              <a:ext uri="{FF2B5EF4-FFF2-40B4-BE49-F238E27FC236}">
                <a16:creationId xmlns:a16="http://schemas.microsoft.com/office/drawing/2014/main" id="{BDAF0DFC-BC1C-406B-A1E0-959969EBF789}"/>
              </a:ext>
            </a:extLst>
          </p:cNvPr>
          <p:cNvSpPr>
            <a:spLocks noGrp="1"/>
          </p:cNvSpPr>
          <p:nvPr>
            <p:ph idx="1"/>
          </p:nvPr>
        </p:nvSpPr>
        <p:spPr/>
        <p:txBody>
          <a:bodyPr/>
          <a:lstStyle/>
          <a:p>
            <a:r>
              <a:rPr lang="en-US" dirty="0"/>
              <a:t>Ask Unemployed Receiving $600 per Week to Volunteer to Act as </a:t>
            </a:r>
            <a:r>
              <a:rPr lang="en-US" dirty="0" err="1"/>
              <a:t>Covid</a:t>
            </a:r>
            <a:r>
              <a:rPr lang="en-US" dirty="0"/>
              <a:t> Contactors</a:t>
            </a:r>
          </a:p>
          <a:p>
            <a:pPr lvl="1"/>
            <a:r>
              <a:rPr lang="en-US" dirty="0"/>
              <a:t>30 Hours a week at $15 an hour</a:t>
            </a:r>
          </a:p>
          <a:p>
            <a:pPr lvl="1"/>
            <a:r>
              <a:rPr lang="en-US" dirty="0"/>
              <a:t>20 Hours a week and $30 an hour</a:t>
            </a:r>
          </a:p>
          <a:p>
            <a:r>
              <a:rPr lang="en-US" dirty="0"/>
              <a:t>Public Health Officials Interview People With Virus</a:t>
            </a:r>
          </a:p>
          <a:p>
            <a:r>
              <a:rPr lang="en-US" dirty="0"/>
              <a:t>CVC workers then contact their families and friends to inform them of virus and steps to take to get testing or quarantine.</a:t>
            </a:r>
          </a:p>
          <a:p>
            <a:r>
              <a:rPr lang="en-US" dirty="0"/>
              <a:t>After $600 per week ends in July, then hire CVC workers</a:t>
            </a:r>
          </a:p>
          <a:p>
            <a:r>
              <a:rPr lang="en-US" dirty="0"/>
              <a:t>Already Paying Them</a:t>
            </a:r>
          </a:p>
          <a:p>
            <a:endParaRPr lang="en-US" dirty="0"/>
          </a:p>
        </p:txBody>
      </p:sp>
    </p:spTree>
    <p:extLst>
      <p:ext uri="{BB962C8B-B14F-4D97-AF65-F5344CB8AC3E}">
        <p14:creationId xmlns:p14="http://schemas.microsoft.com/office/powerpoint/2010/main" val="1019836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Did Death Rates Fall after 1930?</a:t>
            </a:r>
          </a:p>
        </p:txBody>
      </p:sp>
      <p:sp>
        <p:nvSpPr>
          <p:cNvPr id="3" name="Content Placeholder 2"/>
          <p:cNvSpPr>
            <a:spLocks noGrp="1"/>
          </p:cNvSpPr>
          <p:nvPr>
            <p:ph idx="1"/>
          </p:nvPr>
        </p:nvSpPr>
        <p:spPr/>
        <p:txBody>
          <a:bodyPr>
            <a:normAutofit fontScale="92500" lnSpcReduction="20000"/>
          </a:bodyPr>
          <a:lstStyle/>
          <a:p>
            <a:r>
              <a:rPr lang="en-US" dirty="0"/>
              <a:t>Diseases related to older ages, like cancer and heart disease,  and Chronic diseases</a:t>
            </a:r>
          </a:p>
          <a:p>
            <a:r>
              <a:rPr lang="en-US" dirty="0"/>
              <a:t>Improved Diets and Standard of Living for whole period</a:t>
            </a:r>
          </a:p>
          <a:p>
            <a:r>
              <a:rPr lang="en-US" dirty="0"/>
              <a:t>Better Public Health Improvements 1890-1930</a:t>
            </a:r>
          </a:p>
          <a:p>
            <a:pPr lvl="1"/>
            <a:r>
              <a:rPr lang="en-US" dirty="0"/>
              <a:t>Improvements in Sewers and Water Treatment in 1890 to 1940</a:t>
            </a:r>
          </a:p>
          <a:p>
            <a:pPr lvl="1"/>
            <a:r>
              <a:rPr lang="en-US" dirty="0"/>
              <a:t>Increased Education and Adoption of simple methods</a:t>
            </a:r>
          </a:p>
          <a:p>
            <a:r>
              <a:rPr lang="en-US" dirty="0"/>
              <a:t>Better Medicine  Became Much More Important  </a:t>
            </a:r>
          </a:p>
          <a:p>
            <a:pPr lvl="1"/>
            <a:r>
              <a:rPr lang="en-US" dirty="0"/>
              <a:t>Sulfa Drugs in mid-1930s</a:t>
            </a:r>
          </a:p>
          <a:p>
            <a:pPr lvl="1"/>
            <a:r>
              <a:rPr lang="en-US" dirty="0"/>
              <a:t>Penicillin in 1940s</a:t>
            </a:r>
          </a:p>
          <a:p>
            <a:pPr lvl="1"/>
            <a:r>
              <a:rPr lang="en-US" dirty="0"/>
              <a:t>DDT vs. Malaria  1940s and 1950s</a:t>
            </a:r>
          </a:p>
          <a:p>
            <a:pPr lvl="1"/>
            <a:r>
              <a:rPr lang="en-US" dirty="0"/>
              <a:t>Polio Vaccine  1950s  - sugar cubes as a kid in 1960s</a:t>
            </a:r>
          </a:p>
          <a:p>
            <a:pPr lvl="1"/>
            <a:r>
              <a:rPr lang="en-US" dirty="0"/>
              <a:t>Flu Vaccines  -  discovered 1930s,  World War II inactivated vaccine</a:t>
            </a:r>
          </a:p>
          <a:p>
            <a:pPr lvl="1"/>
            <a:r>
              <a:rPr lang="en-US" dirty="0"/>
              <a:t>Scientific treatments</a:t>
            </a:r>
          </a:p>
          <a:p>
            <a:endParaRPr lang="en-US" dirty="0"/>
          </a:p>
        </p:txBody>
      </p:sp>
      <p:pic>
        <p:nvPicPr>
          <p:cNvPr id="8196" name="Picture 4">
            <a:extLst>
              <a:ext uri="{FF2B5EF4-FFF2-40B4-BE49-F238E27FC236}">
                <a16:creationId xmlns:a16="http://schemas.microsoft.com/office/drawing/2014/main" id="{9F7AD67A-C075-4EFE-BD04-C7E364C5F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0" y="230188"/>
            <a:ext cx="2095500" cy="1400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CF3411-45D6-4E5A-8A1C-CE144649B517}"/>
              </a:ext>
            </a:extLst>
          </p:cNvPr>
          <p:cNvSpPr txBox="1"/>
          <p:nvPr/>
        </p:nvSpPr>
        <p:spPr>
          <a:xfrm>
            <a:off x="9436608" y="1204159"/>
            <a:ext cx="1027845" cy="369332"/>
          </a:xfrm>
          <a:prstGeom prst="rect">
            <a:avLst/>
          </a:prstGeom>
          <a:noFill/>
        </p:spPr>
        <p:txBody>
          <a:bodyPr wrap="none" rtlCol="0">
            <a:spAutoFit/>
          </a:bodyPr>
          <a:lstStyle/>
          <a:p>
            <a:r>
              <a:rPr lang="en-US" dirty="0"/>
              <a:t>penicillin</a:t>
            </a:r>
          </a:p>
        </p:txBody>
      </p:sp>
      <p:pic>
        <p:nvPicPr>
          <p:cNvPr id="8200" name="Picture 8" descr="Jonas Salk, the People's Scientist - The New Atlantis">
            <a:extLst>
              <a:ext uri="{FF2B5EF4-FFF2-40B4-BE49-F238E27FC236}">
                <a16:creationId xmlns:a16="http://schemas.microsoft.com/office/drawing/2014/main" id="{4B84CD7C-D871-4380-9475-722D68CE1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667" y="3694176"/>
            <a:ext cx="3395484" cy="15790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17134C-B7BB-49E0-B6C0-CD74A9B1374A}"/>
              </a:ext>
            </a:extLst>
          </p:cNvPr>
          <p:cNvSpPr txBox="1"/>
          <p:nvPr/>
        </p:nvSpPr>
        <p:spPr>
          <a:xfrm>
            <a:off x="9970451" y="5342686"/>
            <a:ext cx="1808700" cy="646331"/>
          </a:xfrm>
          <a:prstGeom prst="rect">
            <a:avLst/>
          </a:prstGeom>
          <a:noFill/>
        </p:spPr>
        <p:txBody>
          <a:bodyPr wrap="none" rtlCol="0">
            <a:spAutoFit/>
          </a:bodyPr>
          <a:lstStyle/>
          <a:p>
            <a:r>
              <a:rPr lang="en-US" dirty="0"/>
              <a:t>Jonas Salk , Polio </a:t>
            </a:r>
          </a:p>
          <a:p>
            <a:r>
              <a:rPr lang="en-US" dirty="0"/>
              <a:t>Vaccine</a:t>
            </a:r>
          </a:p>
        </p:txBody>
      </p:sp>
      <p:pic>
        <p:nvPicPr>
          <p:cNvPr id="8202" name="Picture 10">
            <a:extLst>
              <a:ext uri="{FF2B5EF4-FFF2-40B4-BE49-F238E27FC236}">
                <a16:creationId xmlns:a16="http://schemas.microsoft.com/office/drawing/2014/main" id="{5E56DA25-B4AE-46FC-AB24-3E65B46EF3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2780" y="2145570"/>
            <a:ext cx="1047750" cy="14811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69E6FC-27D6-4367-8F89-96A818D06632}"/>
              </a:ext>
            </a:extLst>
          </p:cNvPr>
          <p:cNvSpPr txBox="1"/>
          <p:nvPr/>
        </p:nvSpPr>
        <p:spPr>
          <a:xfrm>
            <a:off x="10296144" y="2267712"/>
            <a:ext cx="1627632" cy="1200329"/>
          </a:xfrm>
          <a:prstGeom prst="rect">
            <a:avLst/>
          </a:prstGeom>
          <a:noFill/>
        </p:spPr>
        <p:txBody>
          <a:bodyPr wrap="square" rtlCol="0">
            <a:spAutoFit/>
          </a:bodyPr>
          <a:lstStyle/>
          <a:p>
            <a:r>
              <a:rPr lang="en-US" dirty="0"/>
              <a:t>Gerhard</a:t>
            </a:r>
          </a:p>
          <a:p>
            <a:r>
              <a:rPr lang="en-US" dirty="0"/>
              <a:t>Domagk developed</a:t>
            </a:r>
          </a:p>
          <a:p>
            <a:r>
              <a:rPr lang="en-US" dirty="0"/>
              <a:t>Sulfa drug</a:t>
            </a:r>
          </a:p>
        </p:txBody>
      </p:sp>
      <p:pic>
        <p:nvPicPr>
          <p:cNvPr id="8204" name="Picture 12">
            <a:extLst>
              <a:ext uri="{FF2B5EF4-FFF2-40B4-BE49-F238E27FC236}">
                <a16:creationId xmlns:a16="http://schemas.microsoft.com/office/drawing/2014/main" id="{3BACF54A-55F6-4A43-A597-D264BD9C57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4501" y="5818409"/>
            <a:ext cx="1315974" cy="9869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A33CDE-C068-466E-A167-01D0D74B6A7B}"/>
              </a:ext>
            </a:extLst>
          </p:cNvPr>
          <p:cNvSpPr txBox="1"/>
          <p:nvPr/>
        </p:nvSpPr>
        <p:spPr>
          <a:xfrm>
            <a:off x="9620250" y="5989017"/>
            <a:ext cx="1922706" cy="646331"/>
          </a:xfrm>
          <a:prstGeom prst="rect">
            <a:avLst/>
          </a:prstGeom>
          <a:noFill/>
        </p:spPr>
        <p:txBody>
          <a:bodyPr wrap="none" rtlCol="0">
            <a:spAutoFit/>
          </a:bodyPr>
          <a:lstStyle/>
          <a:p>
            <a:r>
              <a:rPr lang="en-US" dirty="0"/>
              <a:t>Alexander Fleming</a:t>
            </a:r>
          </a:p>
          <a:p>
            <a:r>
              <a:rPr lang="en-US" dirty="0"/>
              <a:t>Penicillin, 1928</a:t>
            </a:r>
          </a:p>
        </p:txBody>
      </p:sp>
      <p:pic>
        <p:nvPicPr>
          <p:cNvPr id="8206" name="Picture 14">
            <a:extLst>
              <a:ext uri="{FF2B5EF4-FFF2-40B4-BE49-F238E27FC236}">
                <a16:creationId xmlns:a16="http://schemas.microsoft.com/office/drawing/2014/main" id="{A2E3CC2A-0327-4499-910E-76B108FED8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9342" y="5686302"/>
            <a:ext cx="768858" cy="9813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64748D6-E9A1-4AFA-A517-A7D629281C2C}"/>
              </a:ext>
            </a:extLst>
          </p:cNvPr>
          <p:cNvSpPr txBox="1"/>
          <p:nvPr/>
        </p:nvSpPr>
        <p:spPr>
          <a:xfrm>
            <a:off x="1097280" y="6311899"/>
            <a:ext cx="5232202" cy="369332"/>
          </a:xfrm>
          <a:prstGeom prst="rect">
            <a:avLst/>
          </a:prstGeom>
          <a:noFill/>
        </p:spPr>
        <p:txBody>
          <a:bodyPr wrap="none" rtlCol="0">
            <a:spAutoFit/>
          </a:bodyPr>
          <a:lstStyle/>
          <a:p>
            <a:r>
              <a:rPr lang="en-US" dirty="0"/>
              <a:t>Howard Florey learned how to mass produce </a:t>
            </a:r>
            <a:r>
              <a:rPr lang="en-US" dirty="0" err="1"/>
              <a:t>penicllin</a:t>
            </a:r>
            <a:endParaRPr lang="en-US" dirty="0"/>
          </a:p>
        </p:txBody>
      </p:sp>
    </p:spTree>
    <p:extLst>
      <p:ext uri="{BB962C8B-B14F-4D97-AF65-F5344CB8AC3E}">
        <p14:creationId xmlns:p14="http://schemas.microsoft.com/office/powerpoint/2010/main" val="36136642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3136</TotalTime>
  <Words>6275</Words>
  <Application>Microsoft Office PowerPoint</Application>
  <PresentationFormat>Widescreen</PresentationFormat>
  <Paragraphs>969</Paragraphs>
  <Slides>88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88</vt:i4>
      </vt:variant>
    </vt:vector>
  </HeadingPairs>
  <TitlesOfParts>
    <vt:vector size="97" baseType="lpstr">
      <vt:lpstr>Arial</vt:lpstr>
      <vt:lpstr>Calibri</vt:lpstr>
      <vt:lpstr>Calibri Light</vt:lpstr>
      <vt:lpstr>Helvetica</vt:lpstr>
      <vt:lpstr>Helvetica Neue</vt:lpstr>
      <vt:lpstr>Helvetica Neue Light</vt:lpstr>
      <vt:lpstr>Palatino</vt:lpstr>
      <vt:lpstr>Times</vt:lpstr>
      <vt:lpstr>Office Theme</vt:lpstr>
      <vt:lpstr>Foundation for Teaching Economics</vt:lpstr>
      <vt:lpstr>Epidemics in American History</vt:lpstr>
      <vt:lpstr>PowerPoint Presentation</vt:lpstr>
      <vt:lpstr>Epidemics at the Start</vt:lpstr>
      <vt:lpstr>Colonial America </vt:lpstr>
      <vt:lpstr>PowerPoint Presentation</vt:lpstr>
      <vt:lpstr>Ways to Die in 19th and Early 20th</vt:lpstr>
      <vt:lpstr>Why Did Death Rates Fall from 1800 to 1930?</vt:lpstr>
      <vt:lpstr>Why Did Death Rates Fall after 1930?</vt:lpstr>
      <vt:lpstr> Spanish Flu of 1918</vt:lpstr>
      <vt:lpstr>PowerPoint Presentation</vt:lpstr>
      <vt:lpstr>PowerPoint Presentation</vt:lpstr>
      <vt:lpstr>US Military Experience with Spanish Flu of 1918</vt:lpstr>
      <vt:lpstr>Large Crowd Problems</vt:lpstr>
      <vt:lpstr>PowerPoint Presentation</vt:lpstr>
      <vt:lpstr>Philadelphia vs. St. Louis  Apocryphal Story</vt:lpstr>
      <vt:lpstr>PowerPoint Presentation</vt:lpstr>
      <vt:lpstr>PowerPoint Presentation</vt:lpstr>
      <vt:lpstr>PowerPoint Presentation</vt:lpstr>
      <vt:lpstr>Comparison of Timing of Closing Schools</vt:lpstr>
      <vt:lpstr>How Well Did Closures Prevent Deaths</vt:lpstr>
      <vt:lpstr>Economic Impact of Spanish Flu of 1918</vt:lpstr>
      <vt:lpstr>October Federal Reserve Bank Reports for October and November 1918 </vt:lpstr>
      <vt:lpstr>Fed Reports Continued</vt:lpstr>
      <vt:lpstr>Fed Reports (continued)</vt:lpstr>
      <vt:lpstr>PowerPoint Presentation</vt:lpstr>
      <vt:lpstr>Deals with the Issues we face today</vt:lpstr>
      <vt:lpstr>Question?</vt:lpstr>
      <vt:lpstr>Trade off.</vt:lpstr>
      <vt:lpstr>The “American” Disease Prevention System</vt:lpstr>
      <vt:lpstr>4 Institutions that Shaped the American Approach  (1) and (2)</vt:lpstr>
      <vt:lpstr>4 Institutions that Shaped the American Approach  (3) and (4)</vt:lpstr>
      <vt:lpstr>Yellow Fever and Quarantines</vt:lpstr>
      <vt:lpstr>Yellow Fever</vt:lpstr>
      <vt:lpstr>Yellow Fever Nastiness</vt:lpstr>
      <vt:lpstr>PowerPoint Presentation</vt:lpstr>
      <vt:lpstr>Associated with Int’l Trade with sub-tropics </vt:lpstr>
      <vt:lpstr>Intriguing features of Yellow Fever</vt:lpstr>
      <vt:lpstr>How did the decline occur?  Part 1</vt:lpstr>
      <vt:lpstr>PowerPoint Presentation</vt:lpstr>
      <vt:lpstr>PowerPoint Presentation</vt:lpstr>
      <vt:lpstr>How did the decline occur?  Part 2</vt:lpstr>
      <vt:lpstr>Federalism Role</vt:lpstr>
      <vt:lpstr>Optimal Quarantines</vt:lpstr>
      <vt:lpstr>Did States “Race to the Bottom” with Quarantines</vt:lpstr>
      <vt:lpstr>National Board of Health (NBH)</vt:lpstr>
      <vt:lpstr>USDA Bureau of Animal Industry (BAI)</vt:lpstr>
      <vt:lpstr>YF and Sanitation in Memphis</vt:lpstr>
      <vt:lpstr>New Orleans </vt:lpstr>
      <vt:lpstr>PowerPoint Presentation</vt:lpstr>
      <vt:lpstr>Smallpox:  The Pox of Liberty</vt:lpstr>
      <vt:lpstr>Worse in the U.S. than elsewhere.  Why?</vt:lpstr>
      <vt:lpstr>Brief History of Smallpox </vt:lpstr>
      <vt:lpstr>1700s Smallpox Vaccination</vt:lpstr>
      <vt:lpstr>Smallpox Vaccination Controversy</vt:lpstr>
      <vt:lpstr>Vaccination Effectiveness</vt:lpstr>
      <vt:lpstr>Vaccination Effects on Death Rates</vt:lpstr>
      <vt:lpstr>Protection of Individual Rights and Liberty and Federalism</vt:lpstr>
      <vt:lpstr>International Comparisons</vt:lpstr>
      <vt:lpstr>Vaccinations in Cuba and Puerto Rico</vt:lpstr>
      <vt:lpstr>Typhoid</vt:lpstr>
      <vt:lpstr>Typhoid Fever Background</vt:lpstr>
      <vt:lpstr>Cleaning up to Reduce Typhoid</vt:lpstr>
      <vt:lpstr>To finance investments </vt:lpstr>
      <vt:lpstr>PowerPoint Presentation</vt:lpstr>
      <vt:lpstr>Institutional Foundations of Urban Water Supplies</vt:lpstr>
      <vt:lpstr>Why did water companies move from private to public? </vt:lpstr>
      <vt:lpstr>PowerPoint Presentation</vt:lpstr>
      <vt:lpstr>Thank you!</vt:lpstr>
      <vt:lpstr>Government Response to the Covid-19 Emergency</vt:lpstr>
      <vt:lpstr>Lead-in</vt:lpstr>
      <vt:lpstr>Goal of Government Policy</vt:lpstr>
      <vt:lpstr>Unemployment Insurance Changes (1%)</vt:lpstr>
      <vt:lpstr>CARES ACT Small Business Loans (3%)</vt:lpstr>
      <vt:lpstr>Other Small Business Programs</vt:lpstr>
      <vt:lpstr>State, Local, Tribal Govts.</vt:lpstr>
      <vt:lpstr>Economic Impact Payments  (1%)</vt:lpstr>
      <vt:lpstr>Federal Government Outlays</vt:lpstr>
      <vt:lpstr>Insanity</vt:lpstr>
      <vt:lpstr>PowerPoint Presentation</vt:lpstr>
      <vt:lpstr>Federal Reserve System (the Fed)</vt:lpstr>
      <vt:lpstr>Federal Reserve New Authorities</vt:lpstr>
      <vt:lpstr>Federal Reserve (continued)</vt:lpstr>
      <vt:lpstr>Fed’s Assets </vt:lpstr>
      <vt:lpstr>PowerPoint Presentation</vt:lpstr>
      <vt:lpstr>PowerPoint Presentation</vt:lpstr>
      <vt:lpstr>Do We Need A Jobs Program Like New Deal</vt:lpstr>
      <vt:lpstr>CoVid Contactors (CVC)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Price Fishback</dc:creator>
  <cp:lastModifiedBy>Becky Wilson</cp:lastModifiedBy>
  <cp:revision>106</cp:revision>
  <dcterms:created xsi:type="dcterms:W3CDTF">2020-05-04T20:22:45Z</dcterms:created>
  <dcterms:modified xsi:type="dcterms:W3CDTF">2020-05-14T16:27:14Z</dcterms:modified>
</cp:coreProperties>
</file>