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7"/>
  </p:notesMasterIdLst>
  <p:sldIdLst>
    <p:sldId id="256" r:id="rId2"/>
    <p:sldId id="264" r:id="rId3"/>
    <p:sldId id="265" r:id="rId4"/>
    <p:sldId id="266" r:id="rId5"/>
    <p:sldId id="267" r:id="rId6"/>
    <p:sldId id="268" r:id="rId7"/>
    <p:sldId id="287" r:id="rId8"/>
    <p:sldId id="269" r:id="rId9"/>
    <p:sldId id="270" r:id="rId10"/>
    <p:sldId id="271" r:id="rId11"/>
    <p:sldId id="272" r:id="rId12"/>
    <p:sldId id="273" r:id="rId13"/>
    <p:sldId id="274" r:id="rId14"/>
    <p:sldId id="276" r:id="rId15"/>
    <p:sldId id="277" r:id="rId16"/>
    <p:sldId id="278" r:id="rId17"/>
    <p:sldId id="334" r:id="rId18"/>
    <p:sldId id="279" r:id="rId19"/>
    <p:sldId id="281" r:id="rId20"/>
    <p:sldId id="282" r:id="rId21"/>
    <p:sldId id="333" r:id="rId22"/>
    <p:sldId id="283" r:id="rId23"/>
    <p:sldId id="284" r:id="rId24"/>
    <p:sldId id="285" r:id="rId25"/>
    <p:sldId id="258"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37" autoAdjust="0"/>
  </p:normalViewPr>
  <p:slideViewPr>
    <p:cSldViewPr>
      <p:cViewPr varScale="1">
        <p:scale>
          <a:sx n="59" d="100"/>
          <a:sy n="59" d="100"/>
        </p:scale>
        <p:origin x="1080" y="45"/>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B040EFE-38C2-4A80-A0B4-D6B8EA97D308}" type="datetimeFigureOut">
              <a:rPr lang="en-US"/>
              <a:pPr>
                <a:defRPr/>
              </a:pPr>
              <a:t>6/3/2019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9A18538-402F-4697-98F3-DDB0392DE240}" type="slidenum">
              <a:rPr lang="en-US" altLang="en-US"/>
              <a:pPr/>
              <a:t>‹#›</a:t>
            </a:fld>
            <a:endParaRPr lang="en-US" altLang="en-US"/>
          </a:p>
        </p:txBody>
      </p:sp>
    </p:spTree>
    <p:extLst>
      <p:ext uri="{BB962C8B-B14F-4D97-AF65-F5344CB8AC3E}">
        <p14:creationId xmlns:p14="http://schemas.microsoft.com/office/powerpoint/2010/main" val="735412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str.gov/about-us/policy-offices/press-office/fact-sheets/2018/october/united-states%E2%80%93mexico%E2%80%93canada-trade-fa-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7971A3-95C1-48FC-87BC-9713443344EC}"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
        <p:nvSpPr>
          <p:cNvPr id="30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0152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55C91F-ECEC-4CBF-813F-EFB5CDD1E3F9}"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68829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F838E0-AADF-40A6-B35F-C449751E0E23}"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44247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t"/>
            <a:r>
              <a:rPr lang="en-US" sz="1200" b="1" i="0" u="sng" kern="1200" dirty="0">
                <a:solidFill>
                  <a:schemeClr val="tx1"/>
                </a:solidFill>
                <a:effectLst/>
                <a:latin typeface="+mn-lt"/>
                <a:ea typeface="+mn-ea"/>
                <a:cs typeface="+mn-cs"/>
              </a:rPr>
              <a:t>Significant changes include:</a:t>
            </a:r>
          </a:p>
          <a:p>
            <a:pPr fontAlgn="t"/>
            <a:r>
              <a:rPr lang="en-US" sz="1200" b="0" i="0" kern="1200" dirty="0">
                <a:solidFill>
                  <a:schemeClr val="tx1"/>
                </a:solidFill>
                <a:effectLst/>
                <a:latin typeface="+mn-lt"/>
                <a:ea typeface="+mn-ea"/>
                <a:cs typeface="+mn-cs"/>
              </a:rPr>
              <a:t>Automobiles must have 75% of their components manufactured in Mexico, the U.S. or Canada to qualify for zero tariffs (up from 62% with NAFTA)</a:t>
            </a:r>
          </a:p>
          <a:p>
            <a:pPr fontAlgn="t"/>
            <a:r>
              <a:rPr lang="en-US" sz="1200" b="0" i="0" kern="1200" dirty="0">
                <a:solidFill>
                  <a:schemeClr val="tx1"/>
                </a:solidFill>
                <a:effectLst/>
                <a:latin typeface="+mn-lt"/>
                <a:ea typeface="+mn-ea"/>
                <a:cs typeface="+mn-cs"/>
              </a:rPr>
              <a:t>40-45% of automobile parts have to be made by workers who earn at least $16/hour by 2023.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Mexico has also agreed to additional labor rules including union representation, labor protection to migrant workers, and ending discrimination to women.</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Extended copyright to 70 years beyond the life of the author (originally 50 under NAFTA).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Extending the period that a pharmaceutical drug can be protected from generic competition, and includes new provisions to deal with the digital economy, including prohibiting duties on things like music and e-books, and protections for internet companies so they’re not liable for content their users produce. </a:t>
            </a:r>
            <a:r>
              <a:rPr lang="en-US" sz="1200" b="0" i="1" kern="1200" dirty="0">
                <a:solidFill>
                  <a:schemeClr val="tx1"/>
                </a:solidFill>
                <a:effectLst/>
                <a:latin typeface="+mn-lt"/>
                <a:ea typeface="+mn-ea"/>
                <a:cs typeface="+mn-cs"/>
              </a:rPr>
              <a:t>(</a:t>
            </a:r>
            <a:r>
              <a:rPr lang="en-US" sz="1200" b="1" i="1" u="none" strike="noStrike" kern="1200" dirty="0">
                <a:solidFill>
                  <a:schemeClr val="tx1"/>
                </a:solidFill>
                <a:effectLst/>
                <a:latin typeface="+mn-lt"/>
                <a:ea typeface="+mn-ea"/>
                <a:cs typeface="+mn-cs"/>
                <a:hlinkClick r:id="rId3"/>
              </a:rPr>
              <a:t>https://ustr.gov/about-us/policy-offices/press-office/fact-sheets/2018/october/united-states%E2%80%93mexico%E2%80%93canada-trade-fa-1</a:t>
            </a:r>
            <a:r>
              <a:rPr lang="en-US" sz="1200" b="0" i="1"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Protection for Canada and Mexico from the Section 232 loophole which was used by the Trump administration to impose steel and aluminum tariffs on Canada, Mexico, and the European Union. Canada and Mexico wanted protections from these tariffs as part of the NAFTA negotiations. Canada and Mexico did get a side agreement that protected them from possible auto tariffs under Section 232.</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This agreement sunsets (or expires) after 16 years and is required to be reviewed every 6 years.</a:t>
            </a:r>
          </a:p>
          <a:p>
            <a:endParaRPr lang="en-US" dirty="0"/>
          </a:p>
        </p:txBody>
      </p:sp>
      <p:sp>
        <p:nvSpPr>
          <p:cNvPr id="4" name="Slide Number Placeholder 3"/>
          <p:cNvSpPr>
            <a:spLocks noGrp="1"/>
          </p:cNvSpPr>
          <p:nvPr>
            <p:ph type="sldNum" sz="quarter" idx="5"/>
          </p:nvPr>
        </p:nvSpPr>
        <p:spPr/>
        <p:txBody>
          <a:bodyPr/>
          <a:lstStyle/>
          <a:p>
            <a:fld id="{69A18538-402F-4697-98F3-DDB0392DE240}" type="slidenum">
              <a:rPr lang="en-US" altLang="en-US" smtClean="0"/>
              <a:pPr/>
              <a:t>17</a:t>
            </a:fld>
            <a:endParaRPr lang="en-US" altLang="en-US"/>
          </a:p>
        </p:txBody>
      </p:sp>
    </p:spTree>
    <p:extLst>
      <p:ext uri="{BB962C8B-B14F-4D97-AF65-F5344CB8AC3E}">
        <p14:creationId xmlns:p14="http://schemas.microsoft.com/office/powerpoint/2010/main" val="254822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https://www.visualcapitalist.com/nafta-mixed-track-record/ </a:t>
            </a:r>
          </a:p>
        </p:txBody>
      </p:sp>
      <p:sp>
        <p:nvSpPr>
          <p:cNvPr id="4" name="Slide Number Placeholder 3"/>
          <p:cNvSpPr>
            <a:spLocks noGrp="1"/>
          </p:cNvSpPr>
          <p:nvPr>
            <p:ph type="sldNum" sz="quarter" idx="10"/>
          </p:nvPr>
        </p:nvSpPr>
        <p:spPr/>
        <p:txBody>
          <a:bodyPr/>
          <a:lstStyle/>
          <a:p>
            <a:fld id="{69A18538-402F-4697-98F3-DDB0392DE240}" type="slidenum">
              <a:rPr lang="en-US" altLang="en-US" smtClean="0"/>
              <a:pPr/>
              <a:t>18</a:t>
            </a:fld>
            <a:endParaRPr lang="en-US" altLang="en-US"/>
          </a:p>
        </p:txBody>
      </p:sp>
    </p:spTree>
    <p:extLst>
      <p:ext uri="{BB962C8B-B14F-4D97-AF65-F5344CB8AC3E}">
        <p14:creationId xmlns:p14="http://schemas.microsoft.com/office/powerpoint/2010/main" val="357102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75902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79032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7F381A-F90B-45F0-847A-FB1D95845093}" type="slidenum">
              <a:rPr lang="en-US" altLang="en-US" smtClean="0"/>
              <a:pPr/>
              <a:t>‹#›</a:t>
            </a:fld>
            <a:endParaRPr lang="en-US" altLang="en-US"/>
          </a:p>
        </p:txBody>
      </p:sp>
    </p:spTree>
    <p:extLst>
      <p:ext uri="{BB962C8B-B14F-4D97-AF65-F5344CB8AC3E}">
        <p14:creationId xmlns:p14="http://schemas.microsoft.com/office/powerpoint/2010/main" val="9914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70235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47455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CD3844-8E0B-47FA-9227-A7128773E7FD}" type="slidenum">
              <a:rPr lang="en-US" altLang="en-US" smtClean="0"/>
              <a:pPr/>
              <a:t>‹#›</a:t>
            </a:fld>
            <a:endParaRPr lang="en-US" altLang="en-US"/>
          </a:p>
        </p:txBody>
      </p:sp>
    </p:spTree>
    <p:extLst>
      <p:ext uri="{BB962C8B-B14F-4D97-AF65-F5344CB8AC3E}">
        <p14:creationId xmlns:p14="http://schemas.microsoft.com/office/powerpoint/2010/main" val="2799549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B842B1B-AD08-43BA-9009-806C9656298C}" type="slidenum">
              <a:rPr lang="en-US" altLang="en-US" smtClean="0"/>
              <a:pPr/>
              <a:t>‹#›</a:t>
            </a:fld>
            <a:endParaRPr lang="en-US" altLang="en-US"/>
          </a:p>
        </p:txBody>
      </p:sp>
    </p:spTree>
    <p:extLst>
      <p:ext uri="{BB962C8B-B14F-4D97-AF65-F5344CB8AC3E}">
        <p14:creationId xmlns:p14="http://schemas.microsoft.com/office/powerpoint/2010/main" val="3512910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37669E-AD14-4802-B85E-740D2463B6B8}" type="slidenum">
              <a:rPr lang="en-US" altLang="en-US" smtClean="0"/>
              <a:pPr/>
              <a:t>‹#›</a:t>
            </a:fld>
            <a:endParaRPr lang="en-US" altLang="en-US"/>
          </a:p>
        </p:txBody>
      </p:sp>
    </p:spTree>
    <p:extLst>
      <p:ext uri="{BB962C8B-B14F-4D97-AF65-F5344CB8AC3E}">
        <p14:creationId xmlns:p14="http://schemas.microsoft.com/office/powerpoint/2010/main" val="111500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568552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734CE26-7D6A-4A5A-9741-34CEBAD2E145}" type="slidenum">
              <a:rPr lang="en-US" altLang="en-US" smtClean="0"/>
              <a:pPr/>
              <a:t>‹#›</a:t>
            </a:fld>
            <a:endParaRPr lang="en-US" altLang="en-US"/>
          </a:p>
        </p:txBody>
      </p:sp>
    </p:spTree>
    <p:extLst>
      <p:ext uri="{BB962C8B-B14F-4D97-AF65-F5344CB8AC3E}">
        <p14:creationId xmlns:p14="http://schemas.microsoft.com/office/powerpoint/2010/main" val="131161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9532188-7720-4E66-B06D-E07C78DA6125}" type="slidenum">
              <a:rPr lang="en-US" altLang="en-US" smtClean="0"/>
              <a:pPr/>
              <a:t>‹#›</a:t>
            </a:fld>
            <a:endParaRPr lang="en-US" altLang="en-US"/>
          </a:p>
        </p:txBody>
      </p:sp>
    </p:spTree>
    <p:extLst>
      <p:ext uri="{BB962C8B-B14F-4D97-AF65-F5344CB8AC3E}">
        <p14:creationId xmlns:p14="http://schemas.microsoft.com/office/powerpoint/2010/main" val="71798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257815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fld id="{2AABFB21-E90A-4D5C-99CE-F0C8776E4CA2}" type="slidenum">
              <a:rPr lang="en-US" altLang="en-US" smtClean="0"/>
              <a:pPr/>
              <a:t>‹#›</a:t>
            </a:fld>
            <a:endParaRPr lang="en-US" altLang="en-US"/>
          </a:p>
        </p:txBody>
      </p:sp>
      <p:graphicFrame>
        <p:nvGraphicFramePr>
          <p:cNvPr id="8"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54280" name="Image" r:id="rId3" imgW="875882" imgH="1104372" progId="Photoshop.Image.9">
                  <p:embed/>
                </p:oleObj>
              </mc:Choice>
              <mc:Fallback>
                <p:oleObj name="Image" r:id="rId3" imgW="875882" imgH="1104372" progId="Photoshop.Image.9">
                  <p:embed/>
                  <p:pic>
                    <p:nvPicPr>
                      <p:cNvPr id="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altLang="en-US" sz="1600">
                <a:latin typeface="Monotype Corsiva" pitchFamily="66" charset="0"/>
              </a:rPr>
              <a:t>Economics for Leaders</a:t>
            </a:r>
          </a:p>
        </p:txBody>
      </p:sp>
    </p:spTree>
    <p:extLst>
      <p:ext uri="{BB962C8B-B14F-4D97-AF65-F5344CB8AC3E}">
        <p14:creationId xmlns:p14="http://schemas.microsoft.com/office/powerpoint/2010/main" val="317617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aphicFrame>
        <p:nvGraphicFramePr>
          <p:cNvPr id="7"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55304" name="Image" r:id="rId3" imgW="875882" imgH="1104372" progId="Photoshop.Image.9">
                  <p:embed/>
                </p:oleObj>
              </mc:Choice>
              <mc:Fallback>
                <p:oleObj name="Image" r:id="rId3" imgW="875882" imgH="1104372" progId="Photoshop.Image.9">
                  <p:embed/>
                  <p:pic>
                    <p:nvPicPr>
                      <p:cNvPr id="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altLang="en-US" sz="1600">
                <a:latin typeface="Monotype Corsiva" pitchFamily="66" charset="0"/>
              </a:rPr>
              <a:t>Economics for Leaders</a:t>
            </a:r>
          </a:p>
        </p:txBody>
      </p:sp>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10" name="Footer Placeholder 7"/>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11" name="Slide Number Placeholder 8"/>
          <p:cNvSpPr>
            <a:spLocks noGrp="1"/>
          </p:cNvSpPr>
          <p:nvPr>
            <p:ph type="sldNum" sz="quarter" idx="12"/>
          </p:nvPr>
        </p:nvSpPr>
        <p:spPr>
          <a:xfrm>
            <a:off x="8737600" y="6248400"/>
            <a:ext cx="2844800" cy="457200"/>
          </a:xfrm>
        </p:spPr>
        <p:txBody>
          <a:bodyPr/>
          <a:lstStyle>
            <a:lvl1pPr>
              <a:defRPr/>
            </a:lvl1pPr>
          </a:lstStyle>
          <a:p>
            <a:fld id="{EF9C7423-09E9-4C50-B968-AA114DDA0036}" type="slidenum">
              <a:rPr lang="en-US" altLang="en-US"/>
              <a:pPr/>
              <a:t>‹#›</a:t>
            </a:fld>
            <a:endParaRPr lang="en-US" altLang="en-US"/>
          </a:p>
        </p:txBody>
      </p:sp>
    </p:spTree>
    <p:extLst>
      <p:ext uri="{BB962C8B-B14F-4D97-AF65-F5344CB8AC3E}">
        <p14:creationId xmlns:p14="http://schemas.microsoft.com/office/powerpoint/2010/main" val="5980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graphicFrame>
        <p:nvGraphicFramePr>
          <p:cNvPr id="6"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56328" name="Image" r:id="rId3" imgW="875882" imgH="1104372" progId="Photoshop.Image.9">
                  <p:embed/>
                </p:oleObj>
              </mc:Choice>
              <mc:Fallback>
                <p:oleObj name="Image" r:id="rId3" imgW="875882" imgH="1104372" progId="Photoshop.Image.9">
                  <p:embed/>
                  <p:pic>
                    <p:nvPicPr>
                      <p:cNvPr id="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altLang="en-US" sz="1600">
                <a:latin typeface="Monotype Corsiva" pitchFamily="66" charset="0"/>
              </a:rPr>
              <a:t>Economics for Leaders</a:t>
            </a:r>
          </a:p>
        </p:txBody>
      </p:sp>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5"/>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9"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10" name="Slide Number Placeholder 7"/>
          <p:cNvSpPr>
            <a:spLocks noGrp="1"/>
          </p:cNvSpPr>
          <p:nvPr>
            <p:ph type="sldNum" sz="quarter" idx="12"/>
          </p:nvPr>
        </p:nvSpPr>
        <p:spPr>
          <a:xfrm>
            <a:off x="8737600" y="6248400"/>
            <a:ext cx="2844800" cy="457200"/>
          </a:xfrm>
        </p:spPr>
        <p:txBody>
          <a:bodyPr/>
          <a:lstStyle>
            <a:lvl1pPr>
              <a:defRPr/>
            </a:lvl1pPr>
          </a:lstStyle>
          <a:p>
            <a:fld id="{0C78CE0A-C22D-4047-93C1-6299972C496B}" type="slidenum">
              <a:rPr lang="en-US" altLang="en-US"/>
              <a:pPr/>
              <a:t>‹#›</a:t>
            </a:fld>
            <a:endParaRPr lang="en-US" altLang="en-US"/>
          </a:p>
        </p:txBody>
      </p:sp>
    </p:spTree>
    <p:extLst>
      <p:ext uri="{BB962C8B-B14F-4D97-AF65-F5344CB8AC3E}">
        <p14:creationId xmlns:p14="http://schemas.microsoft.com/office/powerpoint/2010/main" val="314228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978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05309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32272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8362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830009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198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200764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372773327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5"/>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notesSlide" Target="../notesSlides/notesSlide1.xml"/><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Layout" Target="../slideLayouts/slideLayout14.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http://wits.worldbank.org/trade-visualization.aspx" TargetMode="External"/><Relationship Id="rId2" Type="http://schemas.openxmlformats.org/officeDocument/2006/relationships/hyperlink" Target="http://atlas.cid.harvard.edu/" TargetMode="External"/><Relationship Id="rId1" Type="http://schemas.openxmlformats.org/officeDocument/2006/relationships/slideLayout" Target="../slideLayouts/slideLayout7.xml"/><Relationship Id="rId4" Type="http://schemas.openxmlformats.org/officeDocument/2006/relationships/hyperlink" Target="http://www.visualcapitalist.com/interactive-mapping-flow-international-tra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6.wmf"/><Relationship Id="rId1" Type="http://schemas.openxmlformats.org/officeDocument/2006/relationships/slideLayout" Target="../slideLayouts/slideLayout13.xml"/><Relationship Id="rId5" Type="http://schemas.openxmlformats.org/officeDocument/2006/relationships/image" Target="../media/image49.wmf"/><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wmf"/><Relationship Id="rId7" Type="http://schemas.openxmlformats.org/officeDocument/2006/relationships/image" Target="../media/image52.jpeg"/><Relationship Id="rId2" Type="http://schemas.openxmlformats.org/officeDocument/2006/relationships/image" Target="../media/image16.wmf"/><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51.jpeg"/><Relationship Id="rId10" Type="http://schemas.openxmlformats.org/officeDocument/2006/relationships/image" Target="../media/image55.png"/><Relationship Id="rId4" Type="http://schemas.openxmlformats.org/officeDocument/2006/relationships/image" Target="../media/image50.jpeg"/><Relationship Id="rId9" Type="http://schemas.openxmlformats.org/officeDocument/2006/relationships/image" Target="../media/image5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wmf"/><Relationship Id="rId1" Type="http://schemas.openxmlformats.org/officeDocument/2006/relationships/slideLayout" Target="../slideLayouts/slideLayout1.xml"/><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Lesson 10: International Markets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normAutofit fontScale="90000"/>
          </a:bodyPr>
          <a:lstStyle/>
          <a:p>
            <a:pPr eaLnBrk="1" hangingPunct="1"/>
            <a:r>
              <a:rPr lang="en-US" altLang="en-US" b="1" u="sng" dirty="0"/>
              <a:t>Comparative Advantage</a:t>
            </a:r>
            <a:br>
              <a:rPr lang="en-US" altLang="en-US" dirty="0"/>
            </a:br>
            <a:r>
              <a:rPr lang="en-US" altLang="en-US" b="1" dirty="0"/>
              <a:t>Producing a Meal</a:t>
            </a:r>
          </a:p>
        </p:txBody>
      </p:sp>
      <p:pic>
        <p:nvPicPr>
          <p:cNvPr id="14353" name="Picture 17" descr="0604_barbi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2057400"/>
            <a:ext cx="2211388" cy="2433638"/>
          </a:xfrm>
          <a:noFill/>
        </p:spPr>
      </p:pic>
      <p:sp>
        <p:nvSpPr>
          <p:cNvPr id="14339" name="Rectangle 3"/>
          <p:cNvSpPr>
            <a:spLocks noChangeArrowheads="1"/>
          </p:cNvSpPr>
          <p:nvPr/>
        </p:nvSpPr>
        <p:spPr bwMode="auto">
          <a:xfrm>
            <a:off x="5943600" y="2514601"/>
            <a:ext cx="3962400" cy="2951163"/>
          </a:xfrm>
          <a:prstGeom prst="rect">
            <a:avLst/>
          </a:prstGeom>
          <a:solidFill>
            <a:srgbClr val="3366FF"/>
          </a:solidFill>
          <a:ln w="12700">
            <a:solidFill>
              <a:schemeClr val="bg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4340" name="Line 4"/>
          <p:cNvSpPr>
            <a:spLocks noChangeShapeType="1"/>
          </p:cNvSpPr>
          <p:nvPr/>
        </p:nvSpPr>
        <p:spPr bwMode="auto">
          <a:xfrm>
            <a:off x="7951788" y="2409825"/>
            <a:ext cx="0" cy="28654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14341" name="Line 5"/>
          <p:cNvSpPr>
            <a:spLocks noChangeShapeType="1"/>
          </p:cNvSpPr>
          <p:nvPr/>
        </p:nvSpPr>
        <p:spPr bwMode="auto">
          <a:xfrm>
            <a:off x="5534025" y="3875088"/>
            <a:ext cx="4876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14342" name="Rectangle 6"/>
          <p:cNvSpPr>
            <a:spLocks noChangeArrowheads="1"/>
          </p:cNvSpPr>
          <p:nvPr/>
        </p:nvSpPr>
        <p:spPr bwMode="auto">
          <a:xfrm>
            <a:off x="4157663" y="2876551"/>
            <a:ext cx="138179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dirty="0">
                <a:latin typeface="+mn-lt"/>
              </a:rPr>
              <a:t>Cooking</a:t>
            </a:r>
          </a:p>
        </p:txBody>
      </p:sp>
      <p:sp>
        <p:nvSpPr>
          <p:cNvPr id="14343" name="Rectangle 7"/>
          <p:cNvSpPr>
            <a:spLocks noChangeArrowheads="1"/>
          </p:cNvSpPr>
          <p:nvPr/>
        </p:nvSpPr>
        <p:spPr bwMode="auto">
          <a:xfrm>
            <a:off x="4114801" y="4338639"/>
            <a:ext cx="146354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mn-lt"/>
              </a:rPr>
              <a:t>Cleaning</a:t>
            </a:r>
          </a:p>
        </p:txBody>
      </p:sp>
      <p:sp>
        <p:nvSpPr>
          <p:cNvPr id="14344" name="Rectangle 8"/>
          <p:cNvSpPr>
            <a:spLocks noChangeArrowheads="1"/>
          </p:cNvSpPr>
          <p:nvPr/>
        </p:nvSpPr>
        <p:spPr bwMode="auto">
          <a:xfrm>
            <a:off x="6248401" y="1905001"/>
            <a:ext cx="115256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mn-lt"/>
              </a:rPr>
              <a:t>Barbie</a:t>
            </a:r>
          </a:p>
        </p:txBody>
      </p:sp>
      <p:sp>
        <p:nvSpPr>
          <p:cNvPr id="14345" name="Rectangle 9"/>
          <p:cNvSpPr>
            <a:spLocks noChangeArrowheads="1"/>
          </p:cNvSpPr>
          <p:nvPr/>
        </p:nvSpPr>
        <p:spPr bwMode="auto">
          <a:xfrm>
            <a:off x="8834439" y="1905001"/>
            <a:ext cx="74693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mn-lt"/>
              </a:rPr>
              <a:t>Ken</a:t>
            </a:r>
          </a:p>
        </p:txBody>
      </p:sp>
      <p:sp>
        <p:nvSpPr>
          <p:cNvPr id="14346" name="Rectangle 10"/>
          <p:cNvSpPr>
            <a:spLocks noChangeArrowheads="1"/>
          </p:cNvSpPr>
          <p:nvPr/>
        </p:nvSpPr>
        <p:spPr bwMode="auto">
          <a:xfrm>
            <a:off x="6248400" y="2895601"/>
            <a:ext cx="137858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mn-lt"/>
              </a:rPr>
              <a:t>10 min</a:t>
            </a:r>
          </a:p>
        </p:txBody>
      </p:sp>
      <p:sp>
        <p:nvSpPr>
          <p:cNvPr id="14347" name="Rectangle 11"/>
          <p:cNvSpPr>
            <a:spLocks noChangeArrowheads="1"/>
          </p:cNvSpPr>
          <p:nvPr/>
        </p:nvSpPr>
        <p:spPr bwMode="auto">
          <a:xfrm>
            <a:off x="6248400" y="4343401"/>
            <a:ext cx="137858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mn-lt"/>
              </a:rPr>
              <a:t>20 min</a:t>
            </a:r>
          </a:p>
        </p:txBody>
      </p:sp>
      <p:sp>
        <p:nvSpPr>
          <p:cNvPr id="14348" name="Rectangle 12"/>
          <p:cNvSpPr>
            <a:spLocks noChangeArrowheads="1"/>
          </p:cNvSpPr>
          <p:nvPr/>
        </p:nvSpPr>
        <p:spPr bwMode="auto">
          <a:xfrm>
            <a:off x="8305800" y="2895601"/>
            <a:ext cx="137858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mn-lt"/>
              </a:rPr>
              <a:t>40 min</a:t>
            </a:r>
          </a:p>
        </p:txBody>
      </p:sp>
      <p:sp>
        <p:nvSpPr>
          <p:cNvPr id="14349" name="Rectangle 13"/>
          <p:cNvSpPr>
            <a:spLocks noChangeArrowheads="1"/>
          </p:cNvSpPr>
          <p:nvPr/>
        </p:nvSpPr>
        <p:spPr bwMode="auto">
          <a:xfrm>
            <a:off x="8305800" y="4267201"/>
            <a:ext cx="137858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mn-lt"/>
              </a:rPr>
              <a:t>30 min</a:t>
            </a:r>
          </a:p>
        </p:txBody>
      </p:sp>
      <p:sp>
        <p:nvSpPr>
          <p:cNvPr id="14350" name="Rectangle 14"/>
          <p:cNvSpPr>
            <a:spLocks noChangeArrowheads="1"/>
          </p:cNvSpPr>
          <p:nvPr/>
        </p:nvSpPr>
        <p:spPr bwMode="auto">
          <a:xfrm>
            <a:off x="4241801" y="5481639"/>
            <a:ext cx="105227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mn-lt"/>
              </a:rPr>
              <a:t>Totals</a:t>
            </a:r>
          </a:p>
        </p:txBody>
      </p:sp>
      <p:sp>
        <p:nvSpPr>
          <p:cNvPr id="14351" name="Rectangle 15"/>
          <p:cNvSpPr>
            <a:spLocks noChangeArrowheads="1"/>
          </p:cNvSpPr>
          <p:nvPr/>
        </p:nvSpPr>
        <p:spPr bwMode="auto">
          <a:xfrm>
            <a:off x="6059489" y="5434014"/>
            <a:ext cx="133369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a:latin typeface="+mn-lt"/>
              </a:rPr>
              <a:t>30 min</a:t>
            </a:r>
          </a:p>
        </p:txBody>
      </p:sp>
      <p:sp>
        <p:nvSpPr>
          <p:cNvPr id="14352" name="Rectangle 16"/>
          <p:cNvSpPr>
            <a:spLocks noChangeArrowheads="1"/>
          </p:cNvSpPr>
          <p:nvPr/>
        </p:nvSpPr>
        <p:spPr bwMode="auto">
          <a:xfrm>
            <a:off x="8516938" y="5456239"/>
            <a:ext cx="1378584"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mn-lt"/>
              </a:rPr>
              <a:t>70 min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bodyPr>
          <a:lstStyle/>
          <a:p>
            <a:pPr eaLnBrk="1" hangingPunct="1"/>
            <a:r>
              <a:rPr lang="en-US" altLang="en-US" b="1"/>
              <a:t>Opportunity Costs</a:t>
            </a:r>
          </a:p>
        </p:txBody>
      </p:sp>
      <p:pic>
        <p:nvPicPr>
          <p:cNvPr id="15364" name="Picture 14" descr="2010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588122" y="2392516"/>
            <a:ext cx="3619500" cy="3257550"/>
          </a:xfrm>
          <a:noFill/>
        </p:spPr>
      </p:pic>
      <p:pic>
        <p:nvPicPr>
          <p:cNvPr id="15362" name="Picture 16" descr="Barbiecook"/>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90539" y="2654256"/>
            <a:ext cx="1720850" cy="2133600"/>
          </a:xfrm>
          <a:noFill/>
        </p:spPr>
      </p:pic>
      <p:sp>
        <p:nvSpPr>
          <p:cNvPr id="15365" name="Rectangle 3"/>
          <p:cNvSpPr>
            <a:spLocks noChangeArrowheads="1"/>
          </p:cNvSpPr>
          <p:nvPr/>
        </p:nvSpPr>
        <p:spPr bwMode="auto">
          <a:xfrm>
            <a:off x="4049713" y="2355851"/>
            <a:ext cx="4940300" cy="2951163"/>
          </a:xfrm>
          <a:prstGeom prst="rect">
            <a:avLst/>
          </a:prstGeom>
          <a:solidFill>
            <a:srgbClr val="3366FF"/>
          </a:solidFill>
          <a:ln w="12700">
            <a:solidFill>
              <a:schemeClr val="bg1"/>
            </a:solidFill>
            <a:miter lim="800000"/>
            <a:headEnd/>
            <a:tailEnd/>
          </a:ln>
        </p:spPr>
        <p:txBody>
          <a:bodyPr wrap="none" anchor="ct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366" name="Line 4"/>
          <p:cNvSpPr>
            <a:spLocks noChangeShapeType="1"/>
          </p:cNvSpPr>
          <p:nvPr/>
        </p:nvSpPr>
        <p:spPr bwMode="auto">
          <a:xfrm>
            <a:off x="6477000" y="2387600"/>
            <a:ext cx="0" cy="28654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5"/>
          <p:cNvSpPr>
            <a:spLocks noChangeShapeType="1"/>
          </p:cNvSpPr>
          <p:nvPr/>
        </p:nvSpPr>
        <p:spPr bwMode="auto">
          <a:xfrm>
            <a:off x="4059238" y="3852863"/>
            <a:ext cx="4876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Rectangle 6"/>
          <p:cNvSpPr>
            <a:spLocks noChangeArrowheads="1"/>
          </p:cNvSpPr>
          <p:nvPr/>
        </p:nvSpPr>
        <p:spPr bwMode="auto">
          <a:xfrm>
            <a:off x="2514600" y="2971801"/>
            <a:ext cx="148117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Cooking</a:t>
            </a:r>
          </a:p>
        </p:txBody>
      </p:sp>
      <p:sp>
        <p:nvSpPr>
          <p:cNvPr id="15369" name="Rectangle 7"/>
          <p:cNvSpPr>
            <a:spLocks noChangeArrowheads="1"/>
          </p:cNvSpPr>
          <p:nvPr/>
        </p:nvSpPr>
        <p:spPr bwMode="auto">
          <a:xfrm>
            <a:off x="2514601" y="4267201"/>
            <a:ext cx="155972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Cleaning</a:t>
            </a:r>
          </a:p>
        </p:txBody>
      </p:sp>
      <p:sp>
        <p:nvSpPr>
          <p:cNvPr id="15370" name="Rectangle 8"/>
          <p:cNvSpPr>
            <a:spLocks noChangeArrowheads="1"/>
          </p:cNvSpPr>
          <p:nvPr/>
        </p:nvSpPr>
        <p:spPr bwMode="auto">
          <a:xfrm>
            <a:off x="4586289" y="1882776"/>
            <a:ext cx="121828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Barbie</a:t>
            </a:r>
          </a:p>
        </p:txBody>
      </p:sp>
      <p:sp>
        <p:nvSpPr>
          <p:cNvPr id="15371" name="Rectangle 9"/>
          <p:cNvSpPr>
            <a:spLocks noChangeArrowheads="1"/>
          </p:cNvSpPr>
          <p:nvPr/>
        </p:nvSpPr>
        <p:spPr bwMode="auto">
          <a:xfrm>
            <a:off x="7359651" y="1882776"/>
            <a:ext cx="82073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rPr>
              <a:t>Ken</a:t>
            </a:r>
          </a:p>
        </p:txBody>
      </p:sp>
      <p:sp>
        <p:nvSpPr>
          <p:cNvPr id="15372" name="Rectangle 10"/>
          <p:cNvSpPr>
            <a:spLocks noChangeArrowheads="1"/>
          </p:cNvSpPr>
          <p:nvPr/>
        </p:nvSpPr>
        <p:spPr bwMode="auto">
          <a:xfrm>
            <a:off x="4100514" y="2828926"/>
            <a:ext cx="226825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1/2 cleaning</a:t>
            </a:r>
          </a:p>
        </p:txBody>
      </p:sp>
      <p:sp>
        <p:nvSpPr>
          <p:cNvPr id="15373" name="Rectangle 11"/>
          <p:cNvSpPr>
            <a:spLocks noChangeArrowheads="1"/>
          </p:cNvSpPr>
          <p:nvPr/>
        </p:nvSpPr>
        <p:spPr bwMode="auto">
          <a:xfrm>
            <a:off x="4167189" y="4273551"/>
            <a:ext cx="217687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2/1 cooking</a:t>
            </a:r>
          </a:p>
        </p:txBody>
      </p:sp>
      <p:sp>
        <p:nvSpPr>
          <p:cNvPr id="15374" name="Rectangle 12"/>
          <p:cNvSpPr>
            <a:spLocks noChangeArrowheads="1"/>
          </p:cNvSpPr>
          <p:nvPr/>
        </p:nvSpPr>
        <p:spPr bwMode="auto">
          <a:xfrm>
            <a:off x="6645276" y="2855914"/>
            <a:ext cx="226825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4/3 cleaning</a:t>
            </a:r>
          </a:p>
        </p:txBody>
      </p:sp>
      <p:sp>
        <p:nvSpPr>
          <p:cNvPr id="15375" name="Rectangle 13"/>
          <p:cNvSpPr>
            <a:spLocks noChangeArrowheads="1"/>
          </p:cNvSpPr>
          <p:nvPr/>
        </p:nvSpPr>
        <p:spPr bwMode="auto">
          <a:xfrm>
            <a:off x="6665914" y="4295776"/>
            <a:ext cx="2176879"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3/4 cooking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normAutofit/>
          </a:bodyPr>
          <a:lstStyle/>
          <a:p>
            <a:pPr eaLnBrk="1" hangingPunct="1"/>
            <a:r>
              <a:rPr lang="en-US" altLang="en-US" sz="5400" b="1" dirty="0"/>
              <a:t>What Will Ken &amp; Barbie Do?</a:t>
            </a:r>
          </a:p>
        </p:txBody>
      </p:sp>
      <p:sp>
        <p:nvSpPr>
          <p:cNvPr id="16387" name="Rectangle 3"/>
          <p:cNvSpPr>
            <a:spLocks noGrp="1" noChangeArrowheads="1"/>
          </p:cNvSpPr>
          <p:nvPr>
            <p:ph idx="1"/>
          </p:nvPr>
        </p:nvSpPr>
        <p:spPr>
          <a:xfrm>
            <a:off x="838200" y="1978925"/>
            <a:ext cx="5029200" cy="4026090"/>
          </a:xfrm>
          <a:noFill/>
        </p:spPr>
        <p:txBody>
          <a:bodyPr vert="horz" wrap="square" lIns="90488" tIns="44450" rIns="90488" bIns="44450" numCol="1" anchor="t" anchorCtr="0" compatLnSpc="1">
            <a:prstTxWarp prst="textNoShape">
              <a:avLst/>
            </a:prstTxWarp>
            <a:noAutofit/>
          </a:bodyPr>
          <a:lstStyle/>
          <a:p>
            <a:pPr eaLnBrk="1" hangingPunct="1"/>
            <a:r>
              <a:rPr lang="en-US" altLang="en-US" sz="3600" dirty="0"/>
              <a:t>Working Independently</a:t>
            </a:r>
          </a:p>
          <a:p>
            <a:pPr lvl="1" eaLnBrk="1" hangingPunct="1"/>
            <a:r>
              <a:rPr lang="en-US" altLang="en-US" sz="3600" dirty="0"/>
              <a:t>Barbie Produces a Meal in 30 Minutes</a:t>
            </a:r>
          </a:p>
          <a:p>
            <a:pPr lvl="1" eaLnBrk="1" hangingPunct="1"/>
            <a:r>
              <a:rPr lang="en-US" altLang="en-US" sz="3600" dirty="0"/>
              <a:t>Ken Produces a Meal in 70 Minutes</a:t>
            </a:r>
          </a:p>
          <a:p>
            <a:pPr eaLnBrk="1" hangingPunct="1"/>
            <a:r>
              <a:rPr lang="en-US" altLang="en-US" sz="3600" dirty="0"/>
              <a:t>Barbie Has An </a:t>
            </a:r>
            <a:r>
              <a:rPr lang="en-US" altLang="en-US" sz="3600" i="1" dirty="0"/>
              <a:t>Absolute Advantage</a:t>
            </a:r>
            <a:endParaRPr lang="en-US" altLang="en-US" sz="3600" dirty="0"/>
          </a:p>
          <a:p>
            <a:pPr marL="0" indent="0" eaLnBrk="1" hangingPunct="1">
              <a:buNone/>
            </a:pPr>
            <a:endParaRPr lang="en-US" altLang="en-US" sz="2800" dirty="0"/>
          </a:p>
        </p:txBody>
      </p:sp>
      <p:sp>
        <p:nvSpPr>
          <p:cNvPr id="4" name="Rectangle 3"/>
          <p:cNvSpPr txBox="1">
            <a:spLocks noChangeArrowheads="1"/>
          </p:cNvSpPr>
          <p:nvPr/>
        </p:nvSpPr>
        <p:spPr>
          <a:xfrm>
            <a:off x="6324600" y="1978925"/>
            <a:ext cx="5029200" cy="4026090"/>
          </a:xfrm>
          <a:prstGeom prst="rect">
            <a:avLst/>
          </a:prstGeom>
          <a:noFill/>
        </p:spPr>
        <p:txBody>
          <a:bodyPr vert="horz" wrap="square" lIns="90488" tIns="44450" rIns="90488" bIns="4445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Tx/>
              <a:buBlip>
                <a:blip r:embed="rId3"/>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sz="3600" dirty="0"/>
              <a:t>Would Barbie Produce Two Meals?</a:t>
            </a:r>
          </a:p>
          <a:p>
            <a:pPr fontAlgn="auto">
              <a:spcAft>
                <a:spcPts val="0"/>
              </a:spcAft>
            </a:pPr>
            <a:r>
              <a:rPr lang="en-US" altLang="en-US" sz="3600" dirty="0"/>
              <a:t>With Trade/Cooperation</a:t>
            </a:r>
          </a:p>
          <a:p>
            <a:pPr lvl="1" fontAlgn="auto">
              <a:spcAft>
                <a:spcPts val="0"/>
              </a:spcAft>
            </a:pPr>
            <a:r>
              <a:rPr lang="en-US" altLang="en-US" sz="3600" dirty="0"/>
              <a:t>Barbie Spends 20 Minutes Cooking</a:t>
            </a:r>
          </a:p>
          <a:p>
            <a:pPr lvl="1" fontAlgn="auto">
              <a:spcAft>
                <a:spcPts val="0"/>
              </a:spcAft>
            </a:pPr>
            <a:r>
              <a:rPr lang="en-US" altLang="en-US" sz="3600" dirty="0"/>
              <a:t>Ken Spends 60 Minutes Cleaning</a:t>
            </a:r>
          </a:p>
          <a:p>
            <a:pPr lvl="1" fontAlgn="auto">
              <a:spcAft>
                <a:spcPts val="0"/>
              </a:spcAft>
            </a:pPr>
            <a:r>
              <a:rPr lang="en-US" altLang="en-US" sz="3600" dirty="0"/>
              <a:t>They Both Gain!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vert="horz" wrap="square" lIns="90488" tIns="44450" rIns="90488" bIns="44450" numCol="1" anchor="ctr" anchorCtr="0" compatLnSpc="1">
            <a:prstTxWarp prst="textNoShape">
              <a:avLst/>
            </a:prstTxWarp>
            <a:noAutofit/>
          </a:bodyPr>
          <a:lstStyle/>
          <a:p>
            <a:pPr eaLnBrk="1" hangingPunct="1"/>
            <a:r>
              <a:rPr lang="en-US" altLang="en-US" sz="4800" b="1" u="sng" dirty="0"/>
              <a:t>Remember</a:t>
            </a:r>
            <a:br>
              <a:rPr lang="en-US" altLang="en-US" sz="4800" b="1" dirty="0"/>
            </a:br>
            <a:r>
              <a:rPr lang="en-US" altLang="en-US" sz="4800" b="1" dirty="0"/>
              <a:t>Nations Are Not Different</a:t>
            </a:r>
          </a:p>
        </p:txBody>
      </p:sp>
      <p:sp>
        <p:nvSpPr>
          <p:cNvPr id="17411" name="Rectangle 3"/>
          <p:cNvSpPr>
            <a:spLocks noGrp="1" noChangeArrowheads="1"/>
          </p:cNvSpPr>
          <p:nvPr>
            <p:ph idx="1"/>
          </p:nvPr>
        </p:nvSpPr>
        <p:spPr>
          <a:noFill/>
        </p:spPr>
        <p:txBody>
          <a:bodyPr vert="horz" wrap="square" lIns="90488" tIns="44450" rIns="90488" bIns="44450" numCol="1" anchor="t" anchorCtr="0" compatLnSpc="1">
            <a:prstTxWarp prst="textNoShape">
              <a:avLst/>
            </a:prstTxWarp>
            <a:normAutofit/>
          </a:bodyPr>
          <a:lstStyle/>
          <a:p>
            <a:pPr eaLnBrk="1" hangingPunct="1"/>
            <a:r>
              <a:rPr lang="en-US" altLang="en-US" sz="3600" dirty="0"/>
              <a:t>Goods are Produced at Least Cost When People Specialize According to the Principle of Comparative Advantage</a:t>
            </a:r>
          </a:p>
          <a:p>
            <a:pPr eaLnBrk="1" hangingPunct="1"/>
            <a:r>
              <a:rPr lang="en-US" altLang="en-US" sz="3600" dirty="0"/>
              <a:t>Lesson - Don’t Try to Do Everything; It is Not Efficient</a:t>
            </a:r>
          </a:p>
          <a:p>
            <a:pPr eaLnBrk="1" hangingPunct="1"/>
            <a:r>
              <a:rPr lang="en-US" altLang="en-US" sz="3600" dirty="0"/>
              <a:t>Trade Between Countries Creates Wealth</a:t>
            </a:r>
          </a:p>
          <a:p>
            <a:pPr eaLnBrk="1" hangingPunct="1"/>
            <a:r>
              <a:rPr lang="en-US" altLang="en-US" sz="3600" dirty="0"/>
              <a:t>Examples</a:t>
            </a:r>
          </a:p>
          <a:p>
            <a:pPr lvl="1" eaLnBrk="1" hangingPunct="1"/>
            <a:r>
              <a:rPr lang="en-US" altLang="en-US" sz="3600" dirty="0"/>
              <a:t>Ken and Barbie Have Time for Other Activities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en-US" altLang="en-US"/>
              <a:t>Banana size regulations</a:t>
            </a:r>
          </a:p>
        </p:txBody>
      </p:sp>
      <p:pic>
        <p:nvPicPr>
          <p:cNvPr id="18435" name="Picture 4" descr="banan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62400" y="1828800"/>
            <a:ext cx="6324600" cy="4705350"/>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000"/>
              <a:t>Mexican Truck Now Allowed on US Highways</a:t>
            </a:r>
          </a:p>
        </p:txBody>
      </p:sp>
      <p:pic>
        <p:nvPicPr>
          <p:cNvPr id="19459" name="Picture 4" descr="trucks_from_mexico_45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514600" y="1904999"/>
            <a:ext cx="6705600" cy="4366091"/>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14400"/>
            <a:ext cx="418465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Picture 4" descr="ftc_logo_lg"/>
          <p:cNvSpPr>
            <a:spLocks noChangeAspect="1" noChangeArrowheads="1"/>
          </p:cNvSpPr>
          <p:nvPr/>
        </p:nvSpPr>
        <p:spPr bwMode="auto">
          <a:xfrm>
            <a:off x="6400800" y="1066800"/>
            <a:ext cx="3714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923C7A-3AD5-4547-9221-213EB697849D}"/>
              </a:ext>
            </a:extLst>
          </p:cNvPr>
          <p:cNvPicPr>
            <a:picLocks noChangeAspect="1"/>
          </p:cNvPicPr>
          <p:nvPr/>
        </p:nvPicPr>
        <p:blipFill>
          <a:blip r:embed="rId3"/>
          <a:stretch>
            <a:fillRect/>
          </a:stretch>
        </p:blipFill>
        <p:spPr>
          <a:xfrm>
            <a:off x="6019800" y="167420"/>
            <a:ext cx="5848350" cy="6523160"/>
          </a:xfrm>
          <a:prstGeom prst="rect">
            <a:avLst/>
          </a:prstGeom>
        </p:spPr>
      </p:pic>
      <p:sp>
        <p:nvSpPr>
          <p:cNvPr id="4" name="Rectangle 5">
            <a:extLst>
              <a:ext uri="{FF2B5EF4-FFF2-40B4-BE49-F238E27FC236}">
                <a16:creationId xmlns:a16="http://schemas.microsoft.com/office/drawing/2014/main" id="{FA4DAE78-8FC0-4BF8-A3BA-CFC7199B6D22}"/>
              </a:ext>
            </a:extLst>
          </p:cNvPr>
          <p:cNvSpPr txBox="1">
            <a:spLocks noChangeArrowheads="1"/>
          </p:cNvSpPr>
          <p:nvPr/>
        </p:nvSpPr>
        <p:spPr>
          <a:xfrm>
            <a:off x="304800" y="533400"/>
            <a:ext cx="7086600" cy="4419600"/>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algn="ctr" fontAlgn="auto">
              <a:spcAft>
                <a:spcPts val="0"/>
              </a:spcAft>
            </a:pPr>
            <a:r>
              <a:rPr lang="en-US" altLang="en-US" sz="7200" dirty="0"/>
              <a:t>USMCA</a:t>
            </a:r>
            <a:endParaRPr lang="en-US" altLang="en-US" dirty="0"/>
          </a:p>
          <a:p>
            <a:pPr marL="685800" indent="-685800" fontAlgn="auto">
              <a:spcAft>
                <a:spcPts val="0"/>
              </a:spcAft>
              <a:buFont typeface="Arial" panose="020B0604020202020204" pitchFamily="34" charset="0"/>
              <a:buChar char="•"/>
            </a:pPr>
            <a:r>
              <a:rPr lang="en-US" altLang="en-US" sz="4400" dirty="0"/>
              <a:t>Replaces NAFTA</a:t>
            </a:r>
          </a:p>
          <a:p>
            <a:pPr marL="685800" indent="-685800" fontAlgn="auto">
              <a:spcAft>
                <a:spcPts val="0"/>
              </a:spcAft>
              <a:buFont typeface="Arial" panose="020B0604020202020204" pitchFamily="34" charset="0"/>
              <a:buChar char="•"/>
            </a:pPr>
            <a:r>
              <a:rPr lang="en-US" altLang="en-US" sz="4400" dirty="0"/>
              <a:t>Signed but not yet ratified by legislatures in each country</a:t>
            </a:r>
          </a:p>
        </p:txBody>
      </p:sp>
    </p:spTree>
    <p:extLst>
      <p:ext uri="{BB962C8B-B14F-4D97-AF65-F5344CB8AC3E}">
        <p14:creationId xmlns:p14="http://schemas.microsoft.com/office/powerpoint/2010/main" val="3456393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304800" y="533400"/>
            <a:ext cx="3276600" cy="1143000"/>
          </a:xfrm>
        </p:spPr>
        <p:txBody>
          <a:bodyPr>
            <a:normAutofit fontScale="90000"/>
          </a:bodyPr>
          <a:lstStyle/>
          <a:p>
            <a:pPr algn="ctr" eaLnBrk="1" hangingPunct="1"/>
            <a:r>
              <a:rPr lang="en-US" altLang="en-US" dirty="0"/>
              <a:t>NAFTA</a:t>
            </a:r>
            <a:br>
              <a:rPr lang="en-US" altLang="en-US" dirty="0"/>
            </a:br>
            <a:r>
              <a:rPr lang="en-US" altLang="en-US" dirty="0"/>
              <a:t>1994 - 2018</a:t>
            </a:r>
          </a:p>
        </p:txBody>
      </p:sp>
      <p:pic>
        <p:nvPicPr>
          <p:cNvPr id="4" name="Picture 3"/>
          <p:cNvPicPr>
            <a:picLocks noChangeAspect="1"/>
          </p:cNvPicPr>
          <p:nvPr/>
        </p:nvPicPr>
        <p:blipFill>
          <a:blip r:embed="rId3"/>
          <a:stretch>
            <a:fillRect/>
          </a:stretch>
        </p:blipFill>
        <p:spPr>
          <a:xfrm>
            <a:off x="3581400" y="116269"/>
            <a:ext cx="8515350" cy="67318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cheiro orixinal ‎ (874 × 535 píxeles; tamaño do ficheiro: 87 kB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685800"/>
            <a:ext cx="9460765" cy="5791200"/>
          </a:xfrm>
          <a:prstGeom prst="rect">
            <a:avLst/>
          </a:prstGeom>
        </p:spPr>
      </p:pic>
      <p:sp>
        <p:nvSpPr>
          <p:cNvPr id="23554" name="Rectangle 2"/>
          <p:cNvSpPr>
            <a:spLocks noGrp="1" noChangeArrowheads="1"/>
          </p:cNvSpPr>
          <p:nvPr>
            <p:ph type="title"/>
          </p:nvPr>
        </p:nvSpPr>
        <p:spPr>
          <a:xfrm>
            <a:off x="190500" y="152400"/>
            <a:ext cx="5448300" cy="914400"/>
          </a:xfrm>
        </p:spPr>
        <p:txBody>
          <a:bodyPr>
            <a:normAutofit fontScale="90000"/>
          </a:bodyPr>
          <a:lstStyle/>
          <a:p>
            <a:pPr eaLnBrk="1" hangingPunct="1"/>
            <a:r>
              <a:rPr lang="en-US" altLang="en-US" dirty="0"/>
              <a:t>WTO (formerly GATT)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Germa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5238" y="381000"/>
            <a:ext cx="3052762"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 name="Picture 7" descr="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1" y="381000"/>
            <a:ext cx="1647825"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8" name="Picture 2" descr="Tai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1" y="990601"/>
            <a:ext cx="13557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Rectangle 8"/>
          <p:cNvSpPr>
            <a:spLocks noGrp="1" noChangeArrowheads="1"/>
          </p:cNvSpPr>
          <p:nvPr>
            <p:ph type="title" sz="quarter" idx="4294967295"/>
          </p:nvPr>
        </p:nvSpPr>
        <p:spPr>
          <a:xfrm>
            <a:off x="604838" y="322263"/>
            <a:ext cx="6096000" cy="685800"/>
          </a:xfrm>
          <a:noFill/>
        </p:spPr>
        <p:txBody>
          <a:bodyPr vert="horz" wrap="square" lIns="90488" tIns="44450" rIns="90488" bIns="44450" numCol="1" anchor="ctr" anchorCtr="0" compatLnSpc="1">
            <a:prstTxWarp prst="textNoShape">
              <a:avLst/>
            </a:prstTxWarp>
            <a:noAutofit/>
          </a:bodyPr>
          <a:lstStyle/>
          <a:p>
            <a:pPr eaLnBrk="1" hangingPunct="1"/>
            <a:r>
              <a:rPr lang="en-US" altLang="en-US" sz="4400" b="1" i="1" dirty="0">
                <a:solidFill>
                  <a:schemeClr val="tx1"/>
                </a:solidFill>
              </a:rPr>
              <a:t>Countries</a:t>
            </a:r>
            <a:r>
              <a:rPr lang="en-US" altLang="en-US" sz="4400" b="1" dirty="0">
                <a:solidFill>
                  <a:schemeClr val="tx1"/>
                </a:solidFill>
              </a:rPr>
              <a:t> don’t trade </a:t>
            </a:r>
            <a:endParaRPr lang="en-US" altLang="en-US" sz="4400" dirty="0">
              <a:solidFill>
                <a:schemeClr val="tx1"/>
              </a:solidFill>
            </a:endParaRPr>
          </a:p>
        </p:txBody>
      </p:sp>
      <p:pic>
        <p:nvPicPr>
          <p:cNvPr id="6161" name="Picture 23" descr="Italian Man"/>
          <p:cNvPicPr>
            <a:picLocks noGrp="1" noChangeAspect="1" noChangeArrowheads="1"/>
          </p:cNvPicPr>
          <p:nvPr>
            <p:ph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2317162" y="4244182"/>
            <a:ext cx="1308100" cy="2209800"/>
          </a:xfrm>
          <a:noFill/>
        </p:spPr>
      </p:pic>
      <p:pic>
        <p:nvPicPr>
          <p:cNvPr id="6153" name="Picture 9" descr="Asian Woman 1"/>
          <p:cNvPicPr>
            <a:picLocks noGrp="1" noChangeAspect="1" noChangeArrowheads="1"/>
          </p:cNvPicPr>
          <p:nvPr>
            <p:ph sz="quarter" idx="4294967295"/>
          </p:nvPr>
        </p:nvPicPr>
        <p:blipFill>
          <a:blip r:embed="rId7" cstate="print">
            <a:extLst>
              <a:ext uri="{28A0092B-C50C-407E-A947-70E740481C1C}">
                <a14:useLocalDpi xmlns:a14="http://schemas.microsoft.com/office/drawing/2010/main" val="0"/>
              </a:ext>
            </a:extLst>
          </a:blip>
          <a:srcRect/>
          <a:stretch>
            <a:fillRect/>
          </a:stretch>
        </p:blipFill>
        <p:spPr>
          <a:xfrm>
            <a:off x="3980862" y="3185319"/>
            <a:ext cx="725488" cy="2163763"/>
          </a:xfrm>
          <a:noFill/>
        </p:spPr>
      </p:pic>
      <p:pic>
        <p:nvPicPr>
          <p:cNvPr id="6154" name="Picture 10" descr="British Man 1"/>
          <p:cNvPicPr>
            <a:picLocks noGrp="1" noChangeAspect="1" noChangeArrowheads="1"/>
          </p:cNvPicPr>
          <p:nvPr>
            <p:ph sz="quarter" idx="4294967295"/>
          </p:nvPr>
        </p:nvPicPr>
        <p:blipFill>
          <a:blip r:embed="rId8" cstate="print">
            <a:extLst>
              <a:ext uri="{28A0092B-C50C-407E-A947-70E740481C1C}">
                <a14:useLocalDpi xmlns:a14="http://schemas.microsoft.com/office/drawing/2010/main" val="0"/>
              </a:ext>
            </a:extLst>
          </a:blip>
          <a:srcRect/>
          <a:stretch>
            <a:fillRect/>
          </a:stretch>
        </p:blipFill>
        <p:spPr>
          <a:xfrm>
            <a:off x="4338050" y="2713039"/>
            <a:ext cx="1206500" cy="2163762"/>
          </a:xfrm>
          <a:noFill/>
        </p:spPr>
      </p:pic>
      <p:pic>
        <p:nvPicPr>
          <p:cNvPr id="6149" name="Picture 3" descr="Child 3"/>
          <p:cNvPicPr>
            <a:picLocks noGrp="1" noChangeAspect="1" noChangeArrowheads="1"/>
          </p:cNvPicPr>
          <p:nvPr>
            <p:ph sz="quarter" idx="4294967295"/>
          </p:nvPr>
        </p:nvPicPr>
        <p:blipFill>
          <a:blip r:embed="rId9" cstate="print">
            <a:extLst>
              <a:ext uri="{28A0092B-C50C-407E-A947-70E740481C1C}">
                <a14:useLocalDpi xmlns:a14="http://schemas.microsoft.com/office/drawing/2010/main" val="0"/>
              </a:ext>
            </a:extLst>
          </a:blip>
          <a:srcRect/>
          <a:stretch>
            <a:fillRect/>
          </a:stretch>
        </p:blipFill>
        <p:spPr>
          <a:xfrm>
            <a:off x="4927600" y="1261091"/>
            <a:ext cx="1320800" cy="1981200"/>
          </a:xfrm>
          <a:noFill/>
        </p:spPr>
      </p:pic>
      <p:pic>
        <p:nvPicPr>
          <p:cNvPr id="6150" name="Picture 4" descr="Reporter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6201" y="1447801"/>
            <a:ext cx="10715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Woman Stand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0600" y="3505201"/>
            <a:ext cx="8509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Businessman Standi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95601" y="2057400"/>
            <a:ext cx="949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Frenchman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24200" y="3962401"/>
            <a:ext cx="118903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6"/>
          <p:cNvSpPr txBox="1">
            <a:spLocks noChangeArrowheads="1"/>
          </p:cNvSpPr>
          <p:nvPr/>
        </p:nvSpPr>
        <p:spPr bwMode="auto">
          <a:xfrm>
            <a:off x="7848600" y="5131227"/>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1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4800" b="1" i="1" dirty="0">
                <a:latin typeface="+mn-lt"/>
              </a:rPr>
              <a:t>People </a:t>
            </a:r>
            <a:r>
              <a:rPr lang="en-US" altLang="en-US" sz="4800" b="1" dirty="0">
                <a:latin typeface="+mn-lt"/>
              </a:rPr>
              <a:t>Do !</a:t>
            </a:r>
            <a:endParaRPr lang="en-US" altLang="en-US" sz="4800" b="1" dirty="0">
              <a:solidFill>
                <a:srgbClr val="00FF00"/>
              </a:solidFill>
              <a:latin typeface="+mn-lt"/>
            </a:endParaRPr>
          </a:p>
        </p:txBody>
      </p:sp>
      <p:pic>
        <p:nvPicPr>
          <p:cNvPr id="6157" name="Picture 17" descr="Carpenter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1" y="3886200"/>
            <a:ext cx="995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8" descr="Studen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8801" y="1752600"/>
            <a:ext cx="981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9" descr="Swedish Ma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90800" y="2667000"/>
            <a:ext cx="958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0" descr="Businesswoma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38600" y="4572000"/>
            <a:ext cx="630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2" name="Group 24"/>
          <p:cNvGrpSpPr>
            <a:grpSpLocks/>
          </p:cNvGrpSpPr>
          <p:nvPr/>
        </p:nvGrpSpPr>
        <p:grpSpPr bwMode="auto">
          <a:xfrm>
            <a:off x="6553200" y="914400"/>
            <a:ext cx="3505200" cy="2438400"/>
            <a:chOff x="3168" y="768"/>
            <a:chExt cx="2208" cy="1536"/>
          </a:xfrm>
        </p:grpSpPr>
        <p:sp>
          <p:nvSpPr>
            <p:cNvPr id="6166" name="Line 14"/>
            <p:cNvSpPr>
              <a:spLocks noChangeShapeType="1"/>
            </p:cNvSpPr>
            <p:nvPr/>
          </p:nvSpPr>
          <p:spPr bwMode="auto">
            <a:xfrm>
              <a:off x="3216" y="912"/>
              <a:ext cx="2160" cy="1248"/>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15"/>
            <p:cNvSpPr>
              <a:spLocks noChangeShapeType="1"/>
            </p:cNvSpPr>
            <p:nvPr/>
          </p:nvSpPr>
          <p:spPr bwMode="auto">
            <a:xfrm flipV="1">
              <a:off x="3168" y="768"/>
              <a:ext cx="2016" cy="1536"/>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6164" name="Picture 21" descr="Plumber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10201" y="3352801"/>
            <a:ext cx="14573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2" descr="Handshak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43600" y="4876801"/>
            <a:ext cx="2438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916" y="29189"/>
            <a:ext cx="5176684" cy="838200"/>
          </a:xfrm>
        </p:spPr>
        <p:txBody>
          <a:bodyPr/>
          <a:lstStyle/>
          <a:p>
            <a:pPr eaLnBrk="1" hangingPunct="1"/>
            <a:r>
              <a:rPr lang="en-US" altLang="en-US" sz="3600" dirty="0"/>
              <a:t>European Monetary Union</a:t>
            </a:r>
          </a:p>
        </p:txBody>
      </p:sp>
      <p:pic>
        <p:nvPicPr>
          <p:cNvPr id="24580" name="Picture 5" descr="eu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29189"/>
            <a:ext cx="265533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https://upload.wikimedia.org/wikipedia/commons/thumb/5/56/Further_European_Union_Enlargement.svg/280px-Further_European_Union_Enlargemen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2" y="947728"/>
            <a:ext cx="7136998" cy="5454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110134" y="2892527"/>
            <a:ext cx="3429000" cy="39433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International Trade</a:t>
            </a:r>
          </a:p>
        </p:txBody>
      </p:sp>
      <p:sp>
        <p:nvSpPr>
          <p:cNvPr id="3" name="Content Placeholder 2"/>
          <p:cNvSpPr>
            <a:spLocks noGrp="1"/>
          </p:cNvSpPr>
          <p:nvPr>
            <p:ph idx="1"/>
          </p:nvPr>
        </p:nvSpPr>
        <p:spPr/>
        <p:txBody>
          <a:bodyPr/>
          <a:lstStyle/>
          <a:p>
            <a:r>
              <a:rPr lang="en-US" dirty="0">
                <a:hlinkClick r:id="rId2"/>
              </a:rPr>
              <a:t>http://atlas.cid.harvard.edu/</a:t>
            </a:r>
            <a:r>
              <a:rPr lang="en-US" dirty="0"/>
              <a:t> </a:t>
            </a:r>
          </a:p>
          <a:p>
            <a:r>
              <a:rPr lang="en-US" dirty="0">
                <a:hlinkClick r:id="rId3"/>
              </a:rPr>
              <a:t>http://wits.worldbank.org/trade-visualization.aspx</a:t>
            </a:r>
            <a:r>
              <a:rPr lang="en-US" dirty="0"/>
              <a:t> </a:t>
            </a:r>
          </a:p>
          <a:p>
            <a:r>
              <a:rPr lang="en-US" dirty="0">
                <a:hlinkClick r:id="rId4"/>
              </a:rPr>
              <a:t>http://www.visualcapitalist.com/interactive-mapping-flow-international-trade/</a:t>
            </a:r>
            <a:r>
              <a:rPr lang="en-US" dirty="0"/>
              <a:t> </a:t>
            </a:r>
          </a:p>
        </p:txBody>
      </p:sp>
    </p:spTree>
    <p:extLst>
      <p:ext uri="{BB962C8B-B14F-4D97-AF65-F5344CB8AC3E}">
        <p14:creationId xmlns:p14="http://schemas.microsoft.com/office/powerpoint/2010/main" val="1086212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838200" y="365125"/>
            <a:ext cx="10515600" cy="1082675"/>
          </a:xfrm>
        </p:spPr>
        <p:txBody>
          <a:bodyPr/>
          <a:lstStyle/>
          <a:p>
            <a:pPr eaLnBrk="1" hangingPunct="1"/>
            <a:r>
              <a:rPr lang="en-US" altLang="en-US"/>
              <a:t>Trade Balance</a:t>
            </a:r>
          </a:p>
        </p:txBody>
      </p:sp>
      <p:sp>
        <p:nvSpPr>
          <p:cNvPr id="25604" name="Text Box 7"/>
          <p:cNvSpPr txBox="1">
            <a:spLocks noChangeArrowheads="1"/>
          </p:cNvSpPr>
          <p:nvPr/>
        </p:nvSpPr>
        <p:spPr bwMode="auto">
          <a:xfrm>
            <a:off x="7924800" y="5486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latin typeface="Arial" panose="020B0604020202020204" pitchFamily="34" charset="0"/>
              </a:rPr>
              <a:t>Imports</a:t>
            </a:r>
          </a:p>
        </p:txBody>
      </p:sp>
      <p:sp>
        <p:nvSpPr>
          <p:cNvPr id="25605" name="Text Box 8"/>
          <p:cNvSpPr txBox="1">
            <a:spLocks noChangeArrowheads="1"/>
          </p:cNvSpPr>
          <p:nvPr/>
        </p:nvSpPr>
        <p:spPr bwMode="auto">
          <a:xfrm>
            <a:off x="2133600" y="5715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b="1">
                <a:solidFill>
                  <a:schemeClr val="bg1"/>
                </a:solidFill>
                <a:latin typeface="Arial" panose="020B0604020202020204" pitchFamily="34" charset="0"/>
              </a:rPr>
              <a:t>Exports</a:t>
            </a:r>
          </a:p>
        </p:txBody>
      </p:sp>
      <p:pic>
        <p:nvPicPr>
          <p:cNvPr id="2" name="Picture 1" descr="economía Blog: Balanza por Cuenta Corri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713271"/>
            <a:ext cx="7928278" cy="4495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1"/>
          <p:cNvSpPr>
            <a:spLocks noGrp="1" noChangeArrowheads="1"/>
          </p:cNvSpPr>
          <p:nvPr>
            <p:ph type="title"/>
          </p:nvPr>
        </p:nvSpPr>
        <p:spPr/>
        <p:txBody>
          <a:bodyPr>
            <a:noAutofit/>
          </a:bodyPr>
          <a:lstStyle/>
          <a:p>
            <a:pPr eaLnBrk="1" hangingPunct="1"/>
            <a:r>
              <a:rPr lang="en-US" altLang="en-US" sz="4800" dirty="0"/>
              <a:t>Pierre Sells (Exports) Bread . . . </a:t>
            </a:r>
            <a:br>
              <a:rPr lang="en-US" altLang="en-US" sz="4800" dirty="0"/>
            </a:br>
            <a:r>
              <a:rPr lang="en-US" altLang="en-US" sz="4800" i="1" dirty="0"/>
              <a:t>Then What?</a:t>
            </a:r>
          </a:p>
        </p:txBody>
      </p:sp>
      <p:pic>
        <p:nvPicPr>
          <p:cNvPr id="26627" name="Picture 5" descr="Frenchman 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905000" y="1668565"/>
            <a:ext cx="1555750" cy="2171700"/>
          </a:xfrm>
          <a:noFill/>
        </p:spPr>
      </p:pic>
      <p:pic>
        <p:nvPicPr>
          <p:cNvPr id="26628" name="Picture 15" descr="Student"/>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696619" y="1619250"/>
            <a:ext cx="2022475" cy="5181600"/>
          </a:xfrm>
          <a:noFill/>
        </p:spPr>
      </p:pic>
      <p:pic>
        <p:nvPicPr>
          <p:cNvPr id="191505" name="Picture 17" descr="Money 7"/>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8845139" y="3740944"/>
            <a:ext cx="1514475" cy="1009650"/>
          </a:xfrm>
          <a:noFill/>
        </p:spPr>
      </p:pic>
      <p:pic>
        <p:nvPicPr>
          <p:cNvPr id="191508" name="Picture 20" descr="Bread - Loaf 02"/>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5610020" y="3695393"/>
            <a:ext cx="1843087" cy="1404938"/>
          </a:xfrm>
          <a:noFill/>
        </p:spPr>
      </p:pic>
      <p:pic>
        <p:nvPicPr>
          <p:cNvPr id="191511" name="Picture 23" descr="Money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63976">
            <a:off x="2394259" y="3788263"/>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8" fill="hold" nodeType="clickEffect">
                                  <p:stCondLst>
                                    <p:cond delay="0"/>
                                  </p:stCondLst>
                                  <p:childTnLst>
                                    <p:anim calcmode="lin" valueType="num">
                                      <p:cBhvr additive="base">
                                        <p:cTn id="6" dur="2000"/>
                                        <p:tgtEl>
                                          <p:spTgt spid="191505"/>
                                        </p:tgtEl>
                                        <p:attrNameLst>
                                          <p:attrName>ppt_x</p:attrName>
                                        </p:attrNameLst>
                                      </p:cBhvr>
                                      <p:tavLst>
                                        <p:tav tm="0">
                                          <p:val>
                                            <p:strVal val="ppt_x"/>
                                          </p:val>
                                        </p:tav>
                                        <p:tav tm="100000">
                                          <p:val>
                                            <p:strVal val="0-ppt_w/2"/>
                                          </p:val>
                                        </p:tav>
                                      </p:tavLst>
                                    </p:anim>
                                    <p:anim calcmode="lin" valueType="num">
                                      <p:cBhvr additive="base">
                                        <p:cTn id="7" dur="2000"/>
                                        <p:tgtEl>
                                          <p:spTgt spid="191505"/>
                                        </p:tgtEl>
                                        <p:attrNameLst>
                                          <p:attrName>ppt_y</p:attrName>
                                        </p:attrNameLst>
                                      </p:cBhvr>
                                      <p:tavLst>
                                        <p:tav tm="0">
                                          <p:val>
                                            <p:strVal val="ppt_y"/>
                                          </p:val>
                                        </p:tav>
                                        <p:tav tm="100000">
                                          <p:val>
                                            <p:strVal val="ppt_y"/>
                                          </p:val>
                                        </p:tav>
                                      </p:tavLst>
                                    </p:anim>
                                    <p:set>
                                      <p:cBhvr>
                                        <p:cTn id="8" dur="1" fill="hold">
                                          <p:stCondLst>
                                            <p:cond delay="1999"/>
                                          </p:stCondLst>
                                        </p:cTn>
                                        <p:tgtEl>
                                          <p:spTgt spid="191505"/>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91508"/>
                                        </p:tgtEl>
                                        <p:attrNameLst>
                                          <p:attrName>style.visibility</p:attrName>
                                        </p:attrNameLst>
                                      </p:cBhvr>
                                      <p:to>
                                        <p:strVal val="visible"/>
                                      </p:to>
                                    </p:set>
                                    <p:anim calcmode="lin" valueType="num">
                                      <p:cBhvr additive="base">
                                        <p:cTn id="11" dur="2000" fill="hold"/>
                                        <p:tgtEl>
                                          <p:spTgt spid="191508"/>
                                        </p:tgtEl>
                                        <p:attrNameLst>
                                          <p:attrName>ppt_x</p:attrName>
                                        </p:attrNameLst>
                                      </p:cBhvr>
                                      <p:tavLst>
                                        <p:tav tm="0">
                                          <p:val>
                                            <p:strVal val="0-#ppt_w/2"/>
                                          </p:val>
                                        </p:tav>
                                        <p:tav tm="100000">
                                          <p:val>
                                            <p:strVal val="#ppt_x"/>
                                          </p:val>
                                        </p:tav>
                                      </p:tavLst>
                                    </p:anim>
                                    <p:anim calcmode="lin" valueType="num">
                                      <p:cBhvr additive="base">
                                        <p:cTn id="12" dur="2000" fill="hold"/>
                                        <p:tgtEl>
                                          <p:spTgt spid="19150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2" presetClass="entr" presetSubtype="8" fill="hold" nodeType="afterEffect">
                                  <p:stCondLst>
                                    <p:cond delay="100"/>
                                  </p:stCondLst>
                                  <p:childTnLst>
                                    <p:set>
                                      <p:cBhvr>
                                        <p:cTn id="15" dur="1" fill="hold">
                                          <p:stCondLst>
                                            <p:cond delay="0"/>
                                          </p:stCondLst>
                                        </p:cTn>
                                        <p:tgtEl>
                                          <p:spTgt spid="191511"/>
                                        </p:tgtEl>
                                        <p:attrNameLst>
                                          <p:attrName>style.visibility</p:attrName>
                                        </p:attrNameLst>
                                      </p:cBhvr>
                                      <p:to>
                                        <p:strVal val="visible"/>
                                      </p:to>
                                    </p:set>
                                    <p:anim calcmode="lin" valueType="num">
                                      <p:cBhvr additive="base">
                                        <p:cTn id="16" dur="500" fill="hold"/>
                                        <p:tgtEl>
                                          <p:spTgt spid="191511"/>
                                        </p:tgtEl>
                                        <p:attrNameLst>
                                          <p:attrName>ppt_x</p:attrName>
                                        </p:attrNameLst>
                                      </p:cBhvr>
                                      <p:tavLst>
                                        <p:tav tm="0">
                                          <p:val>
                                            <p:strVal val="0-#ppt_w/2"/>
                                          </p:val>
                                        </p:tav>
                                        <p:tav tm="100000">
                                          <p:val>
                                            <p:strVal val="#ppt_x"/>
                                          </p:val>
                                        </p:tav>
                                      </p:tavLst>
                                    </p:anim>
                                    <p:anim calcmode="lin" valueType="num">
                                      <p:cBhvr additive="base">
                                        <p:cTn id="17" dur="500" fill="hold"/>
                                        <p:tgtEl>
                                          <p:spTgt spid="19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990600" y="147763"/>
            <a:ext cx="10515600" cy="806450"/>
          </a:xfrm>
        </p:spPr>
        <p:txBody>
          <a:bodyPr>
            <a:normAutofit fontScale="90000"/>
          </a:bodyPr>
          <a:lstStyle/>
          <a:p>
            <a:pPr eaLnBrk="1" hangingPunct="1"/>
            <a:r>
              <a:rPr lang="en-US" altLang="en-US" sz="4000" dirty="0"/>
              <a:t>What Can Pierre Do with </a:t>
            </a:r>
            <a:r>
              <a:rPr lang="en-US" altLang="en-US" b="1" dirty="0">
                <a:solidFill>
                  <a:srgbClr val="00FF00"/>
                </a:solidFill>
              </a:rPr>
              <a:t>$$US</a:t>
            </a:r>
            <a:r>
              <a:rPr lang="en-US" altLang="en-US" sz="4000" dirty="0"/>
              <a:t>?</a:t>
            </a:r>
          </a:p>
        </p:txBody>
      </p:sp>
      <p:pic>
        <p:nvPicPr>
          <p:cNvPr id="27651" name="Picture 5" descr="Frenchman 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1600200"/>
            <a:ext cx="1555750" cy="2171700"/>
          </a:xfrm>
          <a:noFill/>
        </p:spPr>
      </p:pic>
      <p:pic>
        <p:nvPicPr>
          <p:cNvPr id="27656" name="Picture 7" descr="Money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rot="19936024">
            <a:off x="9184755" y="4598194"/>
            <a:ext cx="1981200" cy="1319213"/>
          </a:xfrm>
          <a:noFill/>
        </p:spPr>
      </p:pic>
      <p:pic>
        <p:nvPicPr>
          <p:cNvPr id="27653" name="Picture 10" descr="French Cafe"/>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165110" y="1914525"/>
            <a:ext cx="2209800" cy="1674813"/>
          </a:xfrm>
          <a:noFill/>
        </p:spPr>
      </p:pic>
      <p:pic>
        <p:nvPicPr>
          <p:cNvPr id="27652" name="Picture 17" descr="eiffel-tower-d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886" y="1065111"/>
            <a:ext cx="18875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8"/>
          <p:cNvSpPr txBox="1">
            <a:spLocks noChangeArrowheads="1"/>
          </p:cNvSpPr>
          <p:nvPr/>
        </p:nvSpPr>
        <p:spPr bwMode="auto">
          <a:xfrm>
            <a:off x="8036445" y="1065111"/>
            <a:ext cx="396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6"/>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3600" b="1" dirty="0">
                <a:latin typeface="+mj-lt"/>
              </a:rPr>
              <a:t>Take his Cheri to his favorite bistro at the Eiffel Tower?  </a:t>
            </a:r>
          </a:p>
        </p:txBody>
      </p:sp>
      <p:grpSp>
        <p:nvGrpSpPr>
          <p:cNvPr id="2" name="Group 21"/>
          <p:cNvGrpSpPr>
            <a:grpSpLocks/>
          </p:cNvGrpSpPr>
          <p:nvPr/>
        </p:nvGrpSpPr>
        <p:grpSpPr bwMode="auto">
          <a:xfrm>
            <a:off x="1752600" y="914400"/>
            <a:ext cx="3733800" cy="2667000"/>
            <a:chOff x="96" y="384"/>
            <a:chExt cx="2400" cy="1872"/>
          </a:xfrm>
        </p:grpSpPr>
        <p:sp>
          <p:nvSpPr>
            <p:cNvPr id="27666" name="Line 19"/>
            <p:cNvSpPr>
              <a:spLocks noChangeShapeType="1"/>
            </p:cNvSpPr>
            <p:nvPr/>
          </p:nvSpPr>
          <p:spPr bwMode="auto">
            <a:xfrm>
              <a:off x="192" y="384"/>
              <a:ext cx="2304" cy="1824"/>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27667" name="Line 20"/>
            <p:cNvSpPr>
              <a:spLocks noChangeShapeType="1"/>
            </p:cNvSpPr>
            <p:nvPr/>
          </p:nvSpPr>
          <p:spPr bwMode="auto">
            <a:xfrm flipV="1">
              <a:off x="96" y="576"/>
              <a:ext cx="1776" cy="168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grpSp>
        <p:nvGrpSpPr>
          <p:cNvPr id="3" name="Group 25"/>
          <p:cNvGrpSpPr>
            <a:grpSpLocks/>
          </p:cNvGrpSpPr>
          <p:nvPr/>
        </p:nvGrpSpPr>
        <p:grpSpPr bwMode="auto">
          <a:xfrm>
            <a:off x="1524000" y="3657600"/>
            <a:ext cx="7010400" cy="3200400"/>
            <a:chOff x="0" y="2304"/>
            <a:chExt cx="4416" cy="2016"/>
          </a:xfrm>
        </p:grpSpPr>
        <p:pic>
          <p:nvPicPr>
            <p:cNvPr id="27662" name="Picture 12" descr="CampFlori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592"/>
              <a:ext cx="1090"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4" descr="common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3168"/>
              <a:ext cx="1344"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6" descr="rockefell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2304"/>
              <a:ext cx="893"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15" descr="savingsbo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 y="3657"/>
              <a:ext cx="1536" cy="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0728" name="Text Box 24"/>
          <p:cNvSpPr txBox="1">
            <a:spLocks noChangeArrowheads="1"/>
          </p:cNvSpPr>
          <p:nvPr/>
        </p:nvSpPr>
        <p:spPr bwMode="auto">
          <a:xfrm>
            <a:off x="5562600" y="1828801"/>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6"/>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3600" b="1" dirty="0" err="1">
                <a:solidFill>
                  <a:schemeClr val="accent1"/>
                </a:solidFill>
                <a:latin typeface="+mj-lt"/>
              </a:rPr>
              <a:t>Mais</a:t>
            </a:r>
            <a:r>
              <a:rPr lang="en-US" altLang="en-US" sz="3600" b="1" dirty="0">
                <a:solidFill>
                  <a:schemeClr val="accent1"/>
                </a:solidFill>
                <a:latin typeface="+mj-lt"/>
              </a:rPr>
              <a:t> NON!</a:t>
            </a:r>
            <a:endParaRPr lang="en-US" altLang="en-US" sz="3600" dirty="0">
              <a:solidFill>
                <a:schemeClr val="accent1"/>
              </a:solidFill>
              <a:latin typeface="+mj-lt"/>
            </a:endParaRPr>
          </a:p>
        </p:txBody>
      </p:sp>
      <p:sp>
        <p:nvSpPr>
          <p:cNvPr id="200735" name="Text Box 31"/>
          <p:cNvSpPr txBox="1">
            <a:spLocks noChangeArrowheads="1"/>
          </p:cNvSpPr>
          <p:nvPr/>
        </p:nvSpPr>
        <p:spPr bwMode="auto">
          <a:xfrm>
            <a:off x="3200400" y="3733801"/>
            <a:ext cx="190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6"/>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000" b="1" dirty="0">
                <a:latin typeface="+mj-lt"/>
              </a:rPr>
              <a:t>Buy U.S goods &amp; services </a:t>
            </a:r>
          </a:p>
          <a:p>
            <a:pPr algn="ctr" eaLnBrk="1" hangingPunct="1">
              <a:spcBef>
                <a:spcPct val="50000"/>
              </a:spcBef>
              <a:buFontTx/>
              <a:buNone/>
            </a:pPr>
            <a:r>
              <a:rPr lang="en-US" altLang="en-US" sz="2000" b="1" dirty="0">
                <a:latin typeface="+mj-lt"/>
              </a:rPr>
              <a:t>OR</a:t>
            </a:r>
          </a:p>
          <a:p>
            <a:pPr algn="ctr" eaLnBrk="1" hangingPunct="1">
              <a:spcBef>
                <a:spcPct val="50000"/>
              </a:spcBef>
              <a:buFontTx/>
              <a:buNone/>
            </a:pPr>
            <a:r>
              <a:rPr lang="en-US" altLang="en-US" sz="2000" b="1" dirty="0">
                <a:latin typeface="+mj-lt"/>
              </a:rPr>
              <a:t>U.S. assets ?</a:t>
            </a:r>
          </a:p>
        </p:txBody>
      </p:sp>
      <p:sp>
        <p:nvSpPr>
          <p:cNvPr id="200736" name="Text Box 32"/>
          <p:cNvSpPr txBox="1">
            <a:spLocks noChangeArrowheads="1"/>
          </p:cNvSpPr>
          <p:nvPr/>
        </p:nvSpPr>
        <p:spPr bwMode="auto">
          <a:xfrm>
            <a:off x="2895600" y="57912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6"/>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3600" b="1">
                <a:solidFill>
                  <a:srgbClr val="00FF00"/>
                </a:solidFill>
                <a:latin typeface="+mj-lt"/>
              </a:rPr>
              <a:t>Oui! Oui!</a:t>
            </a:r>
          </a:p>
        </p:txBody>
      </p:sp>
      <p:sp>
        <p:nvSpPr>
          <p:cNvPr id="200727" name="Oval 23"/>
          <p:cNvSpPr>
            <a:spLocks noChangeArrowheads="1"/>
          </p:cNvSpPr>
          <p:nvPr/>
        </p:nvSpPr>
        <p:spPr bwMode="auto">
          <a:xfrm>
            <a:off x="1143000" y="3657600"/>
            <a:ext cx="7772400" cy="3200400"/>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Blip>
                <a:blip r:embed="rId6"/>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07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7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0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8" grpId="0"/>
      <p:bldP spid="200735" grpId="0"/>
      <p:bldP spid="200736" grpId="0"/>
      <p:bldP spid="2007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endParaRPr lang="en-US" altLang="en-US"/>
          </a:p>
        </p:txBody>
      </p:sp>
      <p:sp>
        <p:nvSpPr>
          <p:cNvPr id="28675" name="Rectangle 5"/>
          <p:cNvSpPr>
            <a:spLocks noGrp="1" noChangeArrowheads="1"/>
          </p:cNvSpPr>
          <p:nvPr>
            <p:ph sz="half" idx="1"/>
          </p:nvPr>
        </p:nvSpPr>
        <p:spPr/>
        <p:txBody>
          <a:bodyPr/>
          <a:lstStyle/>
          <a:p>
            <a:pPr eaLnBrk="1" hangingPunct="1"/>
            <a:endParaRPr lang="en-US" altLang="en-US"/>
          </a:p>
        </p:txBody>
      </p:sp>
      <p:sp>
        <p:nvSpPr>
          <p:cNvPr id="28676" name="Rectangle 6"/>
          <p:cNvSpPr>
            <a:spLocks noGrp="1" noChangeArrowheads="1"/>
          </p:cNvSpPr>
          <p:nvPr>
            <p:ph sz="half" idx="2"/>
          </p:nvPr>
        </p:nvSpPr>
        <p:spPr/>
        <p:txBody>
          <a:bodyPr/>
          <a:lstStyle/>
          <a:p>
            <a:pPr eaLnBrk="1" hangingPunct="1"/>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ai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16" y="2172930"/>
            <a:ext cx="4495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72" name="Rectangle 4"/>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173" name="Rectangle 5"/>
          <p:cNvSpPr>
            <a:spLocks noGrp="1" noChangeArrowheads="1"/>
          </p:cNvSpPr>
          <p:nvPr>
            <p:ph type="title"/>
          </p:nvPr>
        </p:nvSpPr>
        <p:spPr>
          <a:xfrm>
            <a:off x="736190" y="671051"/>
            <a:ext cx="6400800" cy="2209800"/>
          </a:xfrm>
          <a:noFill/>
        </p:spPr>
        <p:txBody>
          <a:bodyPr vert="horz" wrap="square" lIns="90488" tIns="44450" rIns="90488" bIns="44450" numCol="1" anchor="ctr" anchorCtr="0" compatLnSpc="1">
            <a:prstTxWarp prst="textNoShape">
              <a:avLst/>
            </a:prstTxWarp>
            <a:normAutofit fontScale="90000"/>
          </a:bodyPr>
          <a:lstStyle/>
          <a:p>
            <a:pPr eaLnBrk="1" hangingPunct="1"/>
            <a:r>
              <a:rPr lang="en-US" altLang="en-US" b="1" dirty="0">
                <a:solidFill>
                  <a:schemeClr val="tx1"/>
                </a:solidFill>
              </a:rPr>
              <a:t>Voluntary Trade Creates Wealth - ALWAYS</a:t>
            </a:r>
            <a:endParaRPr lang="en-US" altLang="en-US" dirty="0">
              <a:solidFill>
                <a:schemeClr val="tx1"/>
              </a:solidFill>
            </a:endParaRPr>
          </a:p>
        </p:txBody>
      </p:sp>
      <p:sp>
        <p:nvSpPr>
          <p:cNvPr id="7174" name="Text Box 6"/>
          <p:cNvSpPr txBox="1">
            <a:spLocks noChangeArrowheads="1"/>
          </p:cNvSpPr>
          <p:nvPr/>
        </p:nvSpPr>
        <p:spPr bwMode="auto">
          <a:xfrm>
            <a:off x="5334000" y="6081251"/>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rPr>
              <a:t>Local trade</a:t>
            </a:r>
          </a:p>
        </p:txBody>
      </p:sp>
      <p:sp>
        <p:nvSpPr>
          <p:cNvPr id="7175" name="Text Box 7"/>
          <p:cNvSpPr txBox="1">
            <a:spLocks noChangeArrowheads="1"/>
          </p:cNvSpPr>
          <p:nvPr/>
        </p:nvSpPr>
        <p:spPr bwMode="auto">
          <a:xfrm>
            <a:off x="5943600" y="4785851"/>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rPr>
              <a:t>Regional trade</a:t>
            </a:r>
          </a:p>
        </p:txBody>
      </p:sp>
      <p:sp>
        <p:nvSpPr>
          <p:cNvPr id="7176" name="Text Box 8"/>
          <p:cNvSpPr txBox="1">
            <a:spLocks noChangeArrowheads="1"/>
          </p:cNvSpPr>
          <p:nvPr/>
        </p:nvSpPr>
        <p:spPr bwMode="auto">
          <a:xfrm>
            <a:off x="6781800" y="3719051"/>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National trade</a:t>
            </a:r>
          </a:p>
        </p:txBody>
      </p:sp>
      <p:sp>
        <p:nvSpPr>
          <p:cNvPr id="7177" name="Text Box 9"/>
          <p:cNvSpPr txBox="1">
            <a:spLocks noChangeArrowheads="1"/>
          </p:cNvSpPr>
          <p:nvPr/>
        </p:nvSpPr>
        <p:spPr bwMode="auto">
          <a:xfrm>
            <a:off x="8382000" y="2195052"/>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International trade</a:t>
            </a:r>
          </a:p>
        </p:txBody>
      </p:sp>
      <p:pic>
        <p:nvPicPr>
          <p:cNvPr id="7178" name="Picture 10" descr="Horn of Go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7582" y="0"/>
            <a:ext cx="24066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altLang="en-US" dirty="0"/>
              <a:t>Balance of Payments</a:t>
            </a:r>
          </a:p>
        </p:txBody>
      </p:sp>
      <p:pic>
        <p:nvPicPr>
          <p:cNvPr id="8195" name="Picture 11" descr="2009316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799979" y="1979613"/>
            <a:ext cx="4592042" cy="4025900"/>
          </a:xfrm>
          <a:noFill/>
        </p:spPr>
      </p:pic>
      <p:sp>
        <p:nvSpPr>
          <p:cNvPr id="8196" name="Text Box 13"/>
          <p:cNvSpPr txBox="1">
            <a:spLocks noChangeArrowheads="1"/>
          </p:cNvSpPr>
          <p:nvPr/>
        </p:nvSpPr>
        <p:spPr bwMode="auto">
          <a:xfrm>
            <a:off x="8991600" y="2590800"/>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800" b="1">
                <a:latin typeface="+mn-lt"/>
              </a:rPr>
              <a:t>Capital account</a:t>
            </a:r>
          </a:p>
        </p:txBody>
      </p:sp>
      <p:sp>
        <p:nvSpPr>
          <p:cNvPr id="8197" name="Text Box 14"/>
          <p:cNvSpPr txBox="1">
            <a:spLocks noChangeArrowheads="1"/>
          </p:cNvSpPr>
          <p:nvPr/>
        </p:nvSpPr>
        <p:spPr bwMode="auto">
          <a:xfrm>
            <a:off x="1524000" y="2286001"/>
            <a:ext cx="1676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800" b="1" dirty="0">
                <a:latin typeface="+mn-lt"/>
              </a:rPr>
              <a:t>Current </a:t>
            </a:r>
          </a:p>
          <a:p>
            <a:pPr eaLnBrk="1" hangingPunct="1">
              <a:spcBef>
                <a:spcPct val="50000"/>
              </a:spcBef>
              <a:buFontTx/>
              <a:buNone/>
            </a:pPr>
            <a:r>
              <a:rPr lang="en-US" altLang="en-US" sz="2800" b="1" dirty="0">
                <a:latin typeface="+mn-lt"/>
              </a:rPr>
              <a:t>Account</a:t>
            </a:r>
          </a:p>
        </p:txBody>
      </p:sp>
      <p:sp>
        <p:nvSpPr>
          <p:cNvPr id="8198" name="AutoShape 15"/>
          <p:cNvSpPr>
            <a:spLocks noChangeArrowheads="1"/>
          </p:cNvSpPr>
          <p:nvPr/>
        </p:nvSpPr>
        <p:spPr bwMode="auto">
          <a:xfrm>
            <a:off x="1524000" y="3429000"/>
            <a:ext cx="2057400" cy="1905000"/>
          </a:xfrm>
          <a:prstGeom prst="leftRightArrow">
            <a:avLst>
              <a:gd name="adj1" fmla="val 50000"/>
              <a:gd name="adj2" fmla="val 21600"/>
            </a:avLst>
          </a:prstGeom>
          <a:solidFill>
            <a:srgbClr val="00FFFF"/>
          </a:solidFill>
          <a:ln w="9525">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8199" name="AutoShape 18"/>
          <p:cNvSpPr>
            <a:spLocks noChangeArrowheads="1"/>
          </p:cNvSpPr>
          <p:nvPr/>
        </p:nvSpPr>
        <p:spPr bwMode="auto">
          <a:xfrm>
            <a:off x="8610600" y="3505200"/>
            <a:ext cx="2057400" cy="1905000"/>
          </a:xfrm>
          <a:prstGeom prst="leftRightArrow">
            <a:avLst>
              <a:gd name="adj1" fmla="val 50000"/>
              <a:gd name="adj2" fmla="val 21600"/>
            </a:avLst>
          </a:prstGeom>
          <a:solidFill>
            <a:srgbClr val="00FFFF"/>
          </a:solidFill>
          <a:ln w="9525">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8200" name="Text Box 19"/>
          <p:cNvSpPr txBox="1">
            <a:spLocks noChangeArrowheads="1"/>
          </p:cNvSpPr>
          <p:nvPr/>
        </p:nvSpPr>
        <p:spPr bwMode="auto">
          <a:xfrm>
            <a:off x="1524000" y="3962401"/>
            <a:ext cx="1828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1800" b="1" dirty="0">
                <a:solidFill>
                  <a:srgbClr val="000000"/>
                </a:solidFill>
                <a:latin typeface="+mn-lt"/>
              </a:rPr>
              <a:t>Goods &amp; </a:t>
            </a:r>
          </a:p>
          <a:p>
            <a:pPr algn="ctr" eaLnBrk="1" hangingPunct="1">
              <a:spcBef>
                <a:spcPct val="50000"/>
              </a:spcBef>
              <a:buFontTx/>
              <a:buNone/>
            </a:pPr>
            <a:r>
              <a:rPr lang="en-US" altLang="en-US" sz="1800" b="1" dirty="0">
                <a:solidFill>
                  <a:srgbClr val="000000"/>
                </a:solidFill>
                <a:latin typeface="+mn-lt"/>
              </a:rPr>
              <a:t>Services</a:t>
            </a:r>
          </a:p>
        </p:txBody>
      </p:sp>
      <p:sp>
        <p:nvSpPr>
          <p:cNvPr id="8201" name="Text Box 20"/>
          <p:cNvSpPr txBox="1">
            <a:spLocks noChangeArrowheads="1"/>
          </p:cNvSpPr>
          <p:nvPr/>
        </p:nvSpPr>
        <p:spPr bwMode="auto">
          <a:xfrm>
            <a:off x="8763000" y="41148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1800" b="1">
                <a:solidFill>
                  <a:srgbClr val="000000"/>
                </a:solidFill>
                <a:latin typeface="+mn-lt"/>
              </a:rPr>
              <a:t>Financial flows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p:txBody>
          <a:bodyPr>
            <a:normAutofit lnSpcReduction="10000"/>
          </a:bodyPr>
          <a:lstStyle/>
          <a:p>
            <a:pPr eaLnBrk="1" hangingPunct="1"/>
            <a:r>
              <a:rPr lang="en-US" altLang="en-US"/>
              <a:t>Please use the slides before this one in your presentation. </a:t>
            </a:r>
          </a:p>
          <a:p>
            <a:pPr eaLnBrk="1" hangingPunct="1"/>
            <a:endParaRPr lang="en-US" altLang="en-US"/>
          </a:p>
          <a:p>
            <a:pPr eaLnBrk="1" hangingPunct="1">
              <a:buFont typeface="Wingdings" panose="05000000000000000000" pitchFamily="2" charset="2"/>
              <a:buNone/>
            </a:pPr>
            <a:r>
              <a:rPr lang="en-US" altLang="en-US"/>
              <a:t> </a:t>
            </a:r>
          </a:p>
          <a:p>
            <a:pPr eaLnBrk="1" hangingPunct="1"/>
            <a:r>
              <a:rPr lang="en-US" altLang="en-US"/>
              <a:t>The slides following this one are provided as options.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5400" dirty="0"/>
              <a:t>Fundamentally the same decision</a:t>
            </a:r>
          </a:p>
        </p:txBody>
      </p:sp>
      <p:pic>
        <p:nvPicPr>
          <p:cNvPr id="10243" name="Picture 5" descr="hambur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752600"/>
            <a:ext cx="4086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ferr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09800"/>
            <a:ext cx="43434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Economic Reasoning Proposition #5</a:t>
            </a:r>
          </a:p>
        </p:txBody>
      </p:sp>
      <p:sp>
        <p:nvSpPr>
          <p:cNvPr id="4" name="Content Placeholder 3"/>
          <p:cNvSpPr>
            <a:spLocks noGrp="1"/>
          </p:cNvSpPr>
          <p:nvPr>
            <p:ph idx="1"/>
          </p:nvPr>
        </p:nvSpPr>
        <p:spPr/>
        <p:txBody>
          <a:bodyPr>
            <a:normAutofit fontScale="92500" lnSpcReduction="10000"/>
          </a:bodyPr>
          <a:lstStyle/>
          <a:p>
            <a:r>
              <a:rPr lang="en-US" dirty="0"/>
              <a:t>ERP-5:  Understanding based on knowledge and evidence imparts value to opinions.</a:t>
            </a:r>
          </a:p>
          <a:p>
            <a:pPr lvl="1"/>
            <a:r>
              <a:rPr lang="en-US" altLang="en-US" dirty="0"/>
              <a:t>Opinions matter and are of equal value at the ballot box. But on matters of rational deliberation the value of an opinion is determined by the knowledge and evidence on which it is based.  Statements of opinion should initiate the quest for economic understanding, not end it.</a:t>
            </a:r>
          </a:p>
          <a:p>
            <a:pPr lvl="1"/>
            <a:endParaRPr lang="en-US" dirty="0"/>
          </a:p>
          <a:p>
            <a:pPr lvl="1"/>
            <a:endParaRPr lang="en-US" dirty="0"/>
          </a:p>
        </p:txBody>
      </p:sp>
    </p:spTree>
    <p:extLst>
      <p:ext uri="{BB962C8B-B14F-4D97-AF65-F5344CB8AC3E}">
        <p14:creationId xmlns:p14="http://schemas.microsoft.com/office/powerpoint/2010/main" val="3425753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hina_107-7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219200"/>
            <a:ext cx="345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9" descr="_export_home_yaleglobal_repository__1065206119417_shippi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86201"/>
            <a:ext cx="47244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0" descr="chinaM112290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600200" y="1119981"/>
            <a:ext cx="5029200" cy="2592388"/>
          </a:xfrm>
          <a:noFill/>
        </p:spPr>
      </p:pic>
      <p:sp>
        <p:nvSpPr>
          <p:cNvPr id="12293" name="Text Box 12"/>
          <p:cNvSpPr txBox="1">
            <a:spLocks noChangeArrowheads="1"/>
          </p:cNvSpPr>
          <p:nvPr/>
        </p:nvSpPr>
        <p:spPr bwMode="auto">
          <a:xfrm>
            <a:off x="1600200" y="304800"/>
            <a:ext cx="8991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400" dirty="0">
                <a:latin typeface="+mj-lt"/>
              </a:rPr>
              <a:t>Opening Markets Is Creating Wealth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noFill/>
        </p:spPr>
        <p:txBody>
          <a:bodyPr vert="horz" wrap="square" lIns="90488" tIns="44450" rIns="90488" bIns="44450" numCol="1" anchor="ctr" anchorCtr="0" compatLnSpc="1">
            <a:prstTxWarp prst="textNoShape">
              <a:avLst/>
            </a:prstTxWarp>
            <a:normAutofit/>
          </a:bodyPr>
          <a:lstStyle/>
          <a:p>
            <a:pPr eaLnBrk="1" hangingPunct="1"/>
            <a:r>
              <a:rPr lang="en-US" altLang="en-US" sz="5400" dirty="0"/>
              <a:t>Who should produce what?</a:t>
            </a:r>
          </a:p>
        </p:txBody>
      </p:sp>
      <p:pic>
        <p:nvPicPr>
          <p:cNvPr id="13314" name="Picture 2" descr="Batter 1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60580" y="2466105"/>
            <a:ext cx="2986438" cy="4025900"/>
          </a:xfrm>
          <a:noFill/>
        </p:spPr>
      </p:pic>
      <p:sp>
        <p:nvSpPr>
          <p:cNvPr id="13318" name="Rectangle 6"/>
          <p:cNvSpPr>
            <a:spLocks noGrp="1" noChangeArrowheads="1"/>
          </p:cNvSpPr>
          <p:nvPr>
            <p:ph type="body" sz="half" idx="4294967295"/>
          </p:nvPr>
        </p:nvSpPr>
        <p:spPr>
          <a:xfrm>
            <a:off x="860322" y="1979613"/>
            <a:ext cx="10493477" cy="2667000"/>
          </a:xfrm>
          <a:noFill/>
        </p:spPr>
        <p:txBody>
          <a:bodyPr vert="horz" wrap="square" lIns="90488" tIns="44450" rIns="90488" bIns="44450" numCol="1" anchor="t" anchorCtr="0" compatLnSpc="1">
            <a:prstTxWarp prst="textNoShape">
              <a:avLst/>
            </a:prstTxWarp>
            <a:noAutofit/>
          </a:bodyPr>
          <a:lstStyle/>
          <a:p>
            <a:pPr eaLnBrk="1" hangingPunct="1"/>
            <a:r>
              <a:rPr lang="en-US" altLang="en-US" sz="4000" b="1" dirty="0"/>
              <a:t>The Law of Comparative Advantage</a:t>
            </a:r>
          </a:p>
          <a:p>
            <a:pPr lvl="1" eaLnBrk="1" hangingPunct="1"/>
            <a:r>
              <a:rPr lang="en-US" altLang="en-US" sz="3200" dirty="0"/>
              <a:t>Through specialization and exchange, both parties can gain from lower costs and greater output – </a:t>
            </a:r>
            <a:r>
              <a:rPr lang="en-US" altLang="en-US" sz="3200" u="sng" dirty="0"/>
              <a:t>even if one party does both things better.</a:t>
            </a:r>
          </a:p>
        </p:txBody>
      </p:sp>
      <p:pic>
        <p:nvPicPr>
          <p:cNvPr id="13315" name="Picture 3" descr="Pitcher 1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flipH="1">
            <a:off x="-93157" y="2513514"/>
            <a:ext cx="1512888" cy="2895600"/>
          </a:xfrm>
          <a:noFill/>
        </p:spPr>
      </p:pic>
      <p:pic>
        <p:nvPicPr>
          <p:cNvPr id="13316" name="Picture 4" descr="Catcher &amp; Umpi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1968" y="4055475"/>
            <a:ext cx="13541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p:cNvSpPr txBox="1">
            <a:spLocks noChangeArrowheads="1"/>
          </p:cNvSpPr>
          <p:nvPr/>
        </p:nvSpPr>
        <p:spPr bwMode="auto">
          <a:xfrm>
            <a:off x="4612613" y="5318919"/>
            <a:ext cx="480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800" b="1" dirty="0">
                <a:solidFill>
                  <a:srgbClr val="D6104A"/>
                </a:solidFill>
                <a:latin typeface="Arial" panose="020B0604020202020204" pitchFamily="34" charset="0"/>
              </a:rPr>
              <a:t>What is your lowest opportunity cost alternative?</a:t>
            </a:r>
          </a:p>
        </p:txBody>
      </p:sp>
    </p:spTree>
  </p:cSld>
  <p:clrMapOvr>
    <a:masterClrMapping/>
  </p:clrMapOvr>
  <p:transition/>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595</Words>
  <Application>Microsoft Office PowerPoint</Application>
  <PresentationFormat>Widescreen</PresentationFormat>
  <Paragraphs>108</Paragraphs>
  <Slides>25</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Monotype Corsiva</vt:lpstr>
      <vt:lpstr>Times New Roman</vt:lpstr>
      <vt:lpstr>Wingdings</vt:lpstr>
      <vt:lpstr>2_EFL 2016 Master Layout</vt:lpstr>
      <vt:lpstr>Image</vt:lpstr>
      <vt:lpstr>Economics for Leaders</vt:lpstr>
      <vt:lpstr>Countries don’t trade </vt:lpstr>
      <vt:lpstr>Voluntary Trade Creates Wealth - ALWAYS</vt:lpstr>
      <vt:lpstr>Balance of Payments</vt:lpstr>
      <vt:lpstr>PowerPoint Presentation</vt:lpstr>
      <vt:lpstr>Fundamentally the same decision</vt:lpstr>
      <vt:lpstr>Economic Reasoning Proposition #5</vt:lpstr>
      <vt:lpstr>PowerPoint Presentation</vt:lpstr>
      <vt:lpstr>Who should produce what?</vt:lpstr>
      <vt:lpstr>Comparative Advantage Producing a Meal</vt:lpstr>
      <vt:lpstr>Opportunity Costs</vt:lpstr>
      <vt:lpstr>What Will Ken &amp; Barbie Do?</vt:lpstr>
      <vt:lpstr>Remember Nations Are Not Different</vt:lpstr>
      <vt:lpstr>Banana size regulations</vt:lpstr>
      <vt:lpstr>Mexican Truck Now Allowed on US Highways</vt:lpstr>
      <vt:lpstr>PowerPoint Presentation</vt:lpstr>
      <vt:lpstr>PowerPoint Presentation</vt:lpstr>
      <vt:lpstr>NAFTA 1994 - 2018</vt:lpstr>
      <vt:lpstr>WTO (formerly GATT)</vt:lpstr>
      <vt:lpstr>European Monetary Union</vt:lpstr>
      <vt:lpstr>Exploring International Trade</vt:lpstr>
      <vt:lpstr>Trade Balance</vt:lpstr>
      <vt:lpstr>Pierre Sells (Exports) Bread . . .  Then What?</vt:lpstr>
      <vt:lpstr>What Can Pierre Do with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19</cp:revision>
  <dcterms:created xsi:type="dcterms:W3CDTF">2009-04-26T22:45:13Z</dcterms:created>
  <dcterms:modified xsi:type="dcterms:W3CDTF">2019-06-03T16:48:34Z</dcterms:modified>
</cp:coreProperties>
</file>