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25"/>
  </p:notesMasterIdLst>
  <p:sldIdLst>
    <p:sldId id="256" r:id="rId2"/>
    <p:sldId id="288" r:id="rId3"/>
    <p:sldId id="272" r:id="rId4"/>
    <p:sldId id="289" r:id="rId5"/>
    <p:sldId id="263" r:id="rId6"/>
    <p:sldId id="264" r:id="rId7"/>
    <p:sldId id="285" r:id="rId8"/>
    <p:sldId id="268" r:id="rId9"/>
    <p:sldId id="270" r:id="rId10"/>
    <p:sldId id="269" r:id="rId11"/>
    <p:sldId id="261" r:id="rId12"/>
    <p:sldId id="282" r:id="rId13"/>
    <p:sldId id="290" r:id="rId14"/>
    <p:sldId id="271" r:id="rId15"/>
    <p:sldId id="273" r:id="rId16"/>
    <p:sldId id="275" r:id="rId17"/>
    <p:sldId id="276" r:id="rId18"/>
    <p:sldId id="277" r:id="rId19"/>
    <p:sldId id="278" r:id="rId20"/>
    <p:sldId id="291" r:id="rId21"/>
    <p:sldId id="279" r:id="rId22"/>
    <p:sldId id="286" r:id="rId23"/>
    <p:sldId id="292"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19" autoAdjust="0"/>
  </p:normalViewPr>
  <p:slideViewPr>
    <p:cSldViewPr>
      <p:cViewPr varScale="1">
        <p:scale>
          <a:sx n="74" d="100"/>
          <a:sy n="74" d="100"/>
        </p:scale>
        <p:origin x="501"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BF8F06B-ADAA-47F9-A924-A7FAD7A4F7E0}" type="datetimeFigureOut">
              <a:rPr lang="en-US"/>
              <a:pPr>
                <a:defRPr/>
              </a:pPr>
              <a:t>5/28/2019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92752CF-2CBB-4AE8-844A-88D966727B22}" type="slidenum">
              <a:rPr lang="en-US" altLang="en-US"/>
              <a:pPr/>
              <a:t>‹#›</a:t>
            </a:fld>
            <a:endParaRPr lang="en-US" altLang="en-US"/>
          </a:p>
        </p:txBody>
      </p:sp>
    </p:spTree>
    <p:extLst>
      <p:ext uri="{BB962C8B-B14F-4D97-AF65-F5344CB8AC3E}">
        <p14:creationId xmlns:p14="http://schemas.microsoft.com/office/powerpoint/2010/main" val="849517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7_qwjcxwUq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7_qwjcxwUq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Make a transition from the general topic of world poverty – to economic reasoning tools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5DD7AF1-85F2-485F-9051-8BBAD6E3DAD5}"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41161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Pictured, former Venezuelan Presidents Hugo Chavez (1999-2013), Nicolas Maduro (2013-2019).</a:t>
            </a:r>
          </a:p>
          <a:p>
            <a:r>
              <a:rPr lang="en-US" altLang="en-US" dirty="0"/>
              <a:t>2019 Presidential Election is still contested:  Incumbent, Nicolas Maduro or Juan </a:t>
            </a:r>
            <a:r>
              <a:rPr lang="en-US" altLang="en-US" dirty="0" err="1"/>
              <a:t>Guaidó</a:t>
            </a:r>
            <a:r>
              <a:rPr lang="en-US" altLang="en-US" dirty="0"/>
              <a:t> (left)</a:t>
            </a:r>
          </a:p>
          <a:p>
            <a:endParaRPr lang="en-US" altLang="en-US" dirty="0"/>
          </a:p>
          <a:p>
            <a:r>
              <a:rPr lang="en-US" altLang="en-US" dirty="0"/>
              <a:t>http://www.npr.org/2016/05/29/479913331/coca-cola-halts-production-in-venezuela-due-to-nation-s-sugar-shortage</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B1C6D3-2ED9-4533-9EDF-1632AD0DB181}" type="slidenum">
              <a:rPr lang="en-US" altLang="en-US"/>
              <a:pPr eaLnBrk="1" hangingPunct="1"/>
              <a:t>3</a:t>
            </a:fld>
            <a:endParaRPr lang="en-US" altLang="en-US"/>
          </a:p>
        </p:txBody>
      </p:sp>
    </p:spTree>
    <p:extLst>
      <p:ext uri="{BB962C8B-B14F-4D97-AF65-F5344CB8AC3E}">
        <p14:creationId xmlns:p14="http://schemas.microsoft.com/office/powerpoint/2010/main" val="344623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Lesson Outline for materials and instructions for auctioning three types of paper.</a:t>
            </a:r>
          </a:p>
        </p:txBody>
      </p:sp>
      <p:sp>
        <p:nvSpPr>
          <p:cNvPr id="4" name="Slide Number Placeholder 3"/>
          <p:cNvSpPr>
            <a:spLocks noGrp="1"/>
          </p:cNvSpPr>
          <p:nvPr>
            <p:ph type="sldNum" sz="quarter" idx="5"/>
          </p:nvPr>
        </p:nvSpPr>
        <p:spPr/>
        <p:txBody>
          <a:bodyPr/>
          <a:lstStyle/>
          <a:p>
            <a:fld id="{292752CF-2CBB-4AE8-844A-88D966727B22}" type="slidenum">
              <a:rPr lang="en-US" altLang="en-US" smtClean="0"/>
              <a:pPr/>
              <a:t>15</a:t>
            </a:fld>
            <a:endParaRPr lang="en-US" altLang="en-US"/>
          </a:p>
        </p:txBody>
      </p:sp>
    </p:spTree>
    <p:extLst>
      <p:ext uri="{BB962C8B-B14F-4D97-AF65-F5344CB8AC3E}">
        <p14:creationId xmlns:p14="http://schemas.microsoft.com/office/powerpoint/2010/main" val="180454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http://www.youtube.com/watch?v=7_qwjcxwUqw</a:t>
            </a:r>
            <a:endParaRPr lang="en-US" dirty="0"/>
          </a:p>
          <a:p>
            <a:r>
              <a:rPr lang="en-US" dirty="0"/>
              <a:t>Video starts on click during presentation.</a:t>
            </a:r>
          </a:p>
        </p:txBody>
      </p:sp>
      <p:sp>
        <p:nvSpPr>
          <p:cNvPr id="4" name="Slide Number Placeholder 3"/>
          <p:cNvSpPr>
            <a:spLocks noGrp="1"/>
          </p:cNvSpPr>
          <p:nvPr>
            <p:ph type="sldNum" sz="quarter" idx="10"/>
          </p:nvPr>
        </p:nvSpPr>
        <p:spPr/>
        <p:txBody>
          <a:bodyPr/>
          <a:lstStyle/>
          <a:p>
            <a:fld id="{292752CF-2CBB-4AE8-844A-88D966727B22}" type="slidenum">
              <a:rPr lang="en-US" altLang="en-US" smtClean="0"/>
              <a:pPr/>
              <a:t>19</a:t>
            </a:fld>
            <a:endParaRPr lang="en-US" altLang="en-US"/>
          </a:p>
        </p:txBody>
      </p:sp>
    </p:spTree>
    <p:extLst>
      <p:ext uri="{BB962C8B-B14F-4D97-AF65-F5344CB8AC3E}">
        <p14:creationId xmlns:p14="http://schemas.microsoft.com/office/powerpoint/2010/main" val="4166641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http://www.youtube.com/watch?v=7_qwjcxwUqw</a:t>
            </a:r>
            <a:endParaRPr lang="en-US" dirty="0"/>
          </a:p>
          <a:p>
            <a:r>
              <a:rPr lang="en-US" dirty="0"/>
              <a:t>Video starts on click during presentation.</a:t>
            </a:r>
          </a:p>
        </p:txBody>
      </p:sp>
      <p:sp>
        <p:nvSpPr>
          <p:cNvPr id="4" name="Slide Number Placeholder 3"/>
          <p:cNvSpPr>
            <a:spLocks noGrp="1"/>
          </p:cNvSpPr>
          <p:nvPr>
            <p:ph type="sldNum" sz="quarter" idx="10"/>
          </p:nvPr>
        </p:nvSpPr>
        <p:spPr/>
        <p:txBody>
          <a:bodyPr/>
          <a:lstStyle/>
          <a:p>
            <a:fld id="{292752CF-2CBB-4AE8-844A-88D966727B22}" type="slidenum">
              <a:rPr lang="en-US" altLang="en-US" smtClean="0"/>
              <a:pPr/>
              <a:t>20</a:t>
            </a:fld>
            <a:endParaRPr lang="en-US" altLang="en-US"/>
          </a:p>
        </p:txBody>
      </p:sp>
    </p:spTree>
    <p:extLst>
      <p:ext uri="{BB962C8B-B14F-4D97-AF65-F5344CB8AC3E}">
        <p14:creationId xmlns:p14="http://schemas.microsoft.com/office/powerpoint/2010/main" val="150007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969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51254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E1C1D95-7EB2-40AE-B35A-7AE675C58B21}" type="slidenum">
              <a:rPr lang="en-US" altLang="en-US" smtClean="0"/>
              <a:pPr/>
              <a:t>‹#›</a:t>
            </a:fld>
            <a:endParaRPr lang="en-US" altLang="en-US"/>
          </a:p>
        </p:txBody>
      </p:sp>
    </p:spTree>
    <p:extLst>
      <p:ext uri="{BB962C8B-B14F-4D97-AF65-F5344CB8AC3E}">
        <p14:creationId xmlns:p14="http://schemas.microsoft.com/office/powerpoint/2010/main" val="1907893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14970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4053060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6BA8A86-5658-417F-B510-FE07FCE98498}" type="slidenum">
              <a:rPr lang="en-US" altLang="en-US" smtClean="0"/>
              <a:pPr/>
              <a:t>‹#›</a:t>
            </a:fld>
            <a:endParaRPr lang="en-US" altLang="en-US"/>
          </a:p>
        </p:txBody>
      </p:sp>
    </p:spTree>
    <p:extLst>
      <p:ext uri="{BB962C8B-B14F-4D97-AF65-F5344CB8AC3E}">
        <p14:creationId xmlns:p14="http://schemas.microsoft.com/office/powerpoint/2010/main" val="2248137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3CCBA5D-9DD4-4BEC-8363-F15598EFF2F7}" type="slidenum">
              <a:rPr lang="en-US" altLang="en-US" smtClean="0"/>
              <a:pPr/>
              <a:t>‹#›</a:t>
            </a:fld>
            <a:endParaRPr lang="en-US" altLang="en-US"/>
          </a:p>
        </p:txBody>
      </p:sp>
    </p:spTree>
    <p:extLst>
      <p:ext uri="{BB962C8B-B14F-4D97-AF65-F5344CB8AC3E}">
        <p14:creationId xmlns:p14="http://schemas.microsoft.com/office/powerpoint/2010/main" val="3869102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dirty="0"/>
              <a:t>Click to edit Master title style</a:t>
            </a:r>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BEFAFCE-732E-421D-9503-842D054877DD}" type="slidenum">
              <a:rPr lang="en-US" altLang="en-US" smtClean="0"/>
              <a:pPr/>
              <a:t>‹#›</a:t>
            </a:fld>
            <a:endParaRPr lang="en-US" altLang="en-US"/>
          </a:p>
        </p:txBody>
      </p:sp>
    </p:spTree>
    <p:extLst>
      <p:ext uri="{BB962C8B-B14F-4D97-AF65-F5344CB8AC3E}">
        <p14:creationId xmlns:p14="http://schemas.microsoft.com/office/powerpoint/2010/main" val="334352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60189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1EA586F-C4F2-4779-A6FF-28B203F08A60}" type="slidenum">
              <a:rPr lang="en-US" altLang="en-US" smtClean="0"/>
              <a:pPr/>
              <a:t>‹#›</a:t>
            </a:fld>
            <a:endParaRPr lang="en-US" altLang="en-US"/>
          </a:p>
        </p:txBody>
      </p:sp>
    </p:spTree>
    <p:extLst>
      <p:ext uri="{BB962C8B-B14F-4D97-AF65-F5344CB8AC3E}">
        <p14:creationId xmlns:p14="http://schemas.microsoft.com/office/powerpoint/2010/main" val="866952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16F571-CD2C-4C7A-BFF1-893DCADA6EB1}" type="slidenum">
              <a:rPr lang="en-US" altLang="en-US" smtClean="0"/>
              <a:pPr/>
              <a:t>‹#›</a:t>
            </a:fld>
            <a:endParaRPr lang="en-US" altLang="en-US"/>
          </a:p>
        </p:txBody>
      </p:sp>
    </p:spTree>
    <p:extLst>
      <p:ext uri="{BB962C8B-B14F-4D97-AF65-F5344CB8AC3E}">
        <p14:creationId xmlns:p14="http://schemas.microsoft.com/office/powerpoint/2010/main" val="1606171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4052668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fld id="{F29BE5AB-7383-4553-B89C-9BCFD5EC4E7B}" type="slidenum">
              <a:rPr lang="en-US" altLang="en-US"/>
              <a:pPr/>
              <a:t>‹#›</a:t>
            </a:fld>
            <a:endParaRPr lang="en-US" altLang="en-US"/>
          </a:p>
        </p:txBody>
      </p:sp>
    </p:spTree>
    <p:extLst>
      <p:ext uri="{BB962C8B-B14F-4D97-AF65-F5344CB8AC3E}">
        <p14:creationId xmlns:p14="http://schemas.microsoft.com/office/powerpoint/2010/main" val="19206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2933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4225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40057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09930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627230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686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3254762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151134534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3"/>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3raLa3UkGZ4" TargetMode="External"/><Relationship Id="rId6" Type="http://schemas.openxmlformats.org/officeDocument/2006/relationships/image" Target="../media/image14.jpeg"/><Relationship Id="rId5" Type="http://schemas.openxmlformats.org/officeDocument/2006/relationships/hyperlink" Target="http://www.youtube.com/watch?v=7_qwjcxwUqw"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domPxCaFFvo" TargetMode="External"/><Relationship Id="rId6" Type="http://schemas.openxmlformats.org/officeDocument/2006/relationships/image" Target="../media/image15.jpeg"/><Relationship Id="rId5" Type="http://schemas.openxmlformats.org/officeDocument/2006/relationships/hyperlink" Target="http://www.youtube.com/watch?v=7_qwjcxwUqw" TargetMode="Externa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Lesson 2: Opportunity Cost &amp; Incentives</a:t>
            </a:r>
          </a:p>
        </p:txBody>
      </p:sp>
      <p:sp>
        <p:nvSpPr>
          <p:cNvPr id="3" name="Title 2"/>
          <p:cNvSpPr>
            <a:spLocks noGrp="1"/>
          </p:cNvSpPr>
          <p:nvPr>
            <p:ph type="title"/>
          </p:nvPr>
        </p:nvSpPr>
        <p:spPr/>
        <p:txBody>
          <a:bodyPr>
            <a:normAutofit fontScale="90000"/>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altLang="en-US" sz="5400" dirty="0"/>
              <a:t>Choices are made at the Margin</a:t>
            </a:r>
          </a:p>
        </p:txBody>
      </p:sp>
      <p:sp>
        <p:nvSpPr>
          <p:cNvPr id="12291" name="Rectangle 3"/>
          <p:cNvSpPr>
            <a:spLocks noGrp="1" noChangeArrowheads="1"/>
          </p:cNvSpPr>
          <p:nvPr>
            <p:ph idx="1"/>
          </p:nvPr>
        </p:nvSpPr>
        <p:spPr/>
        <p:txBody>
          <a:bodyPr>
            <a:normAutofit/>
          </a:bodyPr>
          <a:lstStyle/>
          <a:p>
            <a:pPr eaLnBrk="1" hangingPunct="1"/>
            <a:r>
              <a:rPr lang="en-US" altLang="en-US" dirty="0"/>
              <a:t>Marginal:  additional, next, a little more or a little less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sz="5400" dirty="0"/>
              <a:t>Ideas to Take Away from Lesson 2:</a:t>
            </a:r>
          </a:p>
        </p:txBody>
      </p:sp>
      <p:sp>
        <p:nvSpPr>
          <p:cNvPr id="13315" name="Rectangle 3"/>
          <p:cNvSpPr>
            <a:spLocks noGrp="1" noChangeArrowheads="1"/>
          </p:cNvSpPr>
          <p:nvPr>
            <p:ph idx="1"/>
          </p:nvPr>
        </p:nvSpPr>
        <p:spPr/>
        <p:txBody>
          <a:bodyPr>
            <a:normAutofit lnSpcReduction="10000"/>
          </a:bodyPr>
          <a:lstStyle/>
          <a:p>
            <a:pPr eaLnBrk="1" hangingPunct="1"/>
            <a:r>
              <a:rPr lang="en-US" altLang="en-US" sz="3600" dirty="0"/>
              <a:t>Scarcity forces us to choose and every choice has an opportunity cost.</a:t>
            </a:r>
          </a:p>
          <a:p>
            <a:pPr eaLnBrk="1" hangingPunct="1"/>
            <a:r>
              <a:rPr lang="en-US" altLang="en-US" sz="3600" dirty="0"/>
              <a:t>Changing opportunity costs affect incentives and choices.</a:t>
            </a:r>
          </a:p>
          <a:p>
            <a:pPr eaLnBrk="1" hangingPunct="1"/>
            <a:r>
              <a:rPr lang="en-US" altLang="en-US" sz="3600" dirty="0"/>
              <a:t>Because costs lie in the future, the relevant costs and benefits occur at the margin.</a:t>
            </a:r>
          </a:p>
          <a:p>
            <a:pPr eaLnBrk="1" hangingPunct="1"/>
            <a:r>
              <a:rPr lang="en-US" altLang="en-US" sz="3600" dirty="0"/>
              <a:t>Open markets are a key institution for fostering economic growth and improving standards of living.</a:t>
            </a:r>
          </a:p>
          <a:p>
            <a:pPr eaLnBrk="1" hangingPunct="1">
              <a:buFontTx/>
              <a:buNone/>
            </a:pPr>
            <a:endParaRPr lang="en-US"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5400" dirty="0">
                <a:solidFill>
                  <a:prstClr val="black"/>
                </a:solidFill>
              </a:rPr>
              <a:t>Ideas to Take Away from Lesson 2:</a:t>
            </a:r>
            <a:endParaRPr lang="en-US" altLang="en-US" sz="3200" dirty="0"/>
          </a:p>
        </p:txBody>
      </p:sp>
      <p:sp>
        <p:nvSpPr>
          <p:cNvPr id="14339" name="Content Placeholder 2"/>
          <p:cNvSpPr>
            <a:spLocks noGrp="1"/>
          </p:cNvSpPr>
          <p:nvPr>
            <p:ph idx="1"/>
          </p:nvPr>
        </p:nvSpPr>
        <p:spPr/>
        <p:txBody>
          <a:bodyPr>
            <a:normAutofit lnSpcReduction="10000"/>
          </a:bodyPr>
          <a:lstStyle/>
          <a:p>
            <a:pPr eaLnBrk="1" hangingPunct="1"/>
            <a:r>
              <a:rPr lang="en-US" altLang="en-US" sz="4000" dirty="0"/>
              <a:t>Price is a powerful incentive.  The law of supply and the law of demand describe producers’ and consumers’ predictable reactions to changes in price.</a:t>
            </a:r>
          </a:p>
          <a:p>
            <a:pPr eaLnBrk="1" hangingPunct="1"/>
            <a:r>
              <a:rPr lang="en-US" altLang="en-US" sz="4000" dirty="0"/>
              <a:t>Buyers’ and sellers’ decisions about quantity demanded and quantity supplied are affected by opportunity costs.</a:t>
            </a:r>
          </a:p>
          <a:p>
            <a:pPr marL="0" indent="0" eaLnBrk="1" hangingPunct="1">
              <a:buNone/>
            </a:pPr>
            <a:endParaRPr lang="en-US" altLang="en-US" dirty="0"/>
          </a:p>
          <a:p>
            <a:pPr eaLnBrk="1" hangingPunct="1"/>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29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p:txBody>
          <a:bodyPr>
            <a:normAutofit lnSpcReduction="10000"/>
          </a:bodyPr>
          <a:lstStyle/>
          <a:p>
            <a:pPr eaLnBrk="1" hangingPunct="1"/>
            <a:r>
              <a:rPr lang="en-US" altLang="en-US"/>
              <a:t>Please use the slides before this one in your presentation. </a:t>
            </a:r>
          </a:p>
          <a:p>
            <a:pPr eaLnBrk="1" hangingPunct="1"/>
            <a:endParaRPr lang="en-US" altLang="en-US"/>
          </a:p>
          <a:p>
            <a:pPr eaLnBrk="1" hangingPunct="1">
              <a:buFont typeface="Wingdings" panose="05000000000000000000" pitchFamily="2" charset="2"/>
              <a:buNone/>
            </a:pPr>
            <a:r>
              <a:rPr lang="en-US" altLang="en-US"/>
              <a:t> </a:t>
            </a:r>
          </a:p>
          <a:p>
            <a:pPr eaLnBrk="1" hangingPunct="1"/>
            <a:r>
              <a:rPr lang="en-US" altLang="en-US"/>
              <a:t>The slides following this one are provided as options.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286000" y="228600"/>
            <a:ext cx="7620000" cy="1524000"/>
          </a:xfrm>
          <a:prstGeom prst="rect">
            <a:avLst/>
          </a:prstGeom>
        </p:spPr>
        <p:txBody>
          <a:bodyPr wrap="none" fromWordArt="1">
            <a:prstTxWarp prst="textDoubleWave1">
              <a:avLst>
                <a:gd name="adj1" fmla="val 6500"/>
                <a:gd name="adj2" fmla="val 0"/>
              </a:avLst>
            </a:prstTxWarp>
          </a:bodyPr>
          <a:lstStyle/>
          <a:p>
            <a:pPr algn="ctr"/>
            <a:endPar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endParaRPr>
          </a:p>
        </p:txBody>
      </p:sp>
      <p:sp>
        <p:nvSpPr>
          <p:cNvPr id="16387" name="Title 3"/>
          <p:cNvSpPr>
            <a:spLocks noGrp="1"/>
          </p:cNvSpPr>
          <p:nvPr>
            <p:ph type="title"/>
          </p:nvPr>
        </p:nvSpPr>
        <p:spPr/>
        <p:txBody>
          <a:bodyPr/>
          <a:lstStyle/>
          <a:p>
            <a:pPr eaLnBrk="1" hangingPunct="1"/>
            <a:r>
              <a:rPr lang="en-US" altLang="en-US"/>
              <a:t>Paper Auction</a:t>
            </a:r>
          </a:p>
        </p:txBody>
      </p:sp>
      <p:sp>
        <p:nvSpPr>
          <p:cNvPr id="16388" name="Content Placeholder 4"/>
          <p:cNvSpPr>
            <a:spLocks noGrp="1"/>
          </p:cNvSpPr>
          <p:nvPr>
            <p:ph idx="1"/>
          </p:nvPr>
        </p:nvSpPr>
        <p:spPr>
          <a:xfrm>
            <a:off x="838200" y="1978925"/>
            <a:ext cx="8839200" cy="4198038"/>
          </a:xfrm>
        </p:spPr>
        <p:txBody>
          <a:bodyPr>
            <a:normAutofit lnSpcReduction="10000"/>
          </a:bodyPr>
          <a:lstStyle/>
          <a:p>
            <a:pPr eaLnBrk="1" hangingPunct="1">
              <a:spcBef>
                <a:spcPts val="0"/>
              </a:spcBef>
            </a:pPr>
            <a:r>
              <a:rPr lang="en-US" altLang="en-US" dirty="0"/>
              <a:t>Rules:</a:t>
            </a:r>
          </a:p>
          <a:p>
            <a:pPr lvl="1">
              <a:spcBef>
                <a:spcPts val="0"/>
              </a:spcBef>
              <a:buFontTx/>
              <a:buAutoNum type="arabicPeriod"/>
            </a:pPr>
            <a:r>
              <a:rPr lang="en-US" altLang="en-US" sz="3000" dirty="0"/>
              <a:t>You are bidding for the right to DISPOSE of the contents of the bag.</a:t>
            </a:r>
          </a:p>
          <a:p>
            <a:pPr lvl="1">
              <a:spcBef>
                <a:spcPts val="0"/>
              </a:spcBef>
              <a:buFontTx/>
              <a:buAutoNum type="arabicPeriod"/>
            </a:pPr>
            <a:r>
              <a:rPr lang="en-US" altLang="en-US" sz="3000" dirty="0"/>
              <a:t>Winning bidder must dispose of the CONTENTS by first removing it from the bag and then</a:t>
            </a:r>
          </a:p>
          <a:p>
            <a:pPr marL="1257300" lvl="2" indent="-342900">
              <a:spcBef>
                <a:spcPts val="0"/>
              </a:spcBef>
              <a:buFontTx/>
              <a:buChar char="•"/>
            </a:pPr>
            <a:r>
              <a:rPr lang="en-US" altLang="en-US" sz="3000" dirty="0"/>
              <a:t>Putting it in the landfill (trashcan) OR</a:t>
            </a:r>
          </a:p>
          <a:p>
            <a:pPr marL="1257300" lvl="2" indent="-342900">
              <a:spcBef>
                <a:spcPts val="0"/>
              </a:spcBef>
              <a:buFontTx/>
              <a:buChar char="•"/>
            </a:pPr>
            <a:r>
              <a:rPr lang="en-US" altLang="en-US" sz="3000" dirty="0"/>
              <a:t>Reusing it (put in pocket for later) OR</a:t>
            </a:r>
          </a:p>
          <a:p>
            <a:pPr marL="1257300" lvl="2" indent="-342900">
              <a:spcBef>
                <a:spcPts val="0"/>
              </a:spcBef>
              <a:buFontTx/>
              <a:buChar char="•"/>
            </a:pPr>
            <a:r>
              <a:rPr lang="en-US" altLang="en-US" sz="3000" dirty="0"/>
              <a:t>Recycling it (eat it)</a:t>
            </a:r>
          </a:p>
          <a:p>
            <a:pPr lvl="1">
              <a:spcBef>
                <a:spcPts val="0"/>
              </a:spcBef>
              <a:buFontTx/>
              <a:buAutoNum type="arabicPeriod"/>
            </a:pPr>
            <a:r>
              <a:rPr lang="en-US" altLang="en-US" sz="3000" dirty="0"/>
              <a:t>The same options apply to the baggie AFTER contents removed</a:t>
            </a:r>
          </a:p>
        </p:txBody>
      </p:sp>
      <p:pic>
        <p:nvPicPr>
          <p:cNvPr id="3" name="Picture 2"/>
          <p:cNvPicPr>
            <a:picLocks noChangeAspect="1"/>
          </p:cNvPicPr>
          <p:nvPr/>
        </p:nvPicPr>
        <p:blipFill>
          <a:blip r:embed="rId3"/>
          <a:stretch>
            <a:fillRect/>
          </a:stretch>
        </p:blipFill>
        <p:spPr>
          <a:xfrm>
            <a:off x="8839200" y="0"/>
            <a:ext cx="3009900" cy="2952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raffle-tickets-798688"/>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28800" y="685801"/>
            <a:ext cx="8305800" cy="53133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sz="4800" dirty="0"/>
              <a:t>Missed Flight?</a:t>
            </a:r>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lstStyle/>
          <a:p>
            <a:endParaRPr lang="en-US" dirty="0"/>
          </a:p>
        </p:txBody>
      </p:sp>
      <p:sp>
        <p:nvSpPr>
          <p:cNvPr id="5" name="AutoShape 2" descr="Image result for missed fl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5562600" y="381000"/>
            <a:ext cx="5486399" cy="57999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Push Up Challenge</a:t>
            </a:r>
          </a:p>
        </p:txBody>
      </p:sp>
      <p:pic>
        <p:nvPicPr>
          <p:cNvPr id="19459" name="Picture 4" descr="pushup"/>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629400" y="1027906"/>
            <a:ext cx="4519613" cy="5224463"/>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919413" y="2438401"/>
            <a:ext cx="655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000" dirty="0">
                <a:latin typeface="Arial" panose="020B0604020202020204" pitchFamily="34" charset="0"/>
                <a:hlinkClick r:id="rId5"/>
              </a:rPr>
              <a:t>Negotiating with the Dentist</a:t>
            </a:r>
            <a:endParaRPr lang="en-US" altLang="en-US" sz="4000" dirty="0">
              <a:latin typeface="Arial" panose="020B0604020202020204" pitchFamily="34" charset="0"/>
            </a:endParaRPr>
          </a:p>
        </p:txBody>
      </p:sp>
      <p:pic>
        <p:nvPicPr>
          <p:cNvPr id="2" name="3raLa3UkGZ4"/>
          <p:cNvPicPr>
            <a:picLocks noRot="1" noChangeAspect="1"/>
          </p:cNvPicPr>
          <p:nvPr>
            <a:videoFile r:link="rId1"/>
          </p:nvPr>
        </p:nvPicPr>
        <p:blipFill>
          <a:blip r:embed="rId6"/>
          <a:stretch>
            <a:fillRect/>
          </a:stretch>
        </p:blipFill>
        <p:spPr>
          <a:xfrm>
            <a:off x="838200" y="209549"/>
            <a:ext cx="10058400" cy="5657851"/>
          </a:xfrm>
          <a:prstGeom prst="rect">
            <a:avLst/>
          </a:prstGeom>
        </p:spPr>
      </p:pic>
      <p:sp>
        <p:nvSpPr>
          <p:cNvPr id="3" name="Title 2"/>
          <p:cNvSpPr>
            <a:spLocks noGrp="1"/>
          </p:cNvSpPr>
          <p:nvPr>
            <p:ph type="title"/>
          </p:nvPr>
        </p:nvSpPr>
        <p:spPr/>
        <p:txBody>
          <a:bodyPr/>
          <a:lstStyle/>
          <a:p>
            <a:r>
              <a:rPr lang="en-US" dirty="0"/>
              <a:t>Negotiating with the dentist?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a:t>Economic Reasoning Proposition #1</a:t>
            </a:r>
            <a:endParaRPr lang="en-US" altLang="en-US" dirty="0">
              <a:latin typeface="Tahoma" panose="020B0604030504040204" pitchFamily="34" charset="0"/>
              <a:cs typeface="Tahoma" panose="020B0604030504040204" pitchFamily="34" charset="0"/>
            </a:endParaRPr>
          </a:p>
        </p:txBody>
      </p:sp>
      <p:sp>
        <p:nvSpPr>
          <p:cNvPr id="13315" name="Rectangle 3"/>
          <p:cNvSpPr>
            <a:spLocks noGrp="1" noChangeArrowheads="1"/>
          </p:cNvSpPr>
          <p:nvPr>
            <p:ph idx="1"/>
          </p:nvPr>
        </p:nvSpPr>
        <p:spPr/>
        <p:txBody>
          <a:bodyPr>
            <a:normAutofit/>
          </a:bodyPr>
          <a:lstStyle/>
          <a:p>
            <a:pPr eaLnBrk="1" hangingPunct="1"/>
            <a:r>
              <a:rPr lang="en-US" altLang="en-US" dirty="0">
                <a:cs typeface="Tahoma" panose="020B0604030504040204" pitchFamily="34" charset="0"/>
              </a:rPr>
              <a:t>ERP 1: People choose, and individual choices are the source of social outcomes. </a:t>
            </a:r>
          </a:p>
          <a:p>
            <a:pPr lvl="1" eaLnBrk="1" hangingPunct="1"/>
            <a:r>
              <a:rPr lang="en-US" altLang="en-US" dirty="0"/>
              <a:t>Scarcity necessitates choices:  not all of our desires can be satisfied.  People make these choices based on their perceptions of the expected costs and benefits of the alternatives.</a:t>
            </a:r>
            <a:endParaRPr lang="en-US" altLang="en-US" b="1" dirty="0"/>
          </a:p>
        </p:txBody>
      </p:sp>
    </p:spTree>
    <p:extLst>
      <p:ext uri="{BB962C8B-B14F-4D97-AF65-F5344CB8AC3E}">
        <p14:creationId xmlns:p14="http://schemas.microsoft.com/office/powerpoint/2010/main" val="63492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919413" y="2438401"/>
            <a:ext cx="655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000" dirty="0">
                <a:latin typeface="Arial" panose="020B0604020202020204" pitchFamily="34" charset="0"/>
                <a:hlinkClick r:id="rId5"/>
              </a:rPr>
              <a:t>Negotiating with the Dentist</a:t>
            </a:r>
            <a:endParaRPr lang="en-US" altLang="en-US" sz="4000" dirty="0">
              <a:latin typeface="Arial" panose="020B0604020202020204" pitchFamily="34" charset="0"/>
            </a:endParaRPr>
          </a:p>
        </p:txBody>
      </p:sp>
      <p:sp>
        <p:nvSpPr>
          <p:cNvPr id="3" name="Title 2"/>
          <p:cNvSpPr>
            <a:spLocks noGrp="1"/>
          </p:cNvSpPr>
          <p:nvPr>
            <p:ph type="title"/>
          </p:nvPr>
        </p:nvSpPr>
        <p:spPr/>
        <p:txBody>
          <a:bodyPr/>
          <a:lstStyle/>
          <a:p>
            <a:r>
              <a:rPr lang="en-US" dirty="0"/>
              <a:t>Negotiating with the dentist?</a:t>
            </a:r>
          </a:p>
        </p:txBody>
      </p:sp>
      <p:pic>
        <p:nvPicPr>
          <p:cNvPr id="4" name="domPxCaFFvo"/>
          <p:cNvPicPr>
            <a:picLocks noRot="1" noChangeAspect="1"/>
          </p:cNvPicPr>
          <p:nvPr>
            <a:videoFile r:link="rId1"/>
          </p:nvPr>
        </p:nvPicPr>
        <p:blipFill>
          <a:blip r:embed="rId6"/>
          <a:stretch>
            <a:fillRect/>
          </a:stretch>
        </p:blipFill>
        <p:spPr>
          <a:xfrm>
            <a:off x="990600" y="0"/>
            <a:ext cx="10287000" cy="5786438"/>
          </a:xfrm>
          <a:prstGeom prst="rect">
            <a:avLst/>
          </a:prstGeom>
        </p:spPr>
      </p:pic>
    </p:spTree>
    <p:extLst>
      <p:ext uri="{BB962C8B-B14F-4D97-AF65-F5344CB8AC3E}">
        <p14:creationId xmlns:p14="http://schemas.microsoft.com/office/powerpoint/2010/main" val="225234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r>
              <a:rPr lang="en-US" altLang="en-US" dirty="0"/>
              <a:t>Methods of Rationing Scarce Goods and Services</a:t>
            </a:r>
          </a:p>
        </p:txBody>
      </p:sp>
      <p:sp>
        <p:nvSpPr>
          <p:cNvPr id="21507" name="Rectangle 3"/>
          <p:cNvSpPr>
            <a:spLocks noGrp="1" noChangeArrowheads="1"/>
          </p:cNvSpPr>
          <p:nvPr>
            <p:ph sz="half" idx="1"/>
          </p:nvPr>
        </p:nvSpPr>
        <p:spPr/>
        <p:txBody>
          <a:bodyPr>
            <a:normAutofit fontScale="92500" lnSpcReduction="10000"/>
          </a:bodyPr>
          <a:lstStyle/>
          <a:p>
            <a:pPr eaLnBrk="1" hangingPunct="1"/>
            <a:r>
              <a:rPr lang="en-US" altLang="en-US" dirty="0"/>
              <a:t>prices</a:t>
            </a:r>
          </a:p>
          <a:p>
            <a:pPr eaLnBrk="1" hangingPunct="1"/>
            <a:r>
              <a:rPr lang="en-US" altLang="en-US" dirty="0"/>
              <a:t>command (someone decides)</a:t>
            </a:r>
          </a:p>
          <a:p>
            <a:pPr eaLnBrk="1" hangingPunct="1"/>
            <a:r>
              <a:rPr lang="en-US" altLang="en-US" dirty="0"/>
              <a:t>majority rule</a:t>
            </a:r>
          </a:p>
          <a:p>
            <a:pPr eaLnBrk="1" hangingPunct="1"/>
            <a:r>
              <a:rPr lang="en-US" altLang="en-US" dirty="0"/>
              <a:t>contests</a:t>
            </a:r>
          </a:p>
          <a:p>
            <a:pPr eaLnBrk="1" hangingPunct="1"/>
            <a:r>
              <a:rPr lang="en-US" altLang="en-US" dirty="0"/>
              <a:t>by force</a:t>
            </a:r>
          </a:p>
          <a:p>
            <a:pPr eaLnBrk="1" hangingPunct="1"/>
            <a:r>
              <a:rPr lang="en-US" altLang="en-US" dirty="0"/>
              <a:t>voting</a:t>
            </a:r>
          </a:p>
        </p:txBody>
      </p:sp>
      <p:sp>
        <p:nvSpPr>
          <p:cNvPr id="21508" name="Rectangle 4"/>
          <p:cNvSpPr>
            <a:spLocks noGrp="1" noChangeArrowheads="1"/>
          </p:cNvSpPr>
          <p:nvPr>
            <p:ph sz="half" idx="2"/>
          </p:nvPr>
        </p:nvSpPr>
        <p:spPr/>
        <p:txBody>
          <a:bodyPr>
            <a:normAutofit fontScale="92500" lnSpcReduction="10000"/>
          </a:bodyPr>
          <a:lstStyle/>
          <a:p>
            <a:pPr eaLnBrk="1" hangingPunct="1"/>
            <a:r>
              <a:rPr lang="en-US" altLang="en-US" dirty="0"/>
              <a:t>first-come-first-served</a:t>
            </a:r>
          </a:p>
          <a:p>
            <a:pPr eaLnBrk="1" hangingPunct="1"/>
            <a:r>
              <a:rPr lang="en-US" altLang="en-US" dirty="0"/>
              <a:t>sharing equally</a:t>
            </a:r>
          </a:p>
          <a:p>
            <a:pPr eaLnBrk="1" hangingPunct="1"/>
            <a:r>
              <a:rPr lang="en-US" altLang="en-US" dirty="0"/>
              <a:t>lottery</a:t>
            </a:r>
          </a:p>
          <a:p>
            <a:pPr eaLnBrk="1" hangingPunct="1"/>
            <a:r>
              <a:rPr lang="en-US" altLang="en-US" dirty="0"/>
              <a:t>personal characteristics</a:t>
            </a:r>
          </a:p>
          <a:p>
            <a:pPr eaLnBrk="1" hangingPunct="1"/>
            <a:r>
              <a:rPr lang="en-US" altLang="en-US" dirty="0"/>
              <a:t>need </a:t>
            </a:r>
          </a:p>
          <a:p>
            <a:pPr eaLnBrk="1" hangingPunct="1"/>
            <a:r>
              <a:rPr lang="en-US" altLang="en-US" dirty="0"/>
              <a:t>merit</a:t>
            </a:r>
          </a:p>
          <a:p>
            <a:pPr marL="0" indent="0" eaLnBrk="1" hangingPunct="1">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b="1" dirty="0">
                <a:cs typeface="Tahoma" panose="020B0604030504040204" pitchFamily="34" charset="0"/>
              </a:rPr>
              <a:t>Economic Reasoning </a:t>
            </a:r>
            <a:r>
              <a:rPr lang="en-US" altLang="en-US" dirty="0">
                <a:cs typeface="Tahoma" panose="020B0604030504040204" pitchFamily="34" charset="0"/>
              </a:rPr>
              <a:t>Proposition </a:t>
            </a:r>
            <a:r>
              <a:rPr lang="en-US" altLang="en-US" b="1" dirty="0">
                <a:cs typeface="Tahoma" panose="020B0604030504040204" pitchFamily="34" charset="0"/>
              </a:rPr>
              <a:t># 4:  </a:t>
            </a:r>
          </a:p>
        </p:txBody>
      </p:sp>
      <p:sp>
        <p:nvSpPr>
          <p:cNvPr id="22531" name="Rectangle 3"/>
          <p:cNvSpPr>
            <a:spLocks noGrp="1" noChangeArrowheads="1"/>
          </p:cNvSpPr>
          <p:nvPr>
            <p:ph idx="1"/>
          </p:nvPr>
        </p:nvSpPr>
        <p:spPr/>
        <p:txBody>
          <a:bodyPr>
            <a:normAutofit/>
          </a:bodyPr>
          <a:lstStyle/>
          <a:p>
            <a:r>
              <a:rPr lang="en-US" altLang="en-US" dirty="0"/>
              <a:t>Institutions are the “rules of the game” that influence choices. </a:t>
            </a:r>
          </a:p>
          <a:p>
            <a:pPr lvl="1"/>
            <a:r>
              <a:rPr lang="en-US" altLang="en-US" dirty="0"/>
              <a:t>Laws, customs, moral principles, superstitions, and cultural values influence people’s choices. These basic institutions controlling behavior set out and establish the incentive structure and the basic design of the economic system.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Economic Reasoning Proposition #5</a:t>
            </a:r>
          </a:p>
        </p:txBody>
      </p:sp>
      <p:sp>
        <p:nvSpPr>
          <p:cNvPr id="4" name="Content Placeholder 3"/>
          <p:cNvSpPr>
            <a:spLocks noGrp="1"/>
          </p:cNvSpPr>
          <p:nvPr>
            <p:ph idx="1"/>
          </p:nvPr>
        </p:nvSpPr>
        <p:spPr/>
        <p:txBody>
          <a:bodyPr>
            <a:normAutofit fontScale="92500" lnSpcReduction="10000"/>
          </a:bodyPr>
          <a:lstStyle/>
          <a:p>
            <a:r>
              <a:rPr lang="en-US" dirty="0"/>
              <a:t>ERP-5:  Understanding based on knowledge and evidence imparts value to opinions.</a:t>
            </a:r>
          </a:p>
          <a:p>
            <a:pPr lvl="1"/>
            <a:r>
              <a:rPr lang="en-US" altLang="en-US" dirty="0"/>
              <a:t>Opinions matter and are of equal value at the ballot box. But on matters of rational deliberation the value of an opinion is determined by the knowledge and evidence on which it is based.  Statements of opinion should initiate the quest for economic understanding, not end it.</a:t>
            </a:r>
          </a:p>
          <a:p>
            <a:pPr lvl="1"/>
            <a:endParaRPr lang="en-US" dirty="0"/>
          </a:p>
          <a:p>
            <a:pPr lvl="1"/>
            <a:endParaRPr lang="en-US" dirty="0"/>
          </a:p>
        </p:txBody>
      </p:sp>
    </p:spTree>
    <p:extLst>
      <p:ext uri="{BB962C8B-B14F-4D97-AF65-F5344CB8AC3E}">
        <p14:creationId xmlns:p14="http://schemas.microsoft.com/office/powerpoint/2010/main" val="882940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9788" y="304800"/>
            <a:ext cx="5713412" cy="2057400"/>
          </a:xfrm>
        </p:spPr>
        <p:txBody>
          <a:bodyPr>
            <a:noAutofit/>
          </a:bodyPr>
          <a:lstStyle/>
          <a:p>
            <a:pPr eaLnBrk="1" hangingPunct="1"/>
            <a:r>
              <a:rPr lang="en-US" altLang="en-US" sz="4000" dirty="0">
                <a:solidFill>
                  <a:schemeClr val="tx1"/>
                </a:solidFill>
              </a:rPr>
              <a:t>The poverty of some nations and the wealth of others is not an accident; it is the result of choices</a:t>
            </a:r>
          </a:p>
        </p:txBody>
      </p:sp>
      <p:sp>
        <p:nvSpPr>
          <p:cNvPr id="2" name="Text Placeholder 1"/>
          <p:cNvSpPr>
            <a:spLocks noGrp="1"/>
          </p:cNvSpPr>
          <p:nvPr>
            <p:ph type="body" sz="half" idx="2"/>
          </p:nvPr>
        </p:nvSpPr>
        <p:spPr>
          <a:xfrm>
            <a:off x="839788" y="2514600"/>
            <a:ext cx="4230640" cy="3627506"/>
          </a:xfrm>
        </p:spPr>
        <p:txBody>
          <a:bodyPr>
            <a:normAutofit/>
          </a:bodyPr>
          <a:lstStyle/>
          <a:p>
            <a:r>
              <a:rPr lang="en-US" altLang="en-US" sz="3200" dirty="0"/>
              <a:t>Economic Freedom Ranking 1980:  16/104</a:t>
            </a:r>
          </a:p>
          <a:p>
            <a:endParaRPr lang="en-US" altLang="en-US" sz="1400" dirty="0"/>
          </a:p>
          <a:p>
            <a:r>
              <a:rPr lang="en-US" altLang="en-US" sz="3200" dirty="0"/>
              <a:t>Economic Freedom Ranking 2018:  162/162</a:t>
            </a:r>
          </a:p>
          <a:p>
            <a:r>
              <a:rPr lang="en-US" altLang="en-US" sz="2200" dirty="0"/>
              <a:t>Economic Freedom of the World Report 2018</a:t>
            </a:r>
          </a:p>
          <a:p>
            <a:endParaRPr lang="en-US" dirty="0"/>
          </a:p>
        </p:txBody>
      </p:sp>
      <p:sp>
        <p:nvSpPr>
          <p:cNvPr id="5125" name="TextBox 1"/>
          <p:cNvSpPr txBox="1">
            <a:spLocks noChangeArrowheads="1"/>
          </p:cNvSpPr>
          <p:nvPr/>
        </p:nvSpPr>
        <p:spPr bwMode="auto">
          <a:xfrm>
            <a:off x="6210299" y="3254124"/>
            <a:ext cx="3464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mn-lt"/>
              </a:rPr>
              <a:t>Hugo Chavez, Venezuelan President 1999-2013</a:t>
            </a:r>
          </a:p>
        </p:txBody>
      </p:sp>
      <p:sp>
        <p:nvSpPr>
          <p:cNvPr id="9" name="TextBox 1"/>
          <p:cNvSpPr txBox="1">
            <a:spLocks noChangeArrowheads="1"/>
          </p:cNvSpPr>
          <p:nvPr/>
        </p:nvSpPr>
        <p:spPr bwMode="auto">
          <a:xfrm>
            <a:off x="8929998" y="3272456"/>
            <a:ext cx="3464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mn-lt"/>
              </a:rPr>
              <a:t>Nicolas Maduro, Venezuelan President 2013-2019</a:t>
            </a:r>
          </a:p>
        </p:txBody>
      </p:sp>
      <p:sp>
        <p:nvSpPr>
          <p:cNvPr id="10" name="Picture Placeholder 2"/>
          <p:cNvSpPr txBox="1">
            <a:spLocks/>
          </p:cNvSpPr>
          <p:nvPr/>
        </p:nvSpPr>
        <p:spPr>
          <a:xfrm>
            <a:off x="5641593" y="990600"/>
            <a:ext cx="6172200" cy="4873625"/>
          </a:xfrm>
          <a:prstGeom prst="rect">
            <a:avLst/>
          </a:prstGeom>
        </p:spPr>
      </p:sp>
      <p:pic>
        <p:nvPicPr>
          <p:cNvPr id="5" name="Picture 4"/>
          <p:cNvPicPr>
            <a:picLocks noChangeAspect="1"/>
          </p:cNvPicPr>
          <p:nvPr/>
        </p:nvPicPr>
        <p:blipFill>
          <a:blip r:embed="rId3"/>
          <a:stretch>
            <a:fillRect/>
          </a:stretch>
        </p:blipFill>
        <p:spPr>
          <a:xfrm>
            <a:off x="6898878" y="178158"/>
            <a:ext cx="2087150" cy="3054829"/>
          </a:xfrm>
          <a:prstGeom prst="rect">
            <a:avLst/>
          </a:prstGeom>
        </p:spPr>
      </p:pic>
      <p:pic>
        <p:nvPicPr>
          <p:cNvPr id="5124" name="Picture 12" descr="Flag_of_Venezuela"/>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2529267" y="5142132"/>
            <a:ext cx="1933245" cy="1288276"/>
          </a:xfrm>
        </p:spPr>
      </p:pic>
      <p:pic>
        <p:nvPicPr>
          <p:cNvPr id="1026" name="Picture 2" descr="Nicolás Maduro in meeting with Iranian President Hassan Rouhani in Saadabad Pa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0365" y="178158"/>
            <a:ext cx="2463571" cy="30548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7C6AAF2-0CE8-4767-BE33-287DA02CC179}"/>
              </a:ext>
            </a:extLst>
          </p:cNvPr>
          <p:cNvPicPr>
            <a:picLocks noChangeAspect="1"/>
          </p:cNvPicPr>
          <p:nvPr/>
        </p:nvPicPr>
        <p:blipFill>
          <a:blip r:embed="rId6"/>
          <a:stretch>
            <a:fillRect/>
          </a:stretch>
        </p:blipFill>
        <p:spPr>
          <a:xfrm>
            <a:off x="7970480" y="4291919"/>
            <a:ext cx="2587674" cy="1850187"/>
          </a:xfrm>
          <a:prstGeom prst="rect">
            <a:avLst/>
          </a:prstGeom>
        </p:spPr>
      </p:pic>
      <p:sp>
        <p:nvSpPr>
          <p:cNvPr id="12" name="TextBox 1">
            <a:extLst>
              <a:ext uri="{FF2B5EF4-FFF2-40B4-BE49-F238E27FC236}">
                <a16:creationId xmlns:a16="http://schemas.microsoft.com/office/drawing/2014/main" id="{90128DD1-4F3E-493C-A4F9-E00AB3F4329B}"/>
              </a:ext>
            </a:extLst>
          </p:cNvPr>
          <p:cNvSpPr txBox="1">
            <a:spLocks noChangeArrowheads="1"/>
          </p:cNvSpPr>
          <p:nvPr/>
        </p:nvSpPr>
        <p:spPr bwMode="auto">
          <a:xfrm>
            <a:off x="7698211" y="6113490"/>
            <a:ext cx="34643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mn-lt"/>
              </a:rPr>
              <a:t>Next Leader: ???</a:t>
            </a:r>
          </a:p>
          <a:p>
            <a:pPr algn="ctr" eaLnBrk="1" hangingPunct="1"/>
            <a:r>
              <a:rPr lang="en-US" altLang="en-US" dirty="0">
                <a:latin typeface="+mn-lt"/>
              </a:rPr>
              <a:t>Juan </a:t>
            </a:r>
            <a:r>
              <a:rPr lang="en-US" altLang="en-US" dirty="0" err="1">
                <a:latin typeface="+mn-lt"/>
              </a:rPr>
              <a:t>Guaidó</a:t>
            </a:r>
            <a:r>
              <a:rPr lang="en-US" altLang="en-US" dirty="0">
                <a:latin typeface="+mn-lt"/>
              </a:rPr>
              <a:t> or Nicolas Maduro</a:t>
            </a:r>
          </a:p>
          <a:p>
            <a:pPr algn="ctr" eaLnBrk="1" hangingPunct="1"/>
            <a:endParaRPr lang="en-US" altLang="en-US"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algn="l" eaLnBrk="1" hangingPunct="1"/>
            <a:r>
              <a:rPr lang="en-US" altLang="en-US" sz="5400" b="1" dirty="0"/>
              <a:t>Economic Reasoning Proposition #2: </a:t>
            </a:r>
          </a:p>
        </p:txBody>
      </p:sp>
      <p:sp>
        <p:nvSpPr>
          <p:cNvPr id="33795" name="Rectangle 3"/>
          <p:cNvSpPr>
            <a:spLocks noGrp="1" noChangeArrowheads="1"/>
          </p:cNvSpPr>
          <p:nvPr>
            <p:ph idx="1"/>
          </p:nvPr>
        </p:nvSpPr>
        <p:spPr>
          <a:xfrm>
            <a:off x="838200" y="1856095"/>
            <a:ext cx="10668000" cy="4320867"/>
          </a:xfrm>
        </p:spPr>
        <p:txBody>
          <a:bodyPr/>
          <a:lstStyle/>
          <a:p>
            <a:r>
              <a:rPr lang="en-US" altLang="en-US" dirty="0"/>
              <a:t>Choices impose costs; people receive benefits and incur costs when they make decisions.</a:t>
            </a:r>
          </a:p>
          <a:p>
            <a:pPr lvl="1"/>
            <a:r>
              <a:rPr lang="en-US" altLang="en-US" dirty="0"/>
              <a:t>The cost of a choice is the value of the next-best alternative foregone, measurable in time or money or some alternative activity given up. </a:t>
            </a:r>
            <a:endParaRPr lang="en-US" altLang="en-US" b="1" dirty="0"/>
          </a:p>
        </p:txBody>
      </p:sp>
    </p:spTree>
    <p:extLst>
      <p:ext uri="{BB962C8B-B14F-4D97-AF65-F5344CB8AC3E}">
        <p14:creationId xmlns:p14="http://schemas.microsoft.com/office/powerpoint/2010/main" val="2316633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Opportunity Cost:</a:t>
            </a:r>
          </a:p>
        </p:txBody>
      </p:sp>
      <p:sp>
        <p:nvSpPr>
          <p:cNvPr id="7171" name="Rectangle 3"/>
          <p:cNvSpPr>
            <a:spLocks noGrp="1" noChangeArrowheads="1"/>
          </p:cNvSpPr>
          <p:nvPr>
            <p:ph idx="1"/>
          </p:nvPr>
        </p:nvSpPr>
        <p:spPr/>
        <p:txBody>
          <a:bodyPr/>
          <a:lstStyle/>
          <a:p>
            <a:pPr eaLnBrk="1" hangingPunct="1"/>
            <a:r>
              <a:rPr lang="en-US" altLang="en-US"/>
              <a:t>the value of the </a:t>
            </a:r>
            <a:r>
              <a:rPr lang="en-US" altLang="en-US" u="sng"/>
              <a:t>next-best</a:t>
            </a:r>
            <a:r>
              <a:rPr lang="en-US" altLang="en-US"/>
              <a:t> alternative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Characteristics of Cost:</a:t>
            </a:r>
          </a:p>
        </p:txBody>
      </p:sp>
      <p:sp>
        <p:nvSpPr>
          <p:cNvPr id="8195" name="Rectangle 3"/>
          <p:cNvSpPr>
            <a:spLocks noGrp="1" noChangeArrowheads="1"/>
          </p:cNvSpPr>
          <p:nvPr>
            <p:ph idx="1"/>
          </p:nvPr>
        </p:nvSpPr>
        <p:spPr/>
        <p:txBody>
          <a:bodyPr>
            <a:normAutofit fontScale="85000" lnSpcReduction="20000"/>
          </a:bodyPr>
          <a:lstStyle/>
          <a:p>
            <a:pPr eaLnBrk="1" hangingPunct="1">
              <a:lnSpc>
                <a:spcPct val="90000"/>
              </a:lnSpc>
            </a:pPr>
            <a:r>
              <a:rPr lang="en-US" altLang="en-US" sz="4700" dirty="0"/>
              <a:t>Costs are “to” someone.</a:t>
            </a:r>
          </a:p>
          <a:p>
            <a:pPr eaLnBrk="1" hangingPunct="1">
              <a:lnSpc>
                <a:spcPct val="90000"/>
              </a:lnSpc>
            </a:pPr>
            <a:r>
              <a:rPr lang="en-US" altLang="en-US" sz="4700" dirty="0"/>
              <a:t>Costs are the results of actions.</a:t>
            </a:r>
          </a:p>
          <a:p>
            <a:pPr eaLnBrk="1" hangingPunct="1">
              <a:lnSpc>
                <a:spcPct val="90000"/>
              </a:lnSpc>
            </a:pPr>
            <a:r>
              <a:rPr lang="en-US" altLang="en-US" sz="4700" dirty="0"/>
              <a:t>Costs relevant to decision making lie in the future.</a:t>
            </a:r>
          </a:p>
          <a:p>
            <a:pPr lvl="1" eaLnBrk="1" hangingPunct="1">
              <a:lnSpc>
                <a:spcPct val="90000"/>
              </a:lnSpc>
            </a:pPr>
            <a:r>
              <a:rPr lang="en-US" altLang="en-US" dirty="0"/>
              <a:t>Past costs (also known as “sunk” costs) are not important to decisions</a:t>
            </a:r>
          </a:p>
          <a:p>
            <a:pPr lvl="1" eaLnBrk="1" hangingPunct="1">
              <a:lnSpc>
                <a:spcPct val="90000"/>
              </a:lnSpc>
            </a:pPr>
            <a:r>
              <a:rPr lang="en-US" altLang="en-US" dirty="0"/>
              <a:t>Example:  Do you consider the cost of a movie ticket in whether you sit though to the end of a really bad movie?</a:t>
            </a:r>
          </a:p>
          <a:p>
            <a:pPr eaLnBrk="1" hangingPunct="1">
              <a:lnSpc>
                <a:spcPct val="90000"/>
              </a:lnSpc>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algn="l" eaLnBrk="1" hangingPunct="1"/>
            <a:r>
              <a:rPr lang="en-US" altLang="en-US" b="1" dirty="0">
                <a:cs typeface="Tahoma" panose="020B0604030504040204" pitchFamily="34" charset="0"/>
              </a:rPr>
              <a:t>Economic Reasoning Proposition # 3:  </a:t>
            </a:r>
          </a:p>
        </p:txBody>
      </p:sp>
      <p:sp>
        <p:nvSpPr>
          <p:cNvPr id="9219" name="Rectangle 3"/>
          <p:cNvSpPr>
            <a:spLocks noGrp="1" noChangeArrowheads="1"/>
          </p:cNvSpPr>
          <p:nvPr>
            <p:ph idx="1"/>
          </p:nvPr>
        </p:nvSpPr>
        <p:spPr/>
        <p:txBody>
          <a:bodyPr>
            <a:normAutofit/>
          </a:bodyPr>
          <a:lstStyle/>
          <a:p>
            <a:r>
              <a:rPr lang="en-US" altLang="en-US" dirty="0"/>
              <a:t>People respond to incentives in predictable ways.</a:t>
            </a:r>
          </a:p>
          <a:p>
            <a:pPr lvl="1"/>
            <a:r>
              <a:rPr lang="en-US" altLang="en-US" dirty="0"/>
              <a:t>Choices are influenced by incentives, the rewards that encourage and the punishments that discourage actions. When incentives change, behavior changes in predictable ways.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Incentives:</a:t>
            </a:r>
          </a:p>
        </p:txBody>
      </p:sp>
      <p:sp>
        <p:nvSpPr>
          <p:cNvPr id="10243" name="Rectangle 3"/>
          <p:cNvSpPr>
            <a:spLocks noGrp="1" noChangeArrowheads="1"/>
          </p:cNvSpPr>
          <p:nvPr>
            <p:ph idx="1"/>
          </p:nvPr>
        </p:nvSpPr>
        <p:spPr/>
        <p:txBody>
          <a:bodyPr/>
          <a:lstStyle/>
          <a:p>
            <a:pPr eaLnBrk="1" hangingPunct="1"/>
            <a:r>
              <a:rPr lang="en-US" altLang="en-US" dirty="0"/>
              <a:t>the rewards or penalties that shape people’s behavior</a:t>
            </a:r>
          </a:p>
          <a:p>
            <a:pPr eaLnBrk="1" hangingPunct="1"/>
            <a:r>
              <a:rPr lang="en-US" altLang="en-US" dirty="0"/>
              <a:t>Incentives may be negative or positive.</a:t>
            </a:r>
          </a:p>
          <a:p>
            <a:pPr eaLnBrk="1" hangingPunct="1"/>
            <a:r>
              <a:rPr lang="en-US" altLang="en-US" dirty="0"/>
              <a:t>Incentives may be monetary or non-</a:t>
            </a:r>
            <a:r>
              <a:rPr lang="en-US" altLang="en-US" dirty="0" err="1"/>
              <a:t>montary</a:t>
            </a: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a:solidFill>
                  <a:schemeClr val="tx1"/>
                </a:solidFill>
              </a:rPr>
              <a:t>Should we ration?</a:t>
            </a:r>
          </a:p>
        </p:txBody>
      </p:sp>
      <p:sp>
        <p:nvSpPr>
          <p:cNvPr id="2" name="Content Placeholder 1"/>
          <p:cNvSpPr>
            <a:spLocks noGrp="1"/>
          </p:cNvSpPr>
          <p:nvPr>
            <p:ph idx="1"/>
          </p:nvPr>
        </p:nvSpPr>
        <p:spPr/>
        <p:txBody>
          <a:bodyPr/>
          <a:lstStyle/>
          <a:p>
            <a:r>
              <a:rPr lang="en-US" dirty="0"/>
              <a:t>Wrong Question!</a:t>
            </a:r>
          </a:p>
          <a:p>
            <a:r>
              <a:rPr lang="en-US" altLang="en-US" dirty="0"/>
              <a:t>Given that we MUST ration…</a:t>
            </a:r>
          </a:p>
          <a:p>
            <a:r>
              <a:rPr lang="en-US" altLang="en-US" b="1" dirty="0"/>
              <a:t>What is the best mechanism?</a:t>
            </a:r>
          </a:p>
          <a:p>
            <a:endParaRPr lang="en-US" dirty="0"/>
          </a:p>
          <a:p>
            <a:pPr marL="0" indent="0">
              <a:buNone/>
            </a:pPr>
            <a:endParaRPr lang="en-US" dirty="0"/>
          </a:p>
        </p:txBody>
      </p:sp>
      <p:sp>
        <p:nvSpPr>
          <p:cNvPr id="11268" name="Line 5"/>
          <p:cNvSpPr>
            <a:spLocks noChangeShapeType="1"/>
          </p:cNvSpPr>
          <p:nvPr/>
        </p:nvSpPr>
        <p:spPr bwMode="auto">
          <a:xfrm>
            <a:off x="952500" y="516837"/>
            <a:ext cx="4533900" cy="1007163"/>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6"/>
          <p:cNvSpPr>
            <a:spLocks noChangeShapeType="1"/>
          </p:cNvSpPr>
          <p:nvPr/>
        </p:nvSpPr>
        <p:spPr bwMode="auto">
          <a:xfrm flipV="1">
            <a:off x="952500" y="365125"/>
            <a:ext cx="4381500" cy="1158875"/>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down)">
                                      <p:cBhvr>
                                        <p:cTn id="7" dur="500"/>
                                        <p:tgtEl>
                                          <p:spTgt spid="1126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wipe(down)">
                                      <p:cBhvr>
                                        <p:cTn id="10"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Lst>
  </p:timing>
</p:sld>
</file>

<file path=ppt/theme/theme1.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852</Words>
  <Application>Microsoft Office PowerPoint</Application>
  <PresentationFormat>Widescreen</PresentationFormat>
  <Paragraphs>97</Paragraphs>
  <Slides>23</Slides>
  <Notes>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Impact</vt:lpstr>
      <vt:lpstr>Tahoma</vt:lpstr>
      <vt:lpstr>Wingdings</vt:lpstr>
      <vt:lpstr>2_EFL 2016 Master Layout</vt:lpstr>
      <vt:lpstr>PowerPoint Presentation</vt:lpstr>
      <vt:lpstr>Economic Reasoning Proposition #1</vt:lpstr>
      <vt:lpstr>The poverty of some nations and the wealth of others is not an accident; it is the result of choices</vt:lpstr>
      <vt:lpstr>Economic Reasoning Proposition #2: </vt:lpstr>
      <vt:lpstr>Opportunity Cost:</vt:lpstr>
      <vt:lpstr>Characteristics of Cost:</vt:lpstr>
      <vt:lpstr>Economic Reasoning Proposition # 3:  </vt:lpstr>
      <vt:lpstr>Incentives:</vt:lpstr>
      <vt:lpstr>Should we ration?</vt:lpstr>
      <vt:lpstr>Choices are made at the Margin</vt:lpstr>
      <vt:lpstr>Ideas to Take Away from Lesson 2:</vt:lpstr>
      <vt:lpstr>Ideas to Take Away from Lesson 2:</vt:lpstr>
      <vt:lpstr>PowerPoint Presentation</vt:lpstr>
      <vt:lpstr>PowerPoint Presentation</vt:lpstr>
      <vt:lpstr>Paper Auction</vt:lpstr>
      <vt:lpstr>PowerPoint Presentation</vt:lpstr>
      <vt:lpstr>Missed Flight?</vt:lpstr>
      <vt:lpstr>Push Up Challenge</vt:lpstr>
      <vt:lpstr>Negotiating with the dentist?</vt:lpstr>
      <vt:lpstr>Negotiating with the dentist?</vt:lpstr>
      <vt:lpstr>Methods of Rationing Scarce Goods and Services</vt:lpstr>
      <vt:lpstr>Economic Reasoning Proposition # 4:  </vt:lpstr>
      <vt:lpstr>Economic Reasoning Proposition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Lupien</dc:creator>
  <cp:lastModifiedBy>Debbie Henney</cp:lastModifiedBy>
  <cp:revision>29</cp:revision>
  <dcterms:created xsi:type="dcterms:W3CDTF">2009-04-26T22:45:13Z</dcterms:created>
  <dcterms:modified xsi:type="dcterms:W3CDTF">2019-05-28T21:41:23Z</dcterms:modified>
</cp:coreProperties>
</file>