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6"/>
  </p:notesMasterIdLst>
  <p:sldIdLst>
    <p:sldId id="256" r:id="rId2"/>
    <p:sldId id="278" r:id="rId3"/>
    <p:sldId id="279" r:id="rId4"/>
    <p:sldId id="272" r:id="rId5"/>
    <p:sldId id="280" r:id="rId6"/>
    <p:sldId id="265" r:id="rId7"/>
    <p:sldId id="266" r:id="rId8"/>
    <p:sldId id="267" r:id="rId9"/>
    <p:sldId id="268" r:id="rId10"/>
    <p:sldId id="269" r:id="rId11"/>
    <p:sldId id="270" r:id="rId12"/>
    <p:sldId id="281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62" autoAdjust="0"/>
  </p:normalViewPr>
  <p:slideViewPr>
    <p:cSldViewPr>
      <p:cViewPr varScale="1">
        <p:scale>
          <a:sx n="82" d="100"/>
          <a:sy n="82" d="100"/>
        </p:scale>
        <p:origin x="201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4BB2A2-97A5-44E9-9B56-1A7001F8FB4D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BFF207-60B2-4D84-9021-78982FA0F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43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1AA27B-00FD-432F-B70C-898C790F572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picture is link to YouTube video clip or see https://youtu.be/Ng3XHPdexNM</a:t>
            </a:r>
          </a:p>
        </p:txBody>
      </p:sp>
    </p:spTree>
    <p:extLst>
      <p:ext uri="{BB962C8B-B14F-4D97-AF65-F5344CB8AC3E}">
        <p14:creationId xmlns:p14="http://schemas.microsoft.com/office/powerpoint/2010/main" val="513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1AA27B-00FD-432F-B70C-898C790F572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 picture is link to YouTube video clip or see https://youtu.be/D2QlitH4nYY </a:t>
            </a:r>
          </a:p>
        </p:txBody>
      </p:sp>
    </p:spTree>
    <p:extLst>
      <p:ext uri="{BB962C8B-B14F-4D97-AF65-F5344CB8AC3E}">
        <p14:creationId xmlns:p14="http://schemas.microsoft.com/office/powerpoint/2010/main" val="194742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48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97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C626-D3B1-4D3B-BC24-E2A9D5A318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65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8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20B5E-115B-4648-83D2-FBB3B56920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1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003165-D860-484A-ADEA-DA2FE416D3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7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06ED9-559F-420E-B0C2-23F1BC1E37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5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666"/>
            <a:ext cx="10910934" cy="107134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69814"/>
            <a:ext cx="10910934" cy="3966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83590D-AB01-4796-A1D4-B59FBE9E2D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3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6AD78-575E-453C-90E6-2BEDD876B0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0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1478"/>
            <a:ext cx="10515600" cy="945060"/>
          </a:xfrm>
        </p:spPr>
        <p:txBody>
          <a:bodyPr>
            <a:normAutofit/>
          </a:bodyPr>
          <a:lstStyle>
            <a:lvl1pPr algn="ctr">
              <a:defRPr sz="6600">
                <a:latin typeface="+mj-lt"/>
              </a:defRPr>
            </a:lvl1pPr>
          </a:lstStyle>
          <a:p>
            <a:r>
              <a:rPr lang="en-US" dirty="0"/>
              <a:t>Economics for Leaders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1446664"/>
            <a:ext cx="11168840" cy="310313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Lesson #: Lesson Title</a:t>
            </a:r>
          </a:p>
        </p:txBody>
      </p:sp>
    </p:spTree>
    <p:extLst>
      <p:ext uri="{BB962C8B-B14F-4D97-AF65-F5344CB8AC3E}">
        <p14:creationId xmlns:p14="http://schemas.microsoft.com/office/powerpoint/2010/main" val="62665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0137-AB07-46E8-89CC-515BC9A7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059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11200" y="6445250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latin typeface="Monotype Corsiva" pitchFamily="66" charset="0"/>
              </a:rPr>
              <a:t>Economics for Leaders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975D58D-13F2-4578-B33A-05F88679A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417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11200" y="6445250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latin typeface="Monotype Corsiva" pitchFamily="66" charset="0"/>
              </a:rPr>
              <a:t>Economics for Leaders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FFCB4C8-B1CA-4E1C-BCC2-2420D0A0D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407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711200" y="6445250"/>
            <a:ext cx="314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>
                <a:latin typeface="Monotype Corsiva" pitchFamily="66" charset="0"/>
              </a:rPr>
              <a:t>Economics for Leaders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39A61B9-87BE-468C-A9E6-A7081D05F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6104A"/>
              </a:gs>
              <a:gs pos="25000">
                <a:schemeClr val="accent6">
                  <a:tint val="96000"/>
                  <a:shade val="80000"/>
                  <a:satMod val="105000"/>
                </a:schemeClr>
              </a:gs>
              <a:gs pos="38000">
                <a:schemeClr val="accent6">
                  <a:tint val="96000"/>
                  <a:shade val="59000"/>
                  <a:satMod val="120000"/>
                </a:schemeClr>
              </a:gs>
              <a:gs pos="55000">
                <a:schemeClr val="accent6">
                  <a:tint val="100000"/>
                  <a:shade val="57000"/>
                  <a:satMod val="120000"/>
                </a:schemeClr>
              </a:gs>
              <a:gs pos="80000">
                <a:schemeClr val="accent6">
                  <a:tint val="100000"/>
                  <a:shade val="56000"/>
                  <a:satMod val="145000"/>
                </a:schemeClr>
              </a:gs>
              <a:gs pos="88000">
                <a:schemeClr val="accent6">
                  <a:tint val="100000"/>
                  <a:shade val="63000"/>
                  <a:satMod val="160000"/>
                </a:schemeClr>
              </a:gs>
              <a:gs pos="100000">
                <a:schemeClr val="accent6">
                  <a:tint val="99000"/>
                  <a:shade val="100000"/>
                  <a:satMod val="15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56095"/>
            <a:ext cx="10515600" cy="4320867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8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2394857"/>
            <a:ext cx="9144000" cy="28629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3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867400"/>
            <a:ext cx="8305800" cy="81204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117348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910934" cy="914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295400"/>
            <a:ext cx="10910934" cy="4341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5410200" y="2057400"/>
            <a:ext cx="60910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1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D6104A"/>
            </a:solidFill>
            <a:prstDash val="lgDash"/>
          </a:ln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02609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D6104A"/>
            </a:solidFill>
            <a:prstDash val="lgDash"/>
          </a:ln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1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82218" cy="1325563"/>
          </a:xfrm>
          <a:ln w="12700">
            <a:solidFill>
              <a:srgbClr val="D6104A"/>
            </a:solidFill>
            <a:prstDash val="lgDash"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01014"/>
            <a:ext cx="2796654" cy="18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9869"/>
            <a:ext cx="10515600" cy="398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772311"/>
            <a:ext cx="3432566" cy="9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6"/>
        </a:buBlip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Ng3XHPdexNM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2QlitH4nYY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3: Open Markets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Economics for Leaders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752600" y="1524000"/>
            <a:ext cx="8763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b="1" dirty="0"/>
              <a:t>Market Competition:  Win-Win Outcomes</a:t>
            </a:r>
          </a:p>
        </p:txBody>
      </p:sp>
      <p:pic>
        <p:nvPicPr>
          <p:cNvPr id="13316" name="Picture 3" descr="Cartoon 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619" y="1302774"/>
            <a:ext cx="4876800" cy="3255389"/>
          </a:xfrm>
          <a:noFill/>
        </p:spPr>
      </p:pic>
      <p:pic>
        <p:nvPicPr>
          <p:cNvPr id="13317" name="Picture 4" descr="Money Man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995825"/>
            <a:ext cx="4675187" cy="4854801"/>
          </a:xfrm>
          <a:noFill/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143000" y="4710982"/>
            <a:ext cx="6019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+mn-lt"/>
              </a:rPr>
              <a:t>Both buyers and sellers value what they received more than what they gave up.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Hudsucker</a:t>
            </a:r>
            <a:r>
              <a:rPr lang="en-US" dirty="0"/>
              <a:t> Proxy (3 min)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Ng3XHPdexN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7100" y="26193"/>
            <a:ext cx="10337800" cy="5815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Hudsucker</a:t>
            </a:r>
            <a:r>
              <a:rPr lang="en-US" dirty="0"/>
              <a:t> Proxy (8 min)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D2QlitH4nY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34413"/>
            <a:ext cx="10439400" cy="58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4646612" cy="2286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/>
              <a:t>Institutions necessary for well-functioning markets: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2895600"/>
            <a:ext cx="3932237" cy="2973388"/>
          </a:xfrm>
        </p:spPr>
        <p:txBody>
          <a:bodyPr/>
          <a:lstStyle/>
          <a:p>
            <a:pPr marL="457200" indent="-457200" eaLnBrk="1" hangingPunct="1">
              <a:buBlip>
                <a:blip r:embed="rId2"/>
              </a:buBlip>
            </a:pPr>
            <a:r>
              <a:rPr lang="en-US" altLang="en-US" sz="4000" dirty="0"/>
              <a:t>Property rights</a:t>
            </a:r>
          </a:p>
          <a:p>
            <a:pPr marL="457200" indent="-457200">
              <a:buBlip>
                <a:blip r:embed="rId2"/>
              </a:buBlip>
            </a:pPr>
            <a:r>
              <a:rPr lang="en-US" altLang="en-US" sz="4000" dirty="0"/>
              <a:t>Rule of law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15365" name="Picture 6" descr="05_02_22_Backsliding-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83" y="457200"/>
            <a:ext cx="55626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copy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1037">
            <a:off x="6843703" y="4178047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/>
              <a:t>Ideas to Take Away from Lesson 3: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25101"/>
            <a:ext cx="10515600" cy="41980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Open markets benefit both buyers and sellers by providing a low cost mechanism for trade.</a:t>
            </a:r>
          </a:p>
          <a:p>
            <a:pPr eaLnBrk="1" hangingPunct="1"/>
            <a:r>
              <a:rPr lang="en-US" altLang="en-US" sz="3600" dirty="0"/>
              <a:t>Open entry and exit and competition are necessary for markets to function effectively.</a:t>
            </a:r>
          </a:p>
          <a:p>
            <a:pPr eaLnBrk="1" hangingPunct="1"/>
            <a:r>
              <a:rPr lang="en-US" altLang="en-US" sz="3600" dirty="0"/>
              <a:t>Clearly defined property rights and stable rule of law are necessary for markets to function at low cost to participants.</a:t>
            </a:r>
          </a:p>
          <a:p>
            <a:pPr eaLnBrk="1" hangingPunct="1"/>
            <a:r>
              <a:rPr lang="en-US" altLang="en-US" sz="3600" dirty="0"/>
              <a:t>Open markets encourage economic growth.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>
                <a:cs typeface="Tahoma" panose="020B0604030504040204" pitchFamily="34" charset="0"/>
              </a:rPr>
              <a:t>Economic Reasoning </a:t>
            </a:r>
            <a:r>
              <a:rPr lang="en-US" altLang="en-US" dirty="0">
                <a:cs typeface="Tahoma" panose="020B0604030504040204" pitchFamily="34" charset="0"/>
              </a:rPr>
              <a:t>Proposition </a:t>
            </a:r>
            <a:r>
              <a:rPr lang="en-US" altLang="en-US" b="1" dirty="0">
                <a:cs typeface="Tahoma" panose="020B0604030504040204" pitchFamily="34" charset="0"/>
              </a:rPr>
              <a:t># 3: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People respond to incentives in predictable ways.</a:t>
            </a:r>
          </a:p>
          <a:p>
            <a:pPr lvl="1"/>
            <a:r>
              <a:rPr lang="en-US" altLang="en-US" dirty="0"/>
              <a:t>Choices are influenced by incentives, the rewards that encourage and the punishments that discourage actions. When incentives change, behavior changes in predictable ways.</a:t>
            </a:r>
          </a:p>
        </p:txBody>
      </p:sp>
    </p:spTree>
    <p:extLst>
      <p:ext uri="{BB962C8B-B14F-4D97-AF65-F5344CB8AC3E}">
        <p14:creationId xmlns:p14="http://schemas.microsoft.com/office/powerpoint/2010/main" val="367164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cs typeface="Tahoma" panose="020B0604030504040204" pitchFamily="34" charset="0"/>
              </a:rPr>
              <a:t>Economic Reasoning </a:t>
            </a:r>
            <a:r>
              <a:rPr lang="en-US" altLang="en-US" dirty="0">
                <a:cs typeface="Tahoma" panose="020B0604030504040204" pitchFamily="34" charset="0"/>
              </a:rPr>
              <a:t>Proposition </a:t>
            </a:r>
            <a:r>
              <a:rPr lang="en-US" altLang="en-US" b="1" dirty="0">
                <a:cs typeface="Tahoma" panose="020B0604030504040204" pitchFamily="34" charset="0"/>
              </a:rPr>
              <a:t># 4: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Institutions are the “rules of the game” that influence choices. </a:t>
            </a:r>
          </a:p>
          <a:p>
            <a:pPr lvl="1"/>
            <a:r>
              <a:rPr lang="en-US" altLang="en-US" dirty="0"/>
              <a:t>Laws, customs, moral principles, superstitions, and cultural values influence people’s choices. These basic institutions controlling behavior set out and establish the incentive structure and the basic design of the economic system.</a:t>
            </a:r>
          </a:p>
        </p:txBody>
      </p:sp>
    </p:spTree>
    <p:extLst>
      <p:ext uri="{BB962C8B-B14F-4D97-AF65-F5344CB8AC3E}">
        <p14:creationId xmlns:p14="http://schemas.microsoft.com/office/powerpoint/2010/main" val="246179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/>
              <a:t>How Market Competition Benefits the Poor</a:t>
            </a:r>
          </a:p>
        </p:txBody>
      </p:sp>
      <p:pic>
        <p:nvPicPr>
          <p:cNvPr id="8196" name="Picture 4" descr="lesson_thre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5682"/>
          <a:stretch>
            <a:fillRect/>
          </a:stretch>
        </p:blipFill>
        <p:spPr>
          <a:xfrm>
            <a:off x="5715000" y="457200"/>
            <a:ext cx="6172200" cy="4873625"/>
          </a:xfr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39788" y="2286000"/>
            <a:ext cx="4570412" cy="3811588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600" dirty="0"/>
              <a:t>It makes more goods and services available at lower prices.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The presence of other competitors (actual or potential) provides incentives for innovation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It provides opportunities for the poor as workers.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600" dirty="0"/>
              <a:t>It provides opportunities for the poor as entrepreneurs.</a:t>
            </a:r>
          </a:p>
          <a:p>
            <a:endParaRPr lang="en-US" dirty="0"/>
          </a:p>
        </p:txBody>
      </p:sp>
      <p:pic>
        <p:nvPicPr>
          <p:cNvPr id="8198" name="Picture 6" descr="shoemerchan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3353">
            <a:off x="9014519" y="3845657"/>
            <a:ext cx="3336887" cy="2970335"/>
          </a:xfrm>
          <a:noFill/>
        </p:spPr>
      </p:pic>
      <p:pic>
        <p:nvPicPr>
          <p:cNvPr id="8197" name="Picture 5" descr="cellphonegir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01561">
            <a:off x="5612060" y="4113716"/>
            <a:ext cx="3524280" cy="3151453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2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Please use the slides before this one in your presentation. 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The slides following this one are provided as options.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905000" y="1371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052899" cy="13255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/>
              <a:t>Buyers DON’T Compete With Sellers . . .</a:t>
            </a:r>
          </a:p>
        </p:txBody>
      </p:sp>
      <p:pic>
        <p:nvPicPr>
          <p:cNvPr id="10245" name="Picture 4" descr="Boxing - Knockouts!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44651"/>
            <a:ext cx="5642699" cy="3967162"/>
          </a:xfrm>
          <a:noFill/>
        </p:spPr>
      </p:pic>
      <p:pic>
        <p:nvPicPr>
          <p:cNvPr id="10243" name="Picture 2" descr="Cartoon 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0443"/>
            <a:ext cx="5788174" cy="2108342"/>
          </a:xfr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905000" y="10668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Buyers Compete with Buyers</a:t>
            </a:r>
          </a:p>
        </p:txBody>
      </p:sp>
      <p:pic>
        <p:nvPicPr>
          <p:cNvPr id="11268" name="Picture 3" descr="Cartoon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5795312" cy="2136775"/>
          </a:xfrm>
          <a:noFill/>
        </p:spPr>
      </p:pic>
      <p:pic>
        <p:nvPicPr>
          <p:cNvPr id="11269" name="Picture 4" descr="Pulling Out Cash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1324474"/>
            <a:ext cx="23241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Pulling Out Cash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5148" y="1524998"/>
            <a:ext cx="2259252" cy="517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905000" y="114300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Sellers Compete with Sellers</a:t>
            </a:r>
          </a:p>
        </p:txBody>
      </p:sp>
      <p:pic>
        <p:nvPicPr>
          <p:cNvPr id="12293" name="Picture 4" descr="Cartoon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13"/>
            <a:ext cx="5627688" cy="2074862"/>
          </a:xfrm>
          <a:noFill/>
        </p:spPr>
      </p:pic>
      <p:pic>
        <p:nvPicPr>
          <p:cNvPr id="12296" name="Picture 7" descr="Cartoon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20913"/>
            <a:ext cx="5619750" cy="2046287"/>
          </a:xfrm>
          <a:noFill/>
        </p:spPr>
      </p:pic>
      <p:pic>
        <p:nvPicPr>
          <p:cNvPr id="12291" name="Picture 2" descr="Woman in Green D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55" y="1326076"/>
            <a:ext cx="1481938" cy="48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Pulling Out Cash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35" y="2590799"/>
            <a:ext cx="1859682" cy="4144963"/>
          </a:xfrm>
          <a:noFill/>
        </p:spPr>
      </p:pic>
      <p:pic>
        <p:nvPicPr>
          <p:cNvPr id="12295" name="Picture 6" descr="Businessman Standi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488819"/>
            <a:ext cx="1750952" cy="4498975"/>
          </a:xfr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EFL 2016 Master Layou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336</Words>
  <Application>Microsoft Office PowerPoint</Application>
  <PresentationFormat>Widescreen</PresentationFormat>
  <Paragraphs>36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Tahoma</vt:lpstr>
      <vt:lpstr>Wingdings</vt:lpstr>
      <vt:lpstr>2_EFL 2016 Master Layout</vt:lpstr>
      <vt:lpstr>Economics for Leaders</vt:lpstr>
      <vt:lpstr>Economic Reasoning Proposition # 3:  </vt:lpstr>
      <vt:lpstr>Economic Reasoning Proposition # 4:  </vt:lpstr>
      <vt:lpstr>How Market Competition Benefits the Poor</vt:lpstr>
      <vt:lpstr>PowerPoint Presentation</vt:lpstr>
      <vt:lpstr>PowerPoint Presentation</vt:lpstr>
      <vt:lpstr>Buyers DON’T Compete With Sellers . . .</vt:lpstr>
      <vt:lpstr>Buyers Compete with Buyers</vt:lpstr>
      <vt:lpstr>Sellers Compete with Sellers</vt:lpstr>
      <vt:lpstr>Market Competition:  Win-Win Outcomes</vt:lpstr>
      <vt:lpstr>Hudsucker Proxy (3 min)</vt:lpstr>
      <vt:lpstr>Hudsucker Proxy (8 min)</vt:lpstr>
      <vt:lpstr>Institutions necessary for well-functioning markets:</vt:lpstr>
      <vt:lpstr>Ideas to Take Away from Lesson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Lupien</dc:creator>
  <cp:lastModifiedBy>Debbie Henney</cp:lastModifiedBy>
  <cp:revision>22</cp:revision>
  <dcterms:created xsi:type="dcterms:W3CDTF">2009-04-26T22:45:13Z</dcterms:created>
  <dcterms:modified xsi:type="dcterms:W3CDTF">2019-05-30T19:31:48Z</dcterms:modified>
</cp:coreProperties>
</file>