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8"/>
  </p:notesMasterIdLst>
  <p:sldIdLst>
    <p:sldId id="256" r:id="rId2"/>
    <p:sldId id="307" r:id="rId3"/>
    <p:sldId id="265" r:id="rId4"/>
    <p:sldId id="269" r:id="rId5"/>
    <p:sldId id="270" r:id="rId6"/>
    <p:sldId id="298" r:id="rId7"/>
    <p:sldId id="311" r:id="rId8"/>
    <p:sldId id="312" r:id="rId9"/>
    <p:sldId id="310" r:id="rId10"/>
    <p:sldId id="314" r:id="rId11"/>
    <p:sldId id="300" r:id="rId12"/>
    <p:sldId id="315" r:id="rId13"/>
    <p:sldId id="275" r:id="rId14"/>
    <p:sldId id="293" r:id="rId15"/>
    <p:sldId id="294" r:id="rId16"/>
    <p:sldId id="295" r:id="rId17"/>
    <p:sldId id="296" r:id="rId18"/>
    <p:sldId id="297" r:id="rId19"/>
    <p:sldId id="280" r:id="rId20"/>
    <p:sldId id="285" r:id="rId21"/>
    <p:sldId id="303" r:id="rId22"/>
    <p:sldId id="304" r:id="rId23"/>
    <p:sldId id="305" r:id="rId24"/>
    <p:sldId id="306" r:id="rId25"/>
    <p:sldId id="290" r:id="rId26"/>
    <p:sldId id="308" r:id="rId2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19" autoAdjust="0"/>
  </p:normalViewPr>
  <p:slideViewPr>
    <p:cSldViewPr>
      <p:cViewPr varScale="1">
        <p:scale>
          <a:sx n="65" d="100"/>
          <a:sy n="65" d="100"/>
        </p:scale>
        <p:origin x="861" y="24"/>
      </p:cViewPr>
      <p:guideLst>
        <p:guide orient="horz" pos="2160"/>
        <p:guide pos="3840"/>
      </p:guideLst>
    </p:cSldViewPr>
  </p:slideViewPr>
  <p:notesTextViewPr>
    <p:cViewPr>
      <p:scale>
        <a:sx n="100" d="100"/>
        <a:sy n="100" d="100"/>
      </p:scale>
      <p:origin x="0" y="0"/>
    </p:cViewPr>
  </p:notesTextViewPr>
  <p:notesViewPr>
    <p:cSldViewPr>
      <p:cViewPr varScale="1">
        <p:scale>
          <a:sx n="69" d="100"/>
          <a:sy n="69" d="100"/>
        </p:scale>
        <p:origin x="1197"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1627FF16-311D-46FD-859E-A5A70CC44265}" type="datetimeFigureOut">
              <a:rPr lang="en-US"/>
              <a:pPr>
                <a:defRPr/>
              </a:pPr>
              <a:t>5/30/2019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00D3B6B-834B-42FD-968A-72A81E4091DB}" type="slidenum">
              <a:rPr lang="en-US" altLang="en-US"/>
              <a:pPr/>
              <a:t>‹#›</a:t>
            </a:fld>
            <a:endParaRPr lang="en-US" altLang="en-US"/>
          </a:p>
        </p:txBody>
      </p:sp>
    </p:spTree>
    <p:extLst>
      <p:ext uri="{BB962C8B-B14F-4D97-AF65-F5344CB8AC3E}">
        <p14:creationId xmlns:p14="http://schemas.microsoft.com/office/powerpoint/2010/main" val="1156714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watch?v=blvxPshCDe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youtube.com/watch?v=7_qwjcxwUqw"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Choose questions/rounds from those provided in the following slides, or make some of your own.  The examples should give students the opportunity to identify the market dynamics in action.</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3FBCDCB-908F-4E46-81E1-424D9EB3FC43}"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117240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Rising Hummus Prices? Blame a drought a half a world away. New York Times, 2/8/2018</a:t>
            </a:r>
          </a:p>
          <a:p>
            <a:endParaRPr lang="en-US" dirty="0"/>
          </a:p>
          <a:p>
            <a:r>
              <a:rPr lang="en-US" dirty="0"/>
              <a:t>https://www.nytimes.com/2018/02/08/business/hummus-chickpeas-prices.html?rref=collection%2Ftimestopic%2FFood%20Prices%20and%20Supply&amp;action=click&amp;contentCollection=timestopics&amp;region=stream&amp;module=stream_unit&amp;version=latest&amp;contentPlacement=4&amp;pgtype=collection  </a:t>
            </a:r>
          </a:p>
        </p:txBody>
      </p:sp>
      <p:sp>
        <p:nvSpPr>
          <p:cNvPr id="4" name="Slide Number Placeholder 3"/>
          <p:cNvSpPr>
            <a:spLocks noGrp="1"/>
          </p:cNvSpPr>
          <p:nvPr>
            <p:ph type="sldNum" sz="quarter" idx="10"/>
          </p:nvPr>
        </p:nvSpPr>
        <p:spPr/>
        <p:txBody>
          <a:bodyPr/>
          <a:lstStyle/>
          <a:p>
            <a:fld id="{200D3B6B-834B-42FD-968A-72A81E4091DB}" type="slidenum">
              <a:rPr lang="en-US" altLang="en-US" smtClean="0"/>
              <a:pPr/>
              <a:t>6</a:t>
            </a:fld>
            <a:endParaRPr lang="en-US" altLang="en-US"/>
          </a:p>
        </p:txBody>
      </p:sp>
    </p:spTree>
    <p:extLst>
      <p:ext uri="{BB962C8B-B14F-4D97-AF65-F5344CB8AC3E}">
        <p14:creationId xmlns:p14="http://schemas.microsoft.com/office/powerpoint/2010/main" val="86905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https://en.wikipedia.org/wiki/Minimum_wage_in_the_United_States</a:t>
            </a:r>
          </a:p>
        </p:txBody>
      </p:sp>
      <p:sp>
        <p:nvSpPr>
          <p:cNvPr id="4" name="Slide Number Placeholder 3"/>
          <p:cNvSpPr>
            <a:spLocks noGrp="1"/>
          </p:cNvSpPr>
          <p:nvPr>
            <p:ph type="sldNum" sz="quarter" idx="10"/>
          </p:nvPr>
        </p:nvSpPr>
        <p:spPr/>
        <p:txBody>
          <a:bodyPr/>
          <a:lstStyle/>
          <a:p>
            <a:fld id="{200D3B6B-834B-42FD-968A-72A81E4091DB}" type="slidenum">
              <a:rPr lang="en-US" altLang="en-US" smtClean="0"/>
              <a:pPr/>
              <a:t>15</a:t>
            </a:fld>
            <a:endParaRPr lang="en-US" altLang="en-US"/>
          </a:p>
        </p:txBody>
      </p:sp>
    </p:spTree>
    <p:extLst>
      <p:ext uri="{BB962C8B-B14F-4D97-AF65-F5344CB8AC3E}">
        <p14:creationId xmlns:p14="http://schemas.microsoft.com/office/powerpoint/2010/main" val="78627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323C08B-4A27-49EC-8359-A0BCA5F77895}"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
        <p:nvSpPr>
          <p:cNvPr id="3174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Picture is link to video </a:t>
            </a:r>
            <a:r>
              <a:rPr lang="en-US" altLang="en-US" dirty="0">
                <a:hlinkClick r:id="rId3"/>
              </a:rPr>
              <a:t>http://www.youtube.com/watch?v=blvxPshCDe4</a:t>
            </a:r>
            <a:r>
              <a:rPr lang="en-US" altLang="en-US" dirty="0"/>
              <a:t> watch </a:t>
            </a:r>
            <a:r>
              <a:rPr lang="en-US" altLang="en-US" dirty="0">
                <a:latin typeface="Arial" panose="020B0604020202020204" pitchFamily="34" charset="0"/>
              </a:rPr>
              <a:t>6:31 – 10:00</a:t>
            </a:r>
          </a:p>
          <a:p>
            <a:pPr eaLnBrk="1" hangingPunct="1">
              <a:spcBef>
                <a:spcPct val="0"/>
              </a:spcBef>
            </a:pPr>
            <a:endParaRPr lang="en-US" altLang="en-US" dirty="0"/>
          </a:p>
        </p:txBody>
      </p:sp>
    </p:spTree>
    <p:extLst>
      <p:ext uri="{BB962C8B-B14F-4D97-AF65-F5344CB8AC3E}">
        <p14:creationId xmlns:p14="http://schemas.microsoft.com/office/powerpoint/2010/main" val="2482554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http://www.youtube.com/watch?v=7_qwjcxwUqw</a:t>
            </a:r>
            <a:endParaRPr lang="en-US" dirty="0"/>
          </a:p>
          <a:p>
            <a:r>
              <a:rPr lang="en-US" dirty="0"/>
              <a:t>Video starts on click during presentation.</a:t>
            </a:r>
          </a:p>
        </p:txBody>
      </p:sp>
      <p:sp>
        <p:nvSpPr>
          <p:cNvPr id="4" name="Slide Number Placeholder 3"/>
          <p:cNvSpPr>
            <a:spLocks noGrp="1"/>
          </p:cNvSpPr>
          <p:nvPr>
            <p:ph type="sldNum" sz="quarter" idx="10"/>
          </p:nvPr>
        </p:nvSpPr>
        <p:spPr/>
        <p:txBody>
          <a:bodyPr/>
          <a:lstStyle/>
          <a:p>
            <a:fld id="{292752CF-2CBB-4AE8-844A-88D966727B22}" type="slidenum">
              <a:rPr lang="en-US" altLang="en-US" smtClean="0"/>
              <a:pPr/>
              <a:t>26</a:t>
            </a:fld>
            <a:endParaRPr lang="en-US" altLang="en-US"/>
          </a:p>
        </p:txBody>
      </p:sp>
    </p:spTree>
    <p:extLst>
      <p:ext uri="{BB962C8B-B14F-4D97-AF65-F5344CB8AC3E}">
        <p14:creationId xmlns:p14="http://schemas.microsoft.com/office/powerpoint/2010/main" val="1409766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7"/>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12" name="Title 1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74195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2604999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3CC3A27-E14B-43A8-8944-FD10CAFAF730}" type="slidenum">
              <a:rPr lang="en-US" altLang="en-US" smtClean="0"/>
              <a:pPr/>
              <a:t>‹#›</a:t>
            </a:fld>
            <a:endParaRPr lang="en-US" altLang="en-US"/>
          </a:p>
        </p:txBody>
      </p:sp>
    </p:spTree>
    <p:extLst>
      <p:ext uri="{BB962C8B-B14F-4D97-AF65-F5344CB8AC3E}">
        <p14:creationId xmlns:p14="http://schemas.microsoft.com/office/powerpoint/2010/main" val="3425395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4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85298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846084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7836F23-140B-46F6-9A19-E3B982B124AD}" type="slidenum">
              <a:rPr lang="en-US" altLang="en-US" smtClean="0"/>
              <a:pPr/>
              <a:t>‹#›</a:t>
            </a:fld>
            <a:endParaRPr lang="en-US" altLang="en-US"/>
          </a:p>
        </p:txBody>
      </p:sp>
    </p:spTree>
    <p:extLst>
      <p:ext uri="{BB962C8B-B14F-4D97-AF65-F5344CB8AC3E}">
        <p14:creationId xmlns:p14="http://schemas.microsoft.com/office/powerpoint/2010/main" val="1484857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102FB1C-65E3-400F-9B81-075514442AB9}" type="slidenum">
              <a:rPr lang="en-US" altLang="en-US" smtClean="0"/>
              <a:pPr/>
              <a:t>‹#›</a:t>
            </a:fld>
            <a:endParaRPr lang="en-US" altLang="en-US"/>
          </a:p>
        </p:txBody>
      </p:sp>
    </p:spTree>
    <p:extLst>
      <p:ext uri="{BB962C8B-B14F-4D97-AF65-F5344CB8AC3E}">
        <p14:creationId xmlns:p14="http://schemas.microsoft.com/office/powerpoint/2010/main" val="3162596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418012" cy="1981200"/>
          </a:xfrm>
        </p:spPr>
        <p:txBody>
          <a:bodyPr anchor="b">
            <a:noAutofit/>
          </a:bodyPr>
          <a:lstStyle>
            <a:lvl1pPr>
              <a:defRPr sz="4800"/>
            </a:lvl1pPr>
          </a:lstStyle>
          <a:p>
            <a:r>
              <a:rPr lang="en-US"/>
              <a:t>Click to edit Master title style</a:t>
            </a:r>
            <a:endParaRPr lang="en-US" dirty="0"/>
          </a:p>
        </p:txBody>
      </p:sp>
      <p:sp>
        <p:nvSpPr>
          <p:cNvPr id="3" name="Picture Placeholder 2"/>
          <p:cNvSpPr>
            <a:spLocks noGrp="1"/>
          </p:cNvSpPr>
          <p:nvPr>
            <p:ph type="pic" idx="1"/>
          </p:nvPr>
        </p:nvSpPr>
        <p:spPr>
          <a:xfrm>
            <a:off x="5638800" y="100332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590800"/>
            <a:ext cx="4418012" cy="3278188"/>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A7DC949-8484-4D17-A047-E29271990585}" type="slidenum">
              <a:rPr lang="en-US" altLang="en-US" smtClean="0"/>
              <a:pPr/>
              <a:t>‹#›</a:t>
            </a:fld>
            <a:endParaRPr lang="en-US" altLang="en-US"/>
          </a:p>
        </p:txBody>
      </p:sp>
    </p:spTree>
    <p:extLst>
      <p:ext uri="{BB962C8B-B14F-4D97-AF65-F5344CB8AC3E}">
        <p14:creationId xmlns:p14="http://schemas.microsoft.com/office/powerpoint/2010/main" val="3858448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Larg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1666"/>
            <a:ext cx="10910934" cy="1071349"/>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669814"/>
            <a:ext cx="10910934" cy="3966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70192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759611A-2309-481B-9BA2-6002810F6570}" type="slidenum">
              <a:rPr lang="en-US" altLang="en-US" smtClean="0"/>
              <a:pPr/>
              <a:t>‹#›</a:t>
            </a:fld>
            <a:endParaRPr lang="en-US" altLang="en-US"/>
          </a:p>
        </p:txBody>
      </p:sp>
    </p:spTree>
    <p:extLst>
      <p:ext uri="{BB962C8B-B14F-4D97-AF65-F5344CB8AC3E}">
        <p14:creationId xmlns:p14="http://schemas.microsoft.com/office/powerpoint/2010/main" val="1367800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4EBD652-1153-4A17-92FE-278CB6F94D70}" type="slidenum">
              <a:rPr lang="en-US" altLang="en-US" smtClean="0"/>
              <a:pPr/>
              <a:t>‹#›</a:t>
            </a:fld>
            <a:endParaRPr lang="en-US" altLang="en-US"/>
          </a:p>
        </p:txBody>
      </p:sp>
    </p:spTree>
    <p:extLst>
      <p:ext uri="{BB962C8B-B14F-4D97-AF65-F5344CB8AC3E}">
        <p14:creationId xmlns:p14="http://schemas.microsoft.com/office/powerpoint/2010/main" val="1660322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1478"/>
            <a:ext cx="10515600" cy="945060"/>
          </a:xfrm>
        </p:spPr>
        <p:txBody>
          <a:bodyPr>
            <a:normAutofit/>
          </a:bodyPr>
          <a:lstStyle>
            <a:lvl1pPr algn="ctr">
              <a:defRPr sz="6600">
                <a:latin typeface="+mj-lt"/>
              </a:defRPr>
            </a:lvl1pPr>
          </a:lstStyle>
          <a:p>
            <a:r>
              <a:rPr lang="en-US" dirty="0"/>
              <a:t>Economics for Leaders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pic>
        <p:nvPicPr>
          <p:cNvPr id="5" name="Picture 4"/>
          <p:cNvPicPr>
            <a:picLocks noChangeAspect="1"/>
          </p:cNvPicPr>
          <p:nvPr/>
        </p:nvPicPr>
        <p:blipFill>
          <a:blip r:embed="rId2"/>
          <a:stretch>
            <a:fillRect/>
          </a:stretch>
        </p:blipFill>
        <p:spPr>
          <a:xfrm>
            <a:off x="511580" y="1446664"/>
            <a:ext cx="11168840" cy="3103133"/>
          </a:xfrm>
          <a:prstGeom prst="rect">
            <a:avLst/>
          </a:prstGeom>
        </p:spPr>
      </p:pic>
      <p:sp>
        <p:nvSpPr>
          <p:cNvPr id="6" name="Text Placeholder 2"/>
          <p:cNvSpPr>
            <a:spLocks noGrp="1"/>
          </p:cNvSpPr>
          <p:nvPr>
            <p:ph type="body" idx="1" hasCustomPrompt="1"/>
          </p:nvPr>
        </p:nvSpPr>
        <p:spPr>
          <a:xfrm>
            <a:off x="831850" y="4589463"/>
            <a:ext cx="10515600" cy="1500187"/>
          </a:xfrm>
        </p:spPr>
        <p:txBody>
          <a:bodyPr>
            <a:normAutofit/>
          </a:bodyPr>
          <a:lstStyle>
            <a:lvl1pPr marL="0" indent="0" algn="ctr">
              <a:buNone/>
              <a:defRPr sz="4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Lesson #: Lesson Title</a:t>
            </a:r>
          </a:p>
        </p:txBody>
      </p:sp>
    </p:spTree>
    <p:extLst>
      <p:ext uri="{BB962C8B-B14F-4D97-AF65-F5344CB8AC3E}">
        <p14:creationId xmlns:p14="http://schemas.microsoft.com/office/powerpoint/2010/main" val="1610397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8"/>
            <a:ext cx="10972800" cy="58213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lvl1pPr>
          </a:lstStyle>
          <a:p>
            <a:fld id="{837DA623-FA2F-419F-BFA3-D6ABF238C00F}" type="slidenum">
              <a:rPr lang="en-US" altLang="en-US" smtClean="0"/>
              <a:pPr/>
              <a:t>‹#›</a:t>
            </a:fld>
            <a:endParaRPr lang="en-US" altLang="en-US"/>
          </a:p>
        </p:txBody>
      </p:sp>
    </p:spTree>
    <p:extLst>
      <p:ext uri="{BB962C8B-B14F-4D97-AF65-F5344CB8AC3E}">
        <p14:creationId xmlns:p14="http://schemas.microsoft.com/office/powerpoint/2010/main" val="533125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24300"/>
            <a:ext cx="53848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6"/>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10" name="Slide Number Placeholder 7"/>
          <p:cNvSpPr>
            <a:spLocks noGrp="1"/>
          </p:cNvSpPr>
          <p:nvPr>
            <p:ph type="sldNum" sz="quarter" idx="12"/>
          </p:nvPr>
        </p:nvSpPr>
        <p:spPr>
          <a:xfrm>
            <a:off x="8737600" y="6248400"/>
            <a:ext cx="2844800" cy="457200"/>
          </a:xfrm>
        </p:spPr>
        <p:txBody>
          <a:bodyPr/>
          <a:lstStyle>
            <a:lvl1pPr>
              <a:defRPr/>
            </a:lvl1pPr>
          </a:lstStyle>
          <a:p>
            <a:fld id="{5C6B2A18-4FD4-4DEB-9E10-911414ADCF39}" type="slidenum">
              <a:rPr lang="en-US" altLang="en-US"/>
              <a:pPr/>
              <a:t>‹#›</a:t>
            </a:fld>
            <a:endParaRPr lang="en-US" altLang="en-US"/>
          </a:p>
        </p:txBody>
      </p:sp>
    </p:spTree>
    <p:extLst>
      <p:ext uri="{BB962C8B-B14F-4D97-AF65-F5344CB8AC3E}">
        <p14:creationId xmlns:p14="http://schemas.microsoft.com/office/powerpoint/2010/main" val="12223813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9" name="Slide Number Placeholder 6"/>
          <p:cNvSpPr>
            <a:spLocks noGrp="1"/>
          </p:cNvSpPr>
          <p:nvPr>
            <p:ph type="sldNum" sz="quarter" idx="12"/>
          </p:nvPr>
        </p:nvSpPr>
        <p:spPr>
          <a:xfrm>
            <a:off x="8737600" y="6248400"/>
            <a:ext cx="2844800" cy="457200"/>
          </a:xfrm>
        </p:spPr>
        <p:txBody>
          <a:bodyPr/>
          <a:lstStyle>
            <a:lvl1pPr>
              <a:defRPr/>
            </a:lvl1pPr>
          </a:lstStyle>
          <a:p>
            <a:fld id="{CBF18829-7B67-4903-9C52-4B47EDD3048A}" type="slidenum">
              <a:rPr lang="en-US" altLang="en-US"/>
              <a:pPr/>
              <a:t>‹#›</a:t>
            </a:fld>
            <a:endParaRPr lang="en-US" altLang="en-US"/>
          </a:p>
        </p:txBody>
      </p:sp>
    </p:spTree>
    <p:extLst>
      <p:ext uri="{BB962C8B-B14F-4D97-AF65-F5344CB8AC3E}">
        <p14:creationId xmlns:p14="http://schemas.microsoft.com/office/powerpoint/2010/main" val="384809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D6104A"/>
              </a:gs>
              <a:gs pos="25000">
                <a:schemeClr val="accent6">
                  <a:tint val="96000"/>
                  <a:shade val="80000"/>
                  <a:satMod val="105000"/>
                </a:schemeClr>
              </a:gs>
              <a:gs pos="38000">
                <a:schemeClr val="accent6">
                  <a:tint val="96000"/>
                  <a:shade val="59000"/>
                  <a:satMod val="120000"/>
                </a:schemeClr>
              </a:gs>
              <a:gs pos="55000">
                <a:schemeClr val="accent6">
                  <a:tint val="100000"/>
                  <a:shade val="57000"/>
                  <a:satMod val="120000"/>
                </a:schemeClr>
              </a:gs>
              <a:gs pos="80000">
                <a:schemeClr val="accent6">
                  <a:tint val="100000"/>
                  <a:shade val="56000"/>
                  <a:satMod val="145000"/>
                </a:schemeClr>
              </a:gs>
              <a:gs pos="88000">
                <a:schemeClr val="accent6">
                  <a:tint val="100000"/>
                  <a:shade val="63000"/>
                  <a:satMod val="160000"/>
                </a:schemeClr>
              </a:gs>
              <a:gs pos="100000">
                <a:schemeClr val="accent6">
                  <a:tint val="99000"/>
                  <a:shade val="100000"/>
                  <a:satMod val="155000"/>
                </a:schemeClr>
              </a:gs>
            </a:gsLst>
          </a:gradFill>
        </p:spPr>
        <p:style>
          <a:lnRef idx="0">
            <a:schemeClr val="accent6"/>
          </a:lnRef>
          <a:fillRef idx="3">
            <a:schemeClr val="accent6"/>
          </a:fillRef>
          <a:effectRef idx="3">
            <a:schemeClr val="accent6"/>
          </a:effectRef>
          <a:fontRef idx="none"/>
        </p:style>
        <p:txBody>
          <a:bodyPr>
            <a:normAutofit/>
          </a:bodyPr>
          <a:lstStyle>
            <a:lvl1pPr>
              <a:defRPr sz="5400">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Content Placeholder 2"/>
          <p:cNvSpPr>
            <a:spLocks noGrp="1"/>
          </p:cNvSpPr>
          <p:nvPr>
            <p:ph idx="1"/>
          </p:nvPr>
        </p:nvSpPr>
        <p:spPr>
          <a:xfrm>
            <a:off x="838200" y="1856095"/>
            <a:ext cx="10515600" cy="4320867"/>
          </a:xfrm>
        </p:spPr>
        <p:txBody>
          <a:bodyPr/>
          <a:lstStyle>
            <a:lvl1pPr marL="228600" indent="-228600">
              <a:buFontTx/>
              <a:buBlip>
                <a:blip r:embed="rId2"/>
              </a:buBlip>
              <a:defRPr b="1"/>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4658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7" name="Subtitle 2"/>
          <p:cNvSpPr>
            <a:spLocks noGrp="1"/>
          </p:cNvSpPr>
          <p:nvPr>
            <p:ph type="subTitle" idx="1"/>
          </p:nvPr>
        </p:nvSpPr>
        <p:spPr>
          <a:xfrm>
            <a:off x="1524000" y="2394857"/>
            <a:ext cx="9144000" cy="2862943"/>
          </a:xfrm>
          <a:prstGeom prst="roundRect">
            <a:avLst/>
          </a:prstGeom>
        </p:spPr>
        <p:style>
          <a:lnRef idx="0">
            <a:schemeClr val="accent6"/>
          </a:lnRef>
          <a:fillRef idx="3">
            <a:schemeClr val="accent6"/>
          </a:fillRef>
          <a:effectRef idx="3">
            <a:schemeClr val="accent6"/>
          </a:effectRef>
          <a:fontRef idx="none"/>
        </p:style>
        <p:txBody>
          <a:bodyPr>
            <a:norm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82851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ideo with title">
    <p:spTree>
      <p:nvGrpSpPr>
        <p:cNvPr id="1" name=""/>
        <p:cNvGrpSpPr/>
        <p:nvPr/>
      </p:nvGrpSpPr>
      <p:grpSpPr>
        <a:xfrm>
          <a:off x="0" y="0"/>
          <a:ext cx="0" cy="0"/>
          <a:chOff x="0" y="0"/>
          <a:chExt cx="0" cy="0"/>
        </a:xfrm>
      </p:grpSpPr>
      <p:sp>
        <p:nvSpPr>
          <p:cNvPr id="2" name="Title 1"/>
          <p:cNvSpPr>
            <a:spLocks noGrp="1"/>
          </p:cNvSpPr>
          <p:nvPr>
            <p:ph type="title"/>
          </p:nvPr>
        </p:nvSpPr>
        <p:spPr>
          <a:xfrm>
            <a:off x="3657600" y="5867400"/>
            <a:ext cx="8305800" cy="812042"/>
          </a:xfrm>
        </p:spPr>
        <p:txBody>
          <a:bodyPr anchor="b">
            <a:normAutofit/>
          </a:bodyPr>
          <a:lstStyle>
            <a:lvl1pPr algn="ctr">
              <a:defRPr sz="4800"/>
            </a:lvl1pPr>
          </a:lstStyle>
          <a:p>
            <a:r>
              <a:rPr lang="en-US"/>
              <a:t>Click to edit Master title style</a:t>
            </a:r>
            <a:endParaRPr lang="en-US" dirty="0"/>
          </a:p>
        </p:txBody>
      </p:sp>
      <p:sp>
        <p:nvSpPr>
          <p:cNvPr id="3" name="Picture Placeholder 2"/>
          <p:cNvSpPr>
            <a:spLocks noGrp="1"/>
          </p:cNvSpPr>
          <p:nvPr>
            <p:ph type="pic" idx="1"/>
          </p:nvPr>
        </p:nvSpPr>
        <p:spPr>
          <a:xfrm>
            <a:off x="228600" y="228600"/>
            <a:ext cx="11734800" cy="5410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125404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arge Pic with 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1"/>
            <a:ext cx="10910934" cy="914400"/>
          </a:xfrm>
        </p:spPr>
        <p:txBody>
          <a:bodyPr anchor="b">
            <a:normAutofit/>
          </a:bodyPr>
          <a:lstStyle>
            <a:lvl1pPr>
              <a:defRPr sz="5400"/>
            </a:lvl1pPr>
          </a:lstStyle>
          <a:p>
            <a:r>
              <a:rPr lang="en-US"/>
              <a:t>Click to edit Master title style</a:t>
            </a:r>
            <a:endParaRPr lang="en-US" dirty="0"/>
          </a:p>
        </p:txBody>
      </p:sp>
      <p:sp>
        <p:nvSpPr>
          <p:cNvPr id="3" name="Picture Placeholder 2"/>
          <p:cNvSpPr>
            <a:spLocks noGrp="1"/>
          </p:cNvSpPr>
          <p:nvPr>
            <p:ph type="pic" idx="1"/>
          </p:nvPr>
        </p:nvSpPr>
        <p:spPr>
          <a:xfrm>
            <a:off x="838200" y="1295400"/>
            <a:ext cx="10910934" cy="43411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667535" y="5873325"/>
            <a:ext cx="7081600" cy="764726"/>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6" name="Text Placeholder 3"/>
          <p:cNvSpPr>
            <a:spLocks noGrp="1"/>
          </p:cNvSpPr>
          <p:nvPr>
            <p:ph type="body" sz="half" idx="11"/>
          </p:nvPr>
        </p:nvSpPr>
        <p:spPr>
          <a:xfrm>
            <a:off x="5410200" y="2057400"/>
            <a:ext cx="6091000" cy="76472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031751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Content Placeholder 2"/>
          <p:cNvSpPr>
            <a:spLocks noGrp="1"/>
          </p:cNvSpPr>
          <p:nvPr>
            <p:ph idx="1"/>
          </p:nvPr>
        </p:nvSpPr>
        <p:spPr>
          <a:xfrm>
            <a:off x="838200" y="1978925"/>
            <a:ext cx="10515600" cy="4026090"/>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12"/>
          <p:cNvSpPr>
            <a:spLocks noGrp="1"/>
          </p:cNvSpPr>
          <p:nvPr>
            <p:ph type="dt" sz="half" idx="10"/>
          </p:nvPr>
        </p:nvSpPr>
        <p:spPr>
          <a:xfrm>
            <a:off x="838200" y="12303450"/>
            <a:ext cx="656851" cy="161600"/>
          </a:xfrm>
          <a:prstGeom prst="rect">
            <a:avLst/>
          </a:prstGeom>
        </p:spPr>
        <p:txBody>
          <a:bodyPr/>
          <a:lstStyle/>
          <a:p>
            <a:pPr>
              <a:defRPr/>
            </a:pPr>
            <a:endParaRPr lang="en-US"/>
          </a:p>
        </p:txBody>
      </p:sp>
    </p:spTree>
    <p:extLst>
      <p:ext uri="{BB962C8B-B14F-4D97-AF65-F5344CB8AC3E}">
        <p14:creationId xmlns:p14="http://schemas.microsoft.com/office/powerpoint/2010/main" val="294148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nimated List ">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D6104A"/>
            </a:solidFill>
            <a:prstDash val="lgDash"/>
          </a:ln>
        </p:spPr>
        <p:txBody>
          <a:bodyPr>
            <a:normAutofit/>
          </a:bodyPr>
          <a:lstStyle>
            <a:lvl1pPr>
              <a:defRPr sz="5200"/>
            </a:lvl1pPr>
          </a:lstStyle>
          <a:p>
            <a:r>
              <a:rPr lang="en-US"/>
              <a:t>Click to edit Master title style</a:t>
            </a:r>
            <a:endParaRPr lang="en-US" dirty="0"/>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0644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wipe(left)">
                      <p:cBhvr>
                        <p:cTn dur="500"/>
                        <p:tgtEl>
                          <p:spTgt spid="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Animated Lis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7282218" cy="1325563"/>
          </a:xfrm>
          <a:ln w="12700">
            <a:solidFill>
              <a:srgbClr val="D6104A"/>
            </a:solidFill>
            <a:prstDash val="lgDash"/>
          </a:ln>
        </p:spPr>
        <p:txBody>
          <a:bodyPr/>
          <a:lstStyle>
            <a:lvl1pPr>
              <a:defRPr/>
            </a:lvl1pPr>
          </a:lstStyle>
          <a:p>
            <a:r>
              <a:rPr lang="en-US" dirty="0"/>
              <a:t>Questions:</a:t>
            </a:r>
          </a:p>
        </p:txBody>
      </p:sp>
      <p:sp>
        <p:nvSpPr>
          <p:cNvPr id="3" name="Date Placeholder 2"/>
          <p:cNvSpPr>
            <a:spLocks noGrp="1"/>
          </p:cNvSpPr>
          <p:nvPr>
            <p:ph type="dt" sz="half" idx="10"/>
          </p:nvPr>
        </p:nvSpPr>
        <p:spPr>
          <a:xfrm>
            <a:off x="838200" y="12303450"/>
            <a:ext cx="656851" cy="161600"/>
          </a:xfrm>
          <a:prstGeom prst="rect">
            <a:avLst/>
          </a:prstGeom>
        </p:spPr>
        <p:txBody>
          <a:bodyPr/>
          <a:lstStyle/>
          <a:p>
            <a:pPr>
              <a:defRPr/>
            </a:pPr>
            <a:endParaRPr lang="en-US"/>
          </a:p>
        </p:txBody>
      </p:sp>
      <p:sp>
        <p:nvSpPr>
          <p:cNvPr id="5" name="Content Placeholder 2"/>
          <p:cNvSpPr>
            <a:spLocks noGrp="1"/>
          </p:cNvSpPr>
          <p:nvPr>
            <p:ph idx="1"/>
          </p:nvPr>
        </p:nvSpPr>
        <p:spPr>
          <a:xfrm>
            <a:off x="838200" y="1978925"/>
            <a:ext cx="10515600" cy="4198038"/>
          </a:xfrm>
        </p:spPr>
        <p:txBody>
          <a:bodyPr/>
          <a:lstStyle>
            <a:lvl1pPr marL="228600" indent="-228600">
              <a:buFontTx/>
              <a:buBlip>
                <a:blip r:embed="rId2"/>
              </a:buBlip>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7147" y="101014"/>
            <a:ext cx="2796654" cy="1837513"/>
          </a:xfrm>
          <a:prstGeom prst="rect">
            <a:avLst/>
          </a:prstGeom>
        </p:spPr>
      </p:pic>
    </p:spTree>
    <p:extLst>
      <p:ext uri="{BB962C8B-B14F-4D97-AF65-F5344CB8AC3E}">
        <p14:creationId xmlns:p14="http://schemas.microsoft.com/office/powerpoint/2010/main" val="378206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2019869"/>
            <a:ext cx="10515600" cy="39851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534" y="5772311"/>
            <a:ext cx="3432566" cy="962859"/>
          </a:xfrm>
          <a:prstGeom prst="rect">
            <a:avLst/>
          </a:prstGeom>
        </p:spPr>
      </p:pic>
    </p:spTree>
    <p:extLst>
      <p:ext uri="{BB962C8B-B14F-4D97-AF65-F5344CB8AC3E}">
        <p14:creationId xmlns:p14="http://schemas.microsoft.com/office/powerpoint/2010/main" val="278147192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 id="2147483786" r:id="rId20"/>
    <p:sldLayoutId id="2147483787" r:id="rId21"/>
    <p:sldLayoutId id="2147483788" r:id="rId2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Tx/>
        <a:buBlip>
          <a:blip r:embed="rId25"/>
        </a:buBlip>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alibri" panose="020F050202020403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alibri" panose="020F050202020403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video" Target="https://www.youtube.com/embed/blvxPshCDe4" TargetMode="External"/><Relationship Id="rId6" Type="http://schemas.openxmlformats.org/officeDocument/2006/relationships/image" Target="../media/image10.jpeg"/><Relationship Id="rId5" Type="http://schemas.openxmlformats.org/officeDocument/2006/relationships/hyperlink" Target="http://www.youtube.com/watch?v=blvxPshCDe4" TargetMode="Externa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video" Target="https://www.youtube.com/embed/domPxCaFFvo" TargetMode="External"/><Relationship Id="rId6" Type="http://schemas.openxmlformats.org/officeDocument/2006/relationships/image" Target="../media/image12.jpeg"/><Relationship Id="rId5" Type="http://schemas.openxmlformats.org/officeDocument/2006/relationships/hyperlink" Target="http://www.youtube.com/watch?v=7_qwjcxwUqw"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Lesson 4: Markets in Action</a:t>
            </a:r>
          </a:p>
        </p:txBody>
      </p:sp>
      <p:sp>
        <p:nvSpPr>
          <p:cNvPr id="3" name="Title 2"/>
          <p:cNvSpPr>
            <a:spLocks noGrp="1"/>
          </p:cNvSpPr>
          <p:nvPr>
            <p:ph type="title"/>
          </p:nvPr>
        </p:nvSpPr>
        <p:spPr/>
        <p:txBody>
          <a:bodyPr>
            <a:normAutofit fontScale="90000"/>
          </a:bodyPr>
          <a:lstStyle/>
          <a:p>
            <a:r>
              <a:rPr lang="en-US" dirty="0"/>
              <a:t>Economics for Leaders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365125"/>
            <a:ext cx="11734800" cy="1325563"/>
          </a:xfrm>
        </p:spPr>
        <p:txBody>
          <a:bodyPr>
            <a:noAutofit/>
          </a:bodyPr>
          <a:lstStyle/>
          <a:p>
            <a:pPr marL="914400" indent="-914400">
              <a:buFont typeface="+mj-lt"/>
              <a:buAutoNum type="arabicPeriod" startAt="2"/>
            </a:pPr>
            <a:r>
              <a:rPr lang="en-US" altLang="en-US" sz="3600" dirty="0"/>
              <a:t>Hummus has grown in popularity in the U.K.  Chickpeas are the major ingredient for Hummus.  Predict what subsequently happened in the British market for hummus?</a:t>
            </a:r>
          </a:p>
        </p:txBody>
      </p:sp>
      <p:sp>
        <p:nvSpPr>
          <p:cNvPr id="48131" name="Rectangle 3"/>
          <p:cNvSpPr>
            <a:spLocks noGrp="1" noChangeArrowheads="1"/>
          </p:cNvSpPr>
          <p:nvPr>
            <p:ph idx="1"/>
          </p:nvPr>
        </p:nvSpPr>
        <p:spPr>
          <a:xfrm>
            <a:off x="457200" y="1978925"/>
            <a:ext cx="11658600" cy="4026090"/>
          </a:xfrm>
        </p:spPr>
        <p:txBody>
          <a:bodyPr>
            <a:noAutofit/>
          </a:bodyPr>
          <a:lstStyle/>
          <a:p>
            <a:pPr marL="609600" indent="-609600">
              <a:buFont typeface="Wingdings" panose="05000000000000000000" pitchFamily="2" charset="2"/>
              <a:buAutoNum type="alphaUcPeriod"/>
            </a:pPr>
            <a:r>
              <a:rPr lang="en-US" altLang="en-US" sz="3600" dirty="0">
                <a:solidFill>
                  <a:srgbClr val="00B050"/>
                </a:solidFill>
              </a:rPr>
              <a:t>The supply of hummus decreased because the cost of production increased.</a:t>
            </a:r>
          </a:p>
          <a:p>
            <a:pPr marL="609600" indent="-609600">
              <a:buFont typeface="Wingdings" panose="05000000000000000000" pitchFamily="2" charset="2"/>
              <a:buAutoNum type="alphaUcPeriod"/>
            </a:pPr>
            <a:r>
              <a:rPr lang="en-US" altLang="en-US" sz="3600" dirty="0"/>
              <a:t>The supply of hummus increased because chickpea prices increased.</a:t>
            </a:r>
          </a:p>
          <a:p>
            <a:pPr marL="609600" indent="-609600">
              <a:buFont typeface="Wingdings" panose="05000000000000000000" pitchFamily="2" charset="2"/>
              <a:buAutoNum type="alphaUcPeriod"/>
            </a:pPr>
            <a:r>
              <a:rPr lang="en-US" altLang="en-US" sz="3600" dirty="0"/>
              <a:t>Trade agreements between India and the UK set a high price on hummus in both countries.</a:t>
            </a:r>
          </a:p>
          <a:p>
            <a:pPr marL="609600" indent="-609600">
              <a:buFont typeface="Wingdings" panose="05000000000000000000" pitchFamily="2" charset="2"/>
              <a:buAutoNum type="alphaUcPeriod"/>
            </a:pPr>
            <a:r>
              <a:rPr lang="en-US" altLang="en-US" sz="3600" dirty="0"/>
              <a:t>The demand for hummus by British consumers decreased in response to higher prices of chickpeas.</a:t>
            </a:r>
          </a:p>
        </p:txBody>
      </p:sp>
    </p:spTree>
    <p:extLst>
      <p:ext uri="{BB962C8B-B14F-4D97-AF65-F5344CB8AC3E}">
        <p14:creationId xmlns:p14="http://schemas.microsoft.com/office/powerpoint/2010/main" val="970032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48131">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365125"/>
            <a:ext cx="11049000" cy="1844675"/>
          </a:xfrm>
        </p:spPr>
        <p:txBody>
          <a:bodyPr>
            <a:noAutofit/>
          </a:bodyPr>
          <a:lstStyle/>
          <a:p>
            <a:pPr marL="838200" indent="-838200">
              <a:buFont typeface="+mj-lt"/>
              <a:buAutoNum type="arabicPeriod" startAt="3"/>
            </a:pPr>
            <a:r>
              <a:rPr lang="en-US" altLang="en-US" sz="4000" dirty="0"/>
              <a:t>Which is not a predictable response to the drought in India.</a:t>
            </a:r>
          </a:p>
        </p:txBody>
      </p:sp>
      <p:sp>
        <p:nvSpPr>
          <p:cNvPr id="49155" name="Rectangle 3"/>
          <p:cNvSpPr>
            <a:spLocks noGrp="1" noChangeArrowheads="1"/>
          </p:cNvSpPr>
          <p:nvPr>
            <p:ph idx="1"/>
          </p:nvPr>
        </p:nvSpPr>
        <p:spPr>
          <a:xfrm>
            <a:off x="838200" y="2362200"/>
            <a:ext cx="10515600" cy="4026090"/>
          </a:xfrm>
        </p:spPr>
        <p:txBody>
          <a:bodyPr>
            <a:normAutofit/>
          </a:bodyPr>
          <a:lstStyle/>
          <a:p>
            <a:pPr marL="609600" indent="-609600">
              <a:buFont typeface="Wingdings" panose="05000000000000000000" pitchFamily="2" charset="2"/>
              <a:buAutoNum type="alphaUcPeriod"/>
            </a:pPr>
            <a:r>
              <a:rPr lang="en-US" altLang="en-US" sz="3200" dirty="0"/>
              <a:t>Consumers of chickpeas will look for substitutes</a:t>
            </a:r>
          </a:p>
          <a:p>
            <a:pPr marL="609600" indent="-609600">
              <a:buFont typeface="Wingdings" panose="05000000000000000000" pitchFamily="2" charset="2"/>
              <a:buAutoNum type="alphaUcPeriod"/>
            </a:pPr>
            <a:r>
              <a:rPr lang="en-US" altLang="en-US" sz="3200" dirty="0"/>
              <a:t>Anticipating higher future prices, U.S. farmers plant more chickpeas.</a:t>
            </a:r>
          </a:p>
          <a:p>
            <a:pPr marL="609600" indent="-609600">
              <a:buFont typeface="Wingdings" panose="05000000000000000000" pitchFamily="2" charset="2"/>
              <a:buAutoNum type="alphaUcPeriod"/>
            </a:pPr>
            <a:r>
              <a:rPr lang="en-US" altLang="en-US" sz="3200" dirty="0"/>
              <a:t>Scientists from Scotland and Ethiopia jointly explore the development of drought-resistant chickpeas.</a:t>
            </a:r>
          </a:p>
          <a:p>
            <a:pPr marL="609600" indent="-609600">
              <a:buFont typeface="Wingdings" panose="05000000000000000000" pitchFamily="2" charset="2"/>
              <a:buAutoNum type="alphaUcPeriod"/>
            </a:pPr>
            <a:r>
              <a:rPr lang="en-US" altLang="en-US" sz="3200" dirty="0"/>
              <a:t>Indians import less chickpeas.</a:t>
            </a:r>
          </a:p>
          <a:p>
            <a:pPr marL="609600" indent="-609600"/>
            <a:endParaRPr lang="en-US" alt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49155">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838200" y="365125"/>
            <a:ext cx="11049000" cy="1844675"/>
          </a:xfrm>
        </p:spPr>
        <p:txBody>
          <a:bodyPr>
            <a:noAutofit/>
          </a:bodyPr>
          <a:lstStyle/>
          <a:p>
            <a:pPr marL="838200" indent="-838200">
              <a:buFont typeface="+mj-lt"/>
              <a:buAutoNum type="arabicPeriod" startAt="3"/>
            </a:pPr>
            <a:r>
              <a:rPr lang="en-US" altLang="en-US" sz="4000" dirty="0"/>
              <a:t>Which is not a predictable response to the drought in India.</a:t>
            </a:r>
          </a:p>
        </p:txBody>
      </p:sp>
      <p:sp>
        <p:nvSpPr>
          <p:cNvPr id="49155" name="Rectangle 3"/>
          <p:cNvSpPr>
            <a:spLocks noGrp="1" noChangeArrowheads="1"/>
          </p:cNvSpPr>
          <p:nvPr>
            <p:ph idx="1"/>
          </p:nvPr>
        </p:nvSpPr>
        <p:spPr>
          <a:xfrm>
            <a:off x="838200" y="2362200"/>
            <a:ext cx="10515600" cy="4026090"/>
          </a:xfrm>
        </p:spPr>
        <p:txBody>
          <a:bodyPr>
            <a:normAutofit/>
          </a:bodyPr>
          <a:lstStyle/>
          <a:p>
            <a:pPr marL="609600" indent="-609600">
              <a:buFont typeface="Wingdings" panose="05000000000000000000" pitchFamily="2" charset="2"/>
              <a:buAutoNum type="alphaUcPeriod"/>
            </a:pPr>
            <a:r>
              <a:rPr lang="en-US" altLang="en-US" sz="3200" dirty="0"/>
              <a:t>Consumers of chickpeas will look for substitutes</a:t>
            </a:r>
          </a:p>
          <a:p>
            <a:pPr marL="609600" indent="-609600">
              <a:buFont typeface="Wingdings" panose="05000000000000000000" pitchFamily="2" charset="2"/>
              <a:buAutoNum type="alphaUcPeriod"/>
            </a:pPr>
            <a:r>
              <a:rPr lang="en-US" altLang="en-US" sz="3200" dirty="0"/>
              <a:t>Anticipating higher future prices, U.S. farmers plant more chickpeas.</a:t>
            </a:r>
          </a:p>
          <a:p>
            <a:pPr marL="609600" indent="-609600">
              <a:buFont typeface="Wingdings" panose="05000000000000000000" pitchFamily="2" charset="2"/>
              <a:buAutoNum type="alphaUcPeriod"/>
            </a:pPr>
            <a:r>
              <a:rPr lang="en-US" altLang="en-US" sz="3200" dirty="0"/>
              <a:t>Scientists from Scotland and Ethiopia jointly explore the development of drought-resistant chickpeas.</a:t>
            </a:r>
          </a:p>
          <a:p>
            <a:pPr marL="609600" indent="-609600">
              <a:buFont typeface="Wingdings" panose="05000000000000000000" pitchFamily="2" charset="2"/>
              <a:buAutoNum type="alphaUcPeriod"/>
            </a:pPr>
            <a:r>
              <a:rPr lang="en-US" altLang="en-US" sz="3200" dirty="0">
                <a:solidFill>
                  <a:srgbClr val="00B050"/>
                </a:solidFill>
              </a:rPr>
              <a:t>Indians import less chickpeas</a:t>
            </a:r>
            <a:r>
              <a:rPr lang="en-US" altLang="en-US" sz="3200" dirty="0"/>
              <a:t>.</a:t>
            </a:r>
          </a:p>
          <a:p>
            <a:pPr marL="609600" indent="-609600"/>
            <a:endParaRPr lang="en-US" altLang="en-US" sz="2800" dirty="0"/>
          </a:p>
        </p:txBody>
      </p:sp>
    </p:spTree>
    <p:extLst>
      <p:ext uri="{BB962C8B-B14F-4D97-AF65-F5344CB8AC3E}">
        <p14:creationId xmlns:p14="http://schemas.microsoft.com/office/powerpoint/2010/main" val="989632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49155">
                                            <p:txEl>
                                              <p:pRg st="1" end="1"/>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895600" y="381000"/>
            <a:ext cx="5867400" cy="5638800"/>
          </a:xfrm>
          <a:prstGeom prst="ellipse">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95600" y="1095375"/>
            <a:ext cx="5867400" cy="4924425"/>
          </a:xfrm>
          <a:prstGeom prst="rect">
            <a:avLst/>
          </a:prstGeom>
          <a:noFill/>
        </p:spPr>
        <p:txBody>
          <a:bodyPr wrap="square" rtlCol="0">
            <a:spAutoFit/>
          </a:bodyPr>
          <a:lstStyle/>
          <a:p>
            <a:pPr algn="ctr"/>
            <a:r>
              <a:rPr lang="en-US" sz="9600" b="1" dirty="0">
                <a:ln w="12700">
                  <a:solidFill>
                    <a:schemeClr val="accent5"/>
                  </a:solidFill>
                  <a:prstDash val="solid"/>
                </a:ln>
                <a:pattFill prst="ltDnDiag">
                  <a:fgClr>
                    <a:schemeClr val="accent5">
                      <a:lumMod val="60000"/>
                      <a:lumOff val="40000"/>
                    </a:schemeClr>
                  </a:fgClr>
                  <a:bgClr>
                    <a:schemeClr val="bg1"/>
                  </a:bgClr>
                </a:pattFill>
              </a:rPr>
              <a:t>ROUND</a:t>
            </a:r>
            <a:r>
              <a:rPr lang="en-US" sz="11500" b="1" dirty="0">
                <a:ln w="12700">
                  <a:solidFill>
                    <a:schemeClr val="accent5"/>
                  </a:solidFill>
                  <a:prstDash val="solid"/>
                </a:ln>
                <a:pattFill prst="ltDnDiag">
                  <a:fgClr>
                    <a:schemeClr val="accent5">
                      <a:lumMod val="60000"/>
                      <a:lumOff val="40000"/>
                    </a:schemeClr>
                  </a:fgClr>
                  <a:bgClr>
                    <a:schemeClr val="bg1"/>
                  </a:bgClr>
                </a:pattFill>
              </a:rPr>
              <a:t> </a:t>
            </a:r>
          </a:p>
          <a:p>
            <a:pPr algn="ctr"/>
            <a:r>
              <a:rPr lang="en-US" sz="19900" b="1" dirty="0">
                <a:ln w="12700">
                  <a:solidFill>
                    <a:schemeClr val="accent5"/>
                  </a:solidFill>
                  <a:prstDash val="solid"/>
                </a:ln>
                <a:pattFill prst="ltDnDiag">
                  <a:fgClr>
                    <a:schemeClr val="accent5">
                      <a:lumMod val="60000"/>
                      <a:lumOff val="40000"/>
                    </a:schemeClr>
                  </a:fgClr>
                  <a:bgClr>
                    <a:schemeClr val="bg1"/>
                  </a:bgClr>
                </a:pattFill>
              </a:rPr>
              <a:t>2</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228600"/>
            <a:ext cx="10744200" cy="1981200"/>
          </a:xfrm>
        </p:spPr>
        <p:txBody>
          <a:bodyPr/>
          <a:lstStyle/>
          <a:p>
            <a:pPr algn="l" eaLnBrk="1" hangingPunct="1"/>
            <a:r>
              <a:rPr lang="en-US" altLang="en-US" sz="2800" dirty="0"/>
              <a:t>What will happen to the supply, the demand and the price of gasoline in the   U. S. if congress passes a law that sets a maximum price of $1.75 per gallon?</a:t>
            </a:r>
            <a:r>
              <a:rPr lang="en-US" altLang="en-US" sz="3600" dirty="0"/>
              <a:t> </a:t>
            </a:r>
          </a:p>
        </p:txBody>
      </p:sp>
      <p:sp>
        <p:nvSpPr>
          <p:cNvPr id="15364" name="Line 4"/>
          <p:cNvSpPr>
            <a:spLocks noChangeShapeType="1"/>
          </p:cNvSpPr>
          <p:nvPr/>
        </p:nvSpPr>
        <p:spPr bwMode="auto">
          <a:xfrm>
            <a:off x="3581400" y="2819400"/>
            <a:ext cx="0" cy="3657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Line 5"/>
          <p:cNvSpPr>
            <a:spLocks noChangeShapeType="1"/>
          </p:cNvSpPr>
          <p:nvPr/>
        </p:nvSpPr>
        <p:spPr bwMode="auto">
          <a:xfrm>
            <a:off x="3581400" y="6477000"/>
            <a:ext cx="4953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 name="Text Box 6"/>
          <p:cNvSpPr txBox="1">
            <a:spLocks noChangeArrowheads="1"/>
          </p:cNvSpPr>
          <p:nvPr/>
        </p:nvSpPr>
        <p:spPr bwMode="auto">
          <a:xfrm>
            <a:off x="2438400" y="2887666"/>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000">
                <a:latin typeface="Arial" panose="020B0604020202020204" pitchFamily="34" charset="0"/>
              </a:rPr>
              <a:t>Price</a:t>
            </a:r>
          </a:p>
        </p:txBody>
      </p:sp>
      <p:sp>
        <p:nvSpPr>
          <p:cNvPr id="15367" name="Text Box 7"/>
          <p:cNvSpPr txBox="1">
            <a:spLocks noChangeArrowheads="1"/>
          </p:cNvSpPr>
          <p:nvPr/>
        </p:nvSpPr>
        <p:spPr bwMode="auto">
          <a:xfrm>
            <a:off x="8686800" y="6248403"/>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000">
                <a:latin typeface="Arial" panose="020B0604020202020204" pitchFamily="34" charset="0"/>
              </a:rPr>
              <a:t>Quantity</a:t>
            </a:r>
          </a:p>
        </p:txBody>
      </p:sp>
      <p:sp>
        <p:nvSpPr>
          <p:cNvPr id="15368" name="Line 8"/>
          <p:cNvSpPr>
            <a:spLocks noChangeShapeType="1"/>
          </p:cNvSpPr>
          <p:nvPr/>
        </p:nvSpPr>
        <p:spPr bwMode="auto">
          <a:xfrm>
            <a:off x="4267200" y="2819400"/>
            <a:ext cx="4038600" cy="3276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9" name="Line 9"/>
          <p:cNvSpPr>
            <a:spLocks noChangeShapeType="1"/>
          </p:cNvSpPr>
          <p:nvPr/>
        </p:nvSpPr>
        <p:spPr bwMode="auto">
          <a:xfrm flipV="1">
            <a:off x="4572000" y="2971800"/>
            <a:ext cx="1828800" cy="3124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0" name="Text Box 10"/>
          <p:cNvSpPr txBox="1">
            <a:spLocks noChangeArrowheads="1"/>
          </p:cNvSpPr>
          <p:nvPr/>
        </p:nvSpPr>
        <p:spPr bwMode="auto">
          <a:xfrm>
            <a:off x="4419600" y="2667003"/>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000">
                <a:latin typeface="Arial" panose="020B0604020202020204" pitchFamily="34" charset="0"/>
              </a:rPr>
              <a:t>D</a:t>
            </a:r>
          </a:p>
        </p:txBody>
      </p:sp>
      <p:sp>
        <p:nvSpPr>
          <p:cNvPr id="15371" name="Text Box 11"/>
          <p:cNvSpPr txBox="1">
            <a:spLocks noChangeArrowheads="1"/>
          </p:cNvSpPr>
          <p:nvPr/>
        </p:nvSpPr>
        <p:spPr bwMode="auto">
          <a:xfrm>
            <a:off x="6553200" y="2819403"/>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000">
                <a:latin typeface="Arial" panose="020B0604020202020204" pitchFamily="34" charset="0"/>
              </a:rPr>
              <a:t>S</a:t>
            </a:r>
          </a:p>
        </p:txBody>
      </p:sp>
      <p:sp>
        <p:nvSpPr>
          <p:cNvPr id="15372" name="Line 12"/>
          <p:cNvSpPr>
            <a:spLocks noChangeShapeType="1"/>
          </p:cNvSpPr>
          <p:nvPr/>
        </p:nvSpPr>
        <p:spPr bwMode="auto">
          <a:xfrm flipH="1">
            <a:off x="3733800" y="4038600"/>
            <a:ext cx="2057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73" name="Text Box 13"/>
          <p:cNvSpPr txBox="1">
            <a:spLocks noChangeArrowheads="1"/>
          </p:cNvSpPr>
          <p:nvPr/>
        </p:nvSpPr>
        <p:spPr bwMode="auto">
          <a:xfrm>
            <a:off x="2667000" y="3810003"/>
            <a:ext cx="8382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000" dirty="0">
                <a:latin typeface="Arial" panose="020B0604020202020204" pitchFamily="34" charset="0"/>
              </a:rPr>
              <a:t>$3.50</a:t>
            </a:r>
          </a:p>
          <a:p>
            <a:pPr eaLnBrk="1" hangingPunct="1">
              <a:spcBef>
                <a:spcPct val="50000"/>
              </a:spcBef>
              <a:buFontTx/>
              <a:buNone/>
            </a:pPr>
            <a:endParaRPr lang="en-US" altLang="en-US" sz="2000" dirty="0">
              <a:latin typeface="Arial" panose="020B0604020202020204" pitchFamily="34" charset="0"/>
            </a:endParaRPr>
          </a:p>
        </p:txBody>
      </p:sp>
      <p:sp>
        <p:nvSpPr>
          <p:cNvPr id="15374" name="Line 14"/>
          <p:cNvSpPr>
            <a:spLocks noChangeShapeType="1"/>
          </p:cNvSpPr>
          <p:nvPr/>
        </p:nvSpPr>
        <p:spPr bwMode="auto">
          <a:xfrm>
            <a:off x="5715000" y="40386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5" name="Line 15"/>
          <p:cNvSpPr>
            <a:spLocks noChangeShapeType="1"/>
          </p:cNvSpPr>
          <p:nvPr/>
        </p:nvSpPr>
        <p:spPr bwMode="auto">
          <a:xfrm>
            <a:off x="5791200" y="4038600"/>
            <a:ext cx="0" cy="2362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5376" name="Text Box 16"/>
          <p:cNvSpPr txBox="1">
            <a:spLocks noChangeArrowheads="1"/>
          </p:cNvSpPr>
          <p:nvPr/>
        </p:nvSpPr>
        <p:spPr bwMode="auto">
          <a:xfrm>
            <a:off x="5486400" y="6461128"/>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000">
                <a:latin typeface="Arial" panose="020B0604020202020204" pitchFamily="34" charset="0"/>
              </a:rPr>
              <a:t>QP</a:t>
            </a:r>
          </a:p>
        </p:txBody>
      </p:sp>
      <p:sp>
        <p:nvSpPr>
          <p:cNvPr id="53265" name="Text Box 17"/>
          <p:cNvSpPr txBox="1">
            <a:spLocks noChangeArrowheads="1"/>
          </p:cNvSpPr>
          <p:nvPr/>
        </p:nvSpPr>
        <p:spPr bwMode="auto">
          <a:xfrm>
            <a:off x="2667000" y="4495803"/>
            <a:ext cx="83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000" dirty="0">
                <a:latin typeface="Arial" panose="020B0604020202020204" pitchFamily="34" charset="0"/>
              </a:rPr>
              <a:t>$1.75</a:t>
            </a:r>
          </a:p>
        </p:txBody>
      </p:sp>
      <p:sp>
        <p:nvSpPr>
          <p:cNvPr id="53266" name="Line 18"/>
          <p:cNvSpPr>
            <a:spLocks noChangeShapeType="1"/>
          </p:cNvSpPr>
          <p:nvPr/>
        </p:nvSpPr>
        <p:spPr bwMode="auto">
          <a:xfrm>
            <a:off x="3733800" y="4724400"/>
            <a:ext cx="2895600" cy="0"/>
          </a:xfrm>
          <a:prstGeom prst="line">
            <a:avLst/>
          </a:prstGeom>
          <a:noFill/>
          <a:ln w="19050">
            <a:solidFill>
              <a:srgbClr val="FF0000"/>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sp>
        <p:nvSpPr>
          <p:cNvPr id="53267" name="Line 19"/>
          <p:cNvSpPr>
            <a:spLocks noChangeShapeType="1"/>
          </p:cNvSpPr>
          <p:nvPr/>
        </p:nvSpPr>
        <p:spPr bwMode="auto">
          <a:xfrm>
            <a:off x="5334000" y="4724400"/>
            <a:ext cx="0" cy="1676400"/>
          </a:xfrm>
          <a:prstGeom prst="line">
            <a:avLst/>
          </a:prstGeom>
          <a:noFill/>
          <a:ln w="19050">
            <a:solidFill>
              <a:srgbClr val="FF0000"/>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sp>
        <p:nvSpPr>
          <p:cNvPr id="53268" name="Line 20"/>
          <p:cNvSpPr>
            <a:spLocks noChangeShapeType="1"/>
          </p:cNvSpPr>
          <p:nvPr/>
        </p:nvSpPr>
        <p:spPr bwMode="auto">
          <a:xfrm>
            <a:off x="6629400" y="4724400"/>
            <a:ext cx="0" cy="1752600"/>
          </a:xfrm>
          <a:prstGeom prst="line">
            <a:avLst/>
          </a:prstGeom>
          <a:noFill/>
          <a:ln w="19050">
            <a:solidFill>
              <a:srgbClr val="FF0000"/>
            </a:solidFill>
            <a:prstDash val="lgDashDotDot"/>
            <a:round/>
            <a:headEnd/>
            <a:tailEnd/>
          </a:ln>
          <a:extLst>
            <a:ext uri="{909E8E84-426E-40DD-AFC4-6F175D3DCCD1}">
              <a14:hiddenFill xmlns:a14="http://schemas.microsoft.com/office/drawing/2010/main">
                <a:noFill/>
              </a14:hiddenFill>
            </a:ext>
          </a:extLst>
        </p:spPr>
        <p:txBody>
          <a:bodyPr/>
          <a:lstStyle/>
          <a:p>
            <a:endParaRPr lang="en-US"/>
          </a:p>
        </p:txBody>
      </p:sp>
      <p:sp>
        <p:nvSpPr>
          <p:cNvPr id="53269" name="Text Box 21"/>
          <p:cNvSpPr txBox="1">
            <a:spLocks noChangeArrowheads="1"/>
          </p:cNvSpPr>
          <p:nvPr/>
        </p:nvSpPr>
        <p:spPr bwMode="auto">
          <a:xfrm>
            <a:off x="4876800" y="6096003"/>
            <a:ext cx="60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000">
                <a:solidFill>
                  <a:srgbClr val="FF0000"/>
                </a:solidFill>
                <a:latin typeface="Arial" panose="020B0604020202020204" pitchFamily="34" charset="0"/>
              </a:rPr>
              <a:t>QS</a:t>
            </a:r>
          </a:p>
        </p:txBody>
      </p:sp>
      <p:sp>
        <p:nvSpPr>
          <p:cNvPr id="53270" name="Text Box 22"/>
          <p:cNvSpPr txBox="1">
            <a:spLocks noChangeArrowheads="1"/>
          </p:cNvSpPr>
          <p:nvPr/>
        </p:nvSpPr>
        <p:spPr bwMode="auto">
          <a:xfrm>
            <a:off x="6705600" y="6019803"/>
            <a:ext cx="68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2"/>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2000">
                <a:solidFill>
                  <a:srgbClr val="FF0000"/>
                </a:solidFill>
                <a:latin typeface="Arial" panose="020B0604020202020204" pitchFamily="34" charset="0"/>
              </a:rPr>
              <a:t>QD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6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69"/>
                                        </p:tgtEl>
                                        <p:attrNameLst>
                                          <p:attrName>style.visibility</p:attrName>
                                        </p:attrNameLst>
                                      </p:cBhvr>
                                      <p:to>
                                        <p:strVal val="visible"/>
                                      </p:to>
                                    </p:set>
                                  </p:childTnLst>
                                </p:cTn>
                              </p:par>
                              <p:par>
                                <p:cTn id="19" presetID="8" presetClass="emph" presetSubtype="0" fill="hold" grpId="1" nodeType="withEffect">
                                  <p:stCondLst>
                                    <p:cond delay="0"/>
                                  </p:stCondLst>
                                  <p:childTnLst>
                                    <p:animRot by="21600000">
                                      <p:cBhvr>
                                        <p:cTn id="20" dur="1000" fill="hold"/>
                                        <p:tgtEl>
                                          <p:spTgt spid="53269"/>
                                        </p:tgtEl>
                                        <p:attrNameLst>
                                          <p:attrName>r</p:attrName>
                                        </p:attrNameLst>
                                      </p:cBhvr>
                                    </p:animRo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26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270"/>
                                        </p:tgtEl>
                                        <p:attrNameLst>
                                          <p:attrName>style.visibility</p:attrName>
                                        </p:attrNameLst>
                                      </p:cBhvr>
                                      <p:to>
                                        <p:strVal val="visible"/>
                                      </p:to>
                                    </p:set>
                                  </p:childTnLst>
                                </p:cTn>
                              </p:par>
                              <p:par>
                                <p:cTn id="29" presetID="6" presetClass="emph" presetSubtype="0" fill="hold" grpId="1" nodeType="withEffect">
                                  <p:stCondLst>
                                    <p:cond delay="0"/>
                                  </p:stCondLst>
                                  <p:childTnLst>
                                    <p:animScale>
                                      <p:cBhvr>
                                        <p:cTn id="30" dur="1000" fill="hold"/>
                                        <p:tgtEl>
                                          <p:spTgt spid="5327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5" grpId="0"/>
      <p:bldP spid="53266" grpId="0" animBg="1"/>
      <p:bldP spid="53267" grpId="0" animBg="1"/>
      <p:bldP spid="53268" grpId="0" animBg="1"/>
      <p:bldP spid="53269" grpId="0"/>
      <p:bldP spid="53269" grpId="1"/>
      <p:bldP spid="53270" grpId="0"/>
      <p:bldP spid="5327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300538"/>
            <a:ext cx="6018212" cy="820557"/>
          </a:xfrm>
        </p:spPr>
        <p:txBody>
          <a:bodyPr/>
          <a:lstStyle/>
          <a:p>
            <a:pPr eaLnBrk="1" hangingPunct="1"/>
            <a:r>
              <a:rPr lang="en-US" altLang="en-US" b="1" dirty="0"/>
              <a:t>States’ Minimum Wages</a:t>
            </a:r>
          </a:p>
        </p:txBody>
      </p:sp>
      <p:sp>
        <p:nvSpPr>
          <p:cNvPr id="2" name="Text Placeholder 1"/>
          <p:cNvSpPr>
            <a:spLocks noGrp="1"/>
          </p:cNvSpPr>
          <p:nvPr>
            <p:ph type="body" sz="half" idx="2"/>
          </p:nvPr>
        </p:nvSpPr>
        <p:spPr>
          <a:xfrm>
            <a:off x="381000" y="1121094"/>
            <a:ext cx="4876800" cy="5203505"/>
          </a:xfrm>
        </p:spPr>
        <p:txBody>
          <a:bodyPr>
            <a:normAutofit fontScale="92500"/>
          </a:bodyPr>
          <a:lstStyle/>
          <a:p>
            <a:r>
              <a:rPr lang="en-US" altLang="en-US" dirty="0"/>
              <a:t>As of May, 2019, 29 states have minimum wages higher than the federal minimum wage of $7.25/hr. Massachusetts and Washington currently have the highest minimum wages at $11/</a:t>
            </a:r>
            <a:r>
              <a:rPr lang="en-US" altLang="en-US" dirty="0" err="1"/>
              <a:t>hr</a:t>
            </a:r>
            <a:r>
              <a:rPr lang="en-US" altLang="en-US" dirty="0"/>
              <a:t> and NYC has a $15/</a:t>
            </a:r>
            <a:r>
              <a:rPr lang="en-US" altLang="en-US" dirty="0" err="1"/>
              <a:t>hr</a:t>
            </a:r>
            <a:r>
              <a:rPr lang="en-US" altLang="en-US" dirty="0"/>
              <a:t> min wage for employers with 11 or more employees. </a:t>
            </a:r>
            <a:r>
              <a:rPr lang="en-US" altLang="en-US" sz="2800" dirty="0"/>
              <a:t> </a:t>
            </a:r>
          </a:p>
          <a:p>
            <a:endParaRPr lang="en-US" dirty="0"/>
          </a:p>
        </p:txBody>
      </p:sp>
      <p:pic>
        <p:nvPicPr>
          <p:cNvPr id="3" name="Picture 2" descr="Image result for minimum wage by state 2018">
            <a:extLst>
              <a:ext uri="{FF2B5EF4-FFF2-40B4-BE49-F238E27FC236}">
                <a16:creationId xmlns:a16="http://schemas.microsoft.com/office/drawing/2014/main" id="{F8FAD683-DD00-487C-A8D2-394E8BEC89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9902" y="1676400"/>
            <a:ext cx="6987814" cy="454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38200" y="365125"/>
            <a:ext cx="11201400" cy="2301875"/>
          </a:xfrm>
        </p:spPr>
        <p:txBody>
          <a:bodyPr>
            <a:noAutofit/>
          </a:bodyPr>
          <a:lstStyle/>
          <a:p>
            <a:pPr marL="838200" indent="-838200">
              <a:buFontTx/>
              <a:buAutoNum type="arabicPeriod" startAt="4"/>
            </a:pPr>
            <a:r>
              <a:rPr lang="en-US" altLang="en-US" sz="3200" dirty="0">
                <a:solidFill>
                  <a:srgbClr val="3399FF"/>
                </a:solidFill>
              </a:rPr>
              <a:t>The purpose of minimum wage legislation is to make employers pay more than they would otherwise – that is, more than they would in an open market. Which of the following should we expect to happen when the minimum wage is set above the “prevailing wage” that occurs in a labor market?</a:t>
            </a:r>
          </a:p>
        </p:txBody>
      </p:sp>
      <p:sp>
        <p:nvSpPr>
          <p:cNvPr id="55299" name="Rectangle 3"/>
          <p:cNvSpPr>
            <a:spLocks noGrp="1" noChangeArrowheads="1"/>
          </p:cNvSpPr>
          <p:nvPr>
            <p:ph idx="1"/>
          </p:nvPr>
        </p:nvSpPr>
        <p:spPr>
          <a:xfrm>
            <a:off x="838200" y="2895600"/>
            <a:ext cx="10515600" cy="3109414"/>
          </a:xfrm>
        </p:spPr>
        <p:txBody>
          <a:bodyPr>
            <a:normAutofit fontScale="77500" lnSpcReduction="20000"/>
          </a:bodyPr>
          <a:lstStyle/>
          <a:p>
            <a:pPr marL="609600" indent="-609600">
              <a:lnSpc>
                <a:spcPct val="80000"/>
              </a:lnSpc>
              <a:buFont typeface="Wingdings" panose="05000000000000000000" pitchFamily="2" charset="2"/>
              <a:buAutoNum type="alphaUcPeriod"/>
            </a:pPr>
            <a:r>
              <a:rPr lang="en-US" altLang="en-US" sz="4200" dirty="0"/>
              <a:t>There will be higher incomes as everyone will be paid more.</a:t>
            </a:r>
          </a:p>
          <a:p>
            <a:pPr marL="609600" indent="-609600">
              <a:lnSpc>
                <a:spcPct val="80000"/>
              </a:lnSpc>
              <a:buFont typeface="Wingdings" panose="05000000000000000000" pitchFamily="2" charset="2"/>
              <a:buAutoNum type="alphaUcPeriod"/>
            </a:pPr>
            <a:r>
              <a:rPr lang="en-US" altLang="en-US" sz="4200" dirty="0"/>
              <a:t>The increase in minimum wage encourages people to find a better balance between work and home life.</a:t>
            </a:r>
          </a:p>
          <a:p>
            <a:pPr marL="609600" indent="-609600">
              <a:lnSpc>
                <a:spcPct val="80000"/>
              </a:lnSpc>
              <a:buFont typeface="Wingdings" panose="05000000000000000000" pitchFamily="2" charset="2"/>
              <a:buAutoNum type="alphaUcPeriod"/>
            </a:pPr>
            <a:r>
              <a:rPr lang="en-US" altLang="en-US" sz="4200" dirty="0"/>
              <a:t>The quantity supplied of labor increases as more people move into the labor market seeking higher paying jobs.</a:t>
            </a:r>
          </a:p>
          <a:p>
            <a:pPr marL="609600" indent="-609600">
              <a:lnSpc>
                <a:spcPct val="80000"/>
              </a:lnSpc>
              <a:buFont typeface="Wingdings" panose="05000000000000000000" pitchFamily="2" charset="2"/>
              <a:buAutoNum type="alphaUcPeriod"/>
            </a:pPr>
            <a:r>
              <a:rPr lang="en-US" altLang="en-US" sz="4200" dirty="0"/>
              <a:t>Businesses will raise prices as this is just a cost to be passed on to consumers.</a:t>
            </a:r>
          </a:p>
          <a:p>
            <a:pPr marL="0" indent="0">
              <a:lnSpc>
                <a:spcPct val="80000"/>
              </a:lnSpc>
              <a:buNone/>
            </a:pPr>
            <a:endParaRPr lang="en-US"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55299">
                                            <p:txEl>
                                              <p:pRg st="2" end="2"/>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838200" y="365125"/>
            <a:ext cx="10515600" cy="1844675"/>
          </a:xfrm>
        </p:spPr>
        <p:txBody>
          <a:bodyPr>
            <a:normAutofit/>
          </a:bodyPr>
          <a:lstStyle/>
          <a:p>
            <a:pPr marL="838200" indent="-838200">
              <a:buFontTx/>
              <a:buAutoNum type="arabicPeriod" startAt="5"/>
            </a:pPr>
            <a:r>
              <a:rPr lang="en-US" altLang="en-US" sz="3600" dirty="0">
                <a:solidFill>
                  <a:srgbClr val="3399FF"/>
                </a:solidFill>
              </a:rPr>
              <a:t>Suppose that the minimum wage is increased but it is below the “prevailing wage” in the labor market. What would you expect to happen in this situation?</a:t>
            </a:r>
          </a:p>
        </p:txBody>
      </p:sp>
      <p:sp>
        <p:nvSpPr>
          <p:cNvPr id="56323" name="Rectangle 3"/>
          <p:cNvSpPr>
            <a:spLocks noGrp="1" noChangeArrowheads="1"/>
          </p:cNvSpPr>
          <p:nvPr>
            <p:ph idx="1"/>
          </p:nvPr>
        </p:nvSpPr>
        <p:spPr>
          <a:xfrm>
            <a:off x="838200" y="2514599"/>
            <a:ext cx="10515600" cy="3810001"/>
          </a:xfrm>
        </p:spPr>
        <p:txBody>
          <a:bodyPr>
            <a:normAutofit/>
          </a:bodyPr>
          <a:lstStyle/>
          <a:p>
            <a:pPr marL="609600" indent="-609600">
              <a:lnSpc>
                <a:spcPct val="80000"/>
              </a:lnSpc>
              <a:buFont typeface="Wingdings" panose="05000000000000000000" pitchFamily="2" charset="2"/>
              <a:buAutoNum type="alphaUcPeriod"/>
            </a:pPr>
            <a:r>
              <a:rPr lang="en-US" altLang="en-US" sz="3200" dirty="0"/>
              <a:t>The quantity of labor demanded will increase.</a:t>
            </a:r>
          </a:p>
          <a:p>
            <a:pPr marL="609600" indent="-609600">
              <a:lnSpc>
                <a:spcPct val="80000"/>
              </a:lnSpc>
              <a:buFont typeface="Wingdings" panose="05000000000000000000" pitchFamily="2" charset="2"/>
              <a:buAutoNum type="alphaUcPeriod"/>
            </a:pPr>
            <a:r>
              <a:rPr lang="en-US" altLang="en-US" sz="3200" dirty="0"/>
              <a:t>Many new firms will succeed in hiring new employees at the minimum wage instead of the “prevailing” wage.</a:t>
            </a:r>
          </a:p>
          <a:p>
            <a:pPr marL="609600" indent="-609600">
              <a:lnSpc>
                <a:spcPct val="80000"/>
              </a:lnSpc>
              <a:buFont typeface="Wingdings" panose="05000000000000000000" pitchFamily="2" charset="2"/>
              <a:buAutoNum type="alphaUcPeriod"/>
            </a:pPr>
            <a:r>
              <a:rPr lang="en-US" altLang="en-US" sz="3200" dirty="0"/>
              <a:t>The higher minimum wage will cause more workers to seek jobs overseas.</a:t>
            </a:r>
          </a:p>
          <a:p>
            <a:pPr marL="609600" indent="-609600">
              <a:lnSpc>
                <a:spcPct val="80000"/>
              </a:lnSpc>
              <a:buFont typeface="Wingdings" panose="05000000000000000000" pitchFamily="2" charset="2"/>
              <a:buAutoNum type="alphaUcPeriod"/>
            </a:pPr>
            <a:r>
              <a:rPr lang="en-US" altLang="en-US" sz="3200" dirty="0"/>
              <a:t>The higher minimum wage will attract more low-paid, unskilled workers to the United States seeking lawful employment.</a:t>
            </a:r>
          </a:p>
          <a:p>
            <a:pPr marL="609600" indent="-609600">
              <a:lnSpc>
                <a:spcPct val="80000"/>
              </a:lnSpc>
            </a:pPr>
            <a:endParaRPr lang="en-US" alt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56323">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365125"/>
            <a:ext cx="10515600" cy="1768475"/>
          </a:xfrm>
        </p:spPr>
        <p:txBody>
          <a:bodyPr>
            <a:noAutofit/>
          </a:bodyPr>
          <a:lstStyle/>
          <a:p>
            <a:pPr marL="838200" indent="-838200">
              <a:buFontTx/>
              <a:buAutoNum type="arabicPeriod" startAt="6"/>
            </a:pPr>
            <a:r>
              <a:rPr lang="en-US" altLang="en-US" sz="3600" dirty="0">
                <a:solidFill>
                  <a:srgbClr val="3399FF"/>
                </a:solidFill>
              </a:rPr>
              <a:t>If raising the minimum wage to $7.25/hour is a good idea, why doesn’t Congress make it a better idea and raise it to $20 or even $100?</a:t>
            </a:r>
          </a:p>
        </p:txBody>
      </p:sp>
      <p:sp>
        <p:nvSpPr>
          <p:cNvPr id="57347" name="Rectangle 3"/>
          <p:cNvSpPr>
            <a:spLocks noGrp="1" noChangeArrowheads="1"/>
          </p:cNvSpPr>
          <p:nvPr>
            <p:ph idx="1"/>
          </p:nvPr>
        </p:nvSpPr>
        <p:spPr>
          <a:xfrm>
            <a:off x="838200" y="2285999"/>
            <a:ext cx="10515600" cy="4191001"/>
          </a:xfrm>
        </p:spPr>
        <p:txBody>
          <a:bodyPr>
            <a:normAutofit lnSpcReduction="10000"/>
          </a:bodyPr>
          <a:lstStyle/>
          <a:p>
            <a:pPr marL="609600" indent="-609600">
              <a:buFont typeface="Wingdings" panose="05000000000000000000" pitchFamily="2" charset="2"/>
              <a:buAutoNum type="alphaUcPeriod"/>
            </a:pPr>
            <a:r>
              <a:rPr lang="en-US" altLang="en-US" sz="3200" dirty="0"/>
              <a:t>We should. A $20 minimum wage would add more money to the economy.</a:t>
            </a:r>
          </a:p>
          <a:p>
            <a:pPr marL="609600" indent="-609600">
              <a:buFont typeface="Wingdings" panose="05000000000000000000" pitchFamily="2" charset="2"/>
              <a:buAutoNum type="alphaUcPeriod"/>
            </a:pPr>
            <a:r>
              <a:rPr lang="en-US" altLang="en-US" sz="3200" dirty="0"/>
              <a:t>Too many people would enter the labor market and find jobs at these higher wages, so that households would fall apart.</a:t>
            </a:r>
          </a:p>
          <a:p>
            <a:pPr marL="609600" indent="-609600">
              <a:buFont typeface="Wingdings" panose="05000000000000000000" pitchFamily="2" charset="2"/>
              <a:buAutoNum type="alphaUcPeriod"/>
            </a:pPr>
            <a:r>
              <a:rPr lang="en-US" altLang="en-US" sz="3200" dirty="0"/>
              <a:t>At these wage rates, people wouldn’t go to college and there would be shortages of skilled labor.</a:t>
            </a:r>
          </a:p>
          <a:p>
            <a:pPr marL="609600" indent="-609600">
              <a:buFont typeface="Wingdings" panose="05000000000000000000" pitchFamily="2" charset="2"/>
              <a:buAutoNum type="alphaUcPeriod"/>
            </a:pPr>
            <a:r>
              <a:rPr lang="en-US" altLang="en-US" sz="3200" dirty="0"/>
              <a:t>Higher wages will eventually increase unemployment and business failure.</a:t>
            </a:r>
          </a:p>
          <a:p>
            <a:pPr marL="609600" indent="-609600"/>
            <a:endParaRPr lang="en-US" alt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57347">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upload.wikimedia.org/wikipedia/en/0/0d/WikiCup_Trophy_Round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57200"/>
            <a:ext cx="3657600" cy="54602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24198" y="457200"/>
            <a:ext cx="6008913" cy="3505200"/>
          </a:xfrm>
          <a:prstGeom prst="rect">
            <a:avLst/>
          </a:prstGeom>
        </p:spPr>
      </p:pic>
      <p:sp>
        <p:nvSpPr>
          <p:cNvPr id="3" name="Title 2"/>
          <p:cNvSpPr>
            <a:spLocks noGrp="1"/>
          </p:cNvSpPr>
          <p:nvPr>
            <p:ph type="title"/>
          </p:nvPr>
        </p:nvSpPr>
        <p:spPr>
          <a:xfrm>
            <a:off x="870855" y="3276600"/>
            <a:ext cx="10515600" cy="1971675"/>
          </a:xfrm>
        </p:spPr>
        <p:txBody>
          <a:bodyPr/>
          <a:lstStyle/>
          <a:p>
            <a:pPr algn="ctr"/>
            <a:r>
              <a:rPr lang="en-US" dirty="0"/>
              <a:t>1 vs 100 EFL Style</a:t>
            </a:r>
          </a:p>
        </p:txBody>
      </p:sp>
    </p:spTree>
    <p:extLst>
      <p:ext uri="{BB962C8B-B14F-4D97-AF65-F5344CB8AC3E}">
        <p14:creationId xmlns:p14="http://schemas.microsoft.com/office/powerpoint/2010/main" val="1647385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a:t>Ghana and EU Banana Imports</a:t>
            </a:r>
          </a:p>
        </p:txBody>
      </p:sp>
      <p:sp>
        <p:nvSpPr>
          <p:cNvPr id="21508" name="Rectangle 4"/>
          <p:cNvSpPr>
            <a:spLocks noChangeArrowheads="1"/>
          </p:cNvSpPr>
          <p:nvPr/>
        </p:nvSpPr>
        <p:spPr bwMode="auto">
          <a:xfrm>
            <a:off x="4216294" y="6494776"/>
            <a:ext cx="72137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0"/>
              </a:spcBef>
              <a:buFontTx/>
              <a:buNone/>
            </a:pPr>
            <a:r>
              <a:rPr lang="en-US" altLang="en-US" sz="1600" dirty="0">
                <a:latin typeface="Arial" panose="020B0604020202020204" pitchFamily="34" charset="0"/>
                <a:hlinkClick r:id="rId5"/>
              </a:rPr>
              <a:t>http://www.youtube.com/watch?v=blvxPshCDe4</a:t>
            </a:r>
            <a:r>
              <a:rPr lang="en-US" altLang="en-US" sz="1600" dirty="0">
                <a:latin typeface="Arial" panose="020B0604020202020204" pitchFamily="34" charset="0"/>
              </a:rPr>
              <a:t>  </a:t>
            </a:r>
            <a:r>
              <a:rPr lang="en-US" altLang="en-US" sz="1800" b="1" dirty="0">
                <a:latin typeface="Arial" panose="020B0604020202020204" pitchFamily="34" charset="0"/>
              </a:rPr>
              <a:t>(play from 6:31 – 10:00)</a:t>
            </a:r>
          </a:p>
        </p:txBody>
      </p:sp>
      <p:sp>
        <p:nvSpPr>
          <p:cNvPr id="2" name="Picture Placeholder 1"/>
          <p:cNvSpPr>
            <a:spLocks noGrp="1"/>
          </p:cNvSpPr>
          <p:nvPr>
            <p:ph type="pic" idx="1"/>
          </p:nvPr>
        </p:nvSpPr>
        <p:spPr/>
      </p:sp>
      <p:pic>
        <p:nvPicPr>
          <p:cNvPr id="3" name="blvxPshCDe4"/>
          <p:cNvPicPr>
            <a:picLocks noRot="1" noChangeAspect="1"/>
          </p:cNvPicPr>
          <p:nvPr>
            <a:videoFile r:link="rId1"/>
          </p:nvPr>
        </p:nvPicPr>
        <p:blipFill>
          <a:blip r:embed="rId6"/>
          <a:stretch>
            <a:fillRect/>
          </a:stretch>
        </p:blipFill>
        <p:spPr>
          <a:xfrm>
            <a:off x="1066800" y="204019"/>
            <a:ext cx="10363200" cy="582930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cTn>
                <p:tgtEl>
                  <p:spTgt spid="3"/>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20400" cy="2682875"/>
          </a:xfrm>
        </p:spPr>
        <p:txBody>
          <a:bodyPr>
            <a:noAutofit/>
          </a:bodyPr>
          <a:lstStyle/>
          <a:p>
            <a:r>
              <a:rPr lang="en-US" altLang="en-US" sz="4000" dirty="0">
                <a:solidFill>
                  <a:srgbClr val="3399FF"/>
                </a:solidFill>
              </a:rPr>
              <a:t>7.  What is the effect of restrictions on banana length and weight (i.e., bananas must be long and heavy) on the market for bananas in the European Union?</a:t>
            </a:r>
            <a:br>
              <a:rPr lang="en-US" altLang="en-US" sz="4000" dirty="0">
                <a:solidFill>
                  <a:srgbClr val="3399FF"/>
                </a:solidFill>
              </a:rPr>
            </a:br>
            <a:br>
              <a:rPr lang="en-US" altLang="en-US" sz="4000" dirty="0">
                <a:solidFill>
                  <a:srgbClr val="3399FF"/>
                </a:solidFill>
              </a:rPr>
            </a:br>
            <a:r>
              <a:rPr lang="en-US" altLang="en-US" sz="4000" dirty="0">
                <a:solidFill>
                  <a:srgbClr val="3399FF"/>
                </a:solidFill>
              </a:rPr>
              <a:t>--- Short Answer Question</a:t>
            </a:r>
            <a:endParaRPr lang="en-US" sz="3600" dirty="0"/>
          </a:p>
        </p:txBody>
      </p:sp>
      <p:sp>
        <p:nvSpPr>
          <p:cNvPr id="22530" name="Rectangle 2"/>
          <p:cNvSpPr>
            <a:spLocks noGrp="1" noChangeArrowheads="1"/>
          </p:cNvSpPr>
          <p:nvPr>
            <p:ph idx="1"/>
          </p:nvPr>
        </p:nvSpPr>
        <p:spPr>
          <a:xfrm>
            <a:off x="835742" y="3200400"/>
            <a:ext cx="10515600" cy="3185615"/>
          </a:xfrm>
        </p:spPr>
        <p:txBody>
          <a:bodyPr>
            <a:normAutofit lnSpcReduction="10000"/>
          </a:bodyPr>
          <a:lstStyle/>
          <a:p>
            <a:pPr>
              <a:spcBef>
                <a:spcPct val="50000"/>
              </a:spcBef>
              <a:buNone/>
            </a:pPr>
            <a:r>
              <a:rPr lang="en-US" altLang="en-US" sz="3600" dirty="0">
                <a:solidFill>
                  <a:srgbClr val="FF0000"/>
                </a:solidFill>
              </a:rPr>
              <a:t>The equilibrium (market) price rises and consumers’ choices are restricted.  </a:t>
            </a:r>
          </a:p>
          <a:p>
            <a:pPr>
              <a:spcBef>
                <a:spcPct val="50000"/>
              </a:spcBef>
              <a:buNone/>
            </a:pPr>
            <a:r>
              <a:rPr lang="en-US" altLang="en-US" sz="3600" i="1" dirty="0">
                <a:solidFill>
                  <a:schemeClr val="accent1"/>
                </a:solidFill>
              </a:rPr>
              <a:t>(</a:t>
            </a:r>
            <a:r>
              <a:rPr lang="en-US" altLang="en-US" sz="3600" i="1" dirty="0"/>
              <a:t>The restrictions keep out particularly desirable varieties, such as the apple banana, which tastes like apple, and the Lady’s Finger, which is sweet and creamy.  Both of these are small in size and weight.)</a:t>
            </a:r>
          </a:p>
          <a:p>
            <a:pPr marL="0" indent="0">
              <a:lnSpc>
                <a:spcPct val="80000"/>
              </a:lnSpc>
              <a:buNone/>
            </a:pPr>
            <a:endParaRPr lang="en-US" altLang="en-US" sz="3000" b="1" dirty="0">
              <a:solidFill>
                <a:srgbClr val="3399FF"/>
              </a:solidFill>
              <a:latin typeface="+mj-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5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500"/>
                                        <p:tgtEl>
                                          <p:spTgt spid="225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1"/>
            <a:ext cx="10515600" cy="2590798"/>
          </a:xfrm>
        </p:spPr>
        <p:txBody>
          <a:bodyPr>
            <a:normAutofit/>
          </a:bodyPr>
          <a:lstStyle/>
          <a:p>
            <a:r>
              <a:rPr lang="en-US" altLang="en-US" sz="3200" dirty="0">
                <a:solidFill>
                  <a:srgbClr val="3399FF"/>
                </a:solidFill>
              </a:rPr>
              <a:t>8</a:t>
            </a:r>
            <a:r>
              <a:rPr lang="en-US" altLang="en-US" sz="4000" dirty="0">
                <a:solidFill>
                  <a:srgbClr val="3399FF"/>
                </a:solidFill>
              </a:rPr>
              <a:t>. Since EU member countries don’t have commercial banana growers, why does the EU place such restrictions on its own consumers? (Who benefits?)</a:t>
            </a:r>
            <a:endParaRPr lang="en-US" sz="4400" dirty="0"/>
          </a:p>
        </p:txBody>
      </p:sp>
      <p:sp>
        <p:nvSpPr>
          <p:cNvPr id="3" name="Content Placeholder 2"/>
          <p:cNvSpPr>
            <a:spLocks noGrp="1"/>
          </p:cNvSpPr>
          <p:nvPr>
            <p:ph idx="1"/>
          </p:nvPr>
        </p:nvSpPr>
        <p:spPr>
          <a:xfrm>
            <a:off x="685800" y="2895600"/>
            <a:ext cx="10515600" cy="3338015"/>
          </a:xfrm>
        </p:spPr>
        <p:txBody>
          <a:bodyPr>
            <a:normAutofit fontScale="77500" lnSpcReduction="20000"/>
          </a:bodyPr>
          <a:lstStyle/>
          <a:p>
            <a:pPr>
              <a:spcBef>
                <a:spcPct val="50000"/>
              </a:spcBef>
              <a:buNone/>
            </a:pPr>
            <a:r>
              <a:rPr lang="en-US" altLang="en-US" b="1" dirty="0">
                <a:solidFill>
                  <a:srgbClr val="FF0000"/>
                </a:solidFill>
              </a:rPr>
              <a:t>European growers of other kinds of fruits.</a:t>
            </a:r>
          </a:p>
          <a:p>
            <a:pPr>
              <a:spcBef>
                <a:spcPct val="50000"/>
              </a:spcBef>
              <a:buNone/>
            </a:pPr>
            <a:r>
              <a:rPr lang="en-US" altLang="en-US" i="1" dirty="0">
                <a:solidFill>
                  <a:schemeClr val="accent1"/>
                </a:solidFill>
              </a:rPr>
              <a:t>(</a:t>
            </a:r>
            <a:r>
              <a:rPr lang="en-US" altLang="en-US" i="1" dirty="0"/>
              <a:t>The EU countries do not grow bananas, but they grow other fruits which are substitutes for bananas.  Making imports conform to size and weight restrictions not only raises the cost, but also means that the bananas coming in are less sweet, which also encourages consumers to substitute other fruits for bananas.)</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s"/>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rot="1103048">
            <a:off x="7166103" y="560657"/>
            <a:ext cx="4457431" cy="5574429"/>
          </a:xfrm>
          <a:noFill/>
        </p:spPr>
      </p:pic>
      <p:sp>
        <p:nvSpPr>
          <p:cNvPr id="24579" name="Text Box 3"/>
          <p:cNvSpPr txBox="1">
            <a:spLocks noChangeArrowheads="1"/>
          </p:cNvSpPr>
          <p:nvPr/>
        </p:nvSpPr>
        <p:spPr bwMode="auto">
          <a:xfrm>
            <a:off x="457200" y="228600"/>
            <a:ext cx="6172200"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a:lnSpc>
                <a:spcPct val="90000"/>
              </a:lnSpc>
              <a:spcBef>
                <a:spcPts val="575"/>
              </a:spcBef>
              <a:buClr>
                <a:schemeClr val="accent1"/>
              </a:buClr>
              <a:buNone/>
            </a:pPr>
            <a:r>
              <a:rPr lang="en-US" altLang="en-US" sz="2400" dirty="0">
                <a:latin typeface="Arial" panose="020B0604020202020204" pitchFamily="34" charset="0"/>
              </a:rPr>
              <a:t>	</a:t>
            </a:r>
            <a:r>
              <a:rPr lang="en-US" altLang="en-US" sz="2800" dirty="0">
                <a:latin typeface="+mn-lt"/>
              </a:rPr>
              <a:t>The bananas shown in the video bear the Fairtrade certification mark, meaning that they have been produced by small farmer organizations or in plantations that meet very high </a:t>
            </a:r>
            <a:r>
              <a:rPr lang="en-US" altLang="en-US" sz="2800" i="1" dirty="0">
                <a:latin typeface="+mn-lt"/>
              </a:rPr>
              <a:t>social and environmental</a:t>
            </a:r>
            <a:r>
              <a:rPr lang="en-US" altLang="en-US" sz="2800" dirty="0">
                <a:latin typeface="+mn-lt"/>
              </a:rPr>
              <a:t> standards. Farmers who produce Fairtrade Certified Bananas are guaranteed a floor price (Fairtrade Minimum Price) to cover the average cost of production, and a Fairtrade </a:t>
            </a:r>
            <a:r>
              <a:rPr lang="en-US" altLang="en-US" sz="2800" i="1" dirty="0">
                <a:latin typeface="+mn-lt"/>
              </a:rPr>
              <a:t>Premium</a:t>
            </a:r>
            <a:r>
              <a:rPr lang="en-US" altLang="en-US" sz="2800" dirty="0">
                <a:latin typeface="+mn-lt"/>
              </a:rPr>
              <a:t> of 1US$ per box of bananas to invest in social and economic initiatives in their communities.</a:t>
            </a:r>
            <a:r>
              <a:rPr lang="en-US" altLang="en-US" sz="2400" dirty="0">
                <a:latin typeface="+mn-lt"/>
              </a:rPr>
              <a:t> </a:t>
            </a:r>
            <a:endParaRPr lang="en-US" altLang="en-US" sz="2000" dirty="0">
              <a:latin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97075"/>
          </a:xfrm>
        </p:spPr>
        <p:txBody>
          <a:bodyPr>
            <a:normAutofit fontScale="90000"/>
          </a:bodyPr>
          <a:lstStyle/>
          <a:p>
            <a:r>
              <a:rPr lang="en-US" altLang="en-US" sz="5400" dirty="0">
                <a:solidFill>
                  <a:srgbClr val="3399FF"/>
                </a:solidFill>
              </a:rPr>
              <a:t>9.  What effect does </a:t>
            </a:r>
            <a:r>
              <a:rPr lang="en-US" altLang="en-US" sz="5400" dirty="0" err="1">
                <a:solidFill>
                  <a:srgbClr val="3399FF"/>
                </a:solidFill>
              </a:rPr>
              <a:t>FairTrade</a:t>
            </a:r>
            <a:r>
              <a:rPr lang="en-US" altLang="en-US" sz="5400" dirty="0">
                <a:solidFill>
                  <a:srgbClr val="3399FF"/>
                </a:solidFill>
              </a:rPr>
              <a:t> labeling have on the demand for Fair Trade labeled bananas? </a:t>
            </a:r>
            <a:endParaRPr lang="en-US" dirty="0"/>
          </a:p>
        </p:txBody>
      </p:sp>
      <p:pic>
        <p:nvPicPr>
          <p:cNvPr id="25603" name="Picture 3" descr="image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10655710" y="649287"/>
            <a:ext cx="1219200" cy="1428750"/>
          </a:xfrm>
          <a:noFill/>
        </p:spPr>
      </p:pic>
      <p:sp>
        <p:nvSpPr>
          <p:cNvPr id="64516" name="Text Box 4"/>
          <p:cNvSpPr txBox="1">
            <a:spLocks noChangeArrowheads="1"/>
          </p:cNvSpPr>
          <p:nvPr/>
        </p:nvSpPr>
        <p:spPr bwMode="auto">
          <a:xfrm>
            <a:off x="1143000" y="2389238"/>
            <a:ext cx="1073191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Blip>
                <a:blip r:embed="rId3"/>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3600" b="1" dirty="0">
                <a:latin typeface="+mj-lt"/>
              </a:rPr>
              <a:t>It depends.  Either:</a:t>
            </a:r>
          </a:p>
          <a:p>
            <a:pPr eaLnBrk="1" hangingPunct="1">
              <a:spcBef>
                <a:spcPct val="50000"/>
              </a:spcBef>
              <a:buFontTx/>
              <a:buNone/>
            </a:pPr>
            <a:r>
              <a:rPr lang="en-US" altLang="en-US" sz="2800" b="1" dirty="0">
                <a:latin typeface="+mj-lt"/>
              </a:rPr>
              <a:t>Enough consumers who value socially conscious consumption will seek out such products and be willing to pay more, (Increase in Demand, more will be sold).</a:t>
            </a:r>
          </a:p>
          <a:p>
            <a:pPr eaLnBrk="1" hangingPunct="1">
              <a:spcBef>
                <a:spcPct val="50000"/>
              </a:spcBef>
              <a:buFontTx/>
              <a:buNone/>
            </a:pPr>
            <a:r>
              <a:rPr lang="en-US" altLang="en-US" sz="2800" b="1" dirty="0">
                <a:latin typeface="+mj-lt"/>
              </a:rPr>
              <a:t>Or</a:t>
            </a:r>
          </a:p>
          <a:p>
            <a:pPr eaLnBrk="1" hangingPunct="1">
              <a:spcBef>
                <a:spcPct val="50000"/>
              </a:spcBef>
              <a:buFontTx/>
              <a:buNone/>
            </a:pPr>
            <a:r>
              <a:rPr lang="en-US" altLang="en-US" sz="2800" b="1" dirty="0">
                <a:latin typeface="+mj-lt"/>
              </a:rPr>
              <a:t>Consumers may not value such labels and will be unwilling to pay the higher price, resulting in a decreased quantity demanded (sales will fall).</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p:txBody>
          <a:bodyPr/>
          <a:lstStyle/>
          <a:p>
            <a:pPr marL="0" indent="0">
              <a:buNone/>
            </a:pPr>
            <a:r>
              <a:rPr lang="en-US" altLang="en-US" sz="3600" dirty="0"/>
              <a:t>What principle of economics is illustrated in this video?</a:t>
            </a:r>
            <a:r>
              <a:rPr lang="en-US" altLang="en-US" dirty="0"/>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2919413" y="2438401"/>
            <a:ext cx="6553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Blip>
                <a:blip r:embed="rId4"/>
              </a:buBlip>
              <a:defRPr sz="3200">
                <a:solidFill>
                  <a:schemeClr val="tx1"/>
                </a:solidFill>
                <a:latin typeface="Verdana" panose="020B0604030504040204" pitchFamily="34" charset="0"/>
                <a:cs typeface="Arial" panose="020B060402020202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Verdana" panose="020B060403050404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Verdana" panose="020B060403050404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cs typeface="Arial" panose="020B0604020202020204" pitchFamily="34" charset="0"/>
              </a:defRPr>
            </a:lvl9pPr>
          </a:lstStyle>
          <a:p>
            <a:pPr eaLnBrk="1" hangingPunct="1">
              <a:spcBef>
                <a:spcPct val="50000"/>
              </a:spcBef>
              <a:buFontTx/>
              <a:buNone/>
            </a:pPr>
            <a:r>
              <a:rPr lang="en-US" altLang="en-US" sz="4000" dirty="0">
                <a:latin typeface="Arial" panose="020B0604020202020204" pitchFamily="34" charset="0"/>
                <a:hlinkClick r:id="rId5"/>
              </a:rPr>
              <a:t>Negotiating with the Dentist</a:t>
            </a:r>
            <a:endParaRPr lang="en-US" altLang="en-US" sz="4000" dirty="0">
              <a:latin typeface="Arial" panose="020B0604020202020204" pitchFamily="34" charset="0"/>
            </a:endParaRPr>
          </a:p>
        </p:txBody>
      </p:sp>
      <p:sp>
        <p:nvSpPr>
          <p:cNvPr id="3" name="Title 2"/>
          <p:cNvSpPr>
            <a:spLocks noGrp="1"/>
          </p:cNvSpPr>
          <p:nvPr>
            <p:ph type="title"/>
          </p:nvPr>
        </p:nvSpPr>
        <p:spPr>
          <a:xfrm>
            <a:off x="3657600" y="5867400"/>
            <a:ext cx="8305800" cy="1066800"/>
          </a:xfrm>
        </p:spPr>
        <p:txBody>
          <a:bodyPr>
            <a:noAutofit/>
          </a:bodyPr>
          <a:lstStyle/>
          <a:p>
            <a:r>
              <a:rPr lang="en-US" altLang="en-US" sz="3600" dirty="0"/>
              <a:t>What principle of economics is illustrated in this video? </a:t>
            </a:r>
          </a:p>
        </p:txBody>
      </p:sp>
      <p:pic>
        <p:nvPicPr>
          <p:cNvPr id="4" name="domPxCaFFvo"/>
          <p:cNvPicPr>
            <a:picLocks noRot="1" noChangeAspect="1"/>
          </p:cNvPicPr>
          <p:nvPr>
            <a:videoFile r:link="rId1"/>
          </p:nvPr>
        </p:nvPicPr>
        <p:blipFill>
          <a:blip r:embed="rId6"/>
          <a:stretch>
            <a:fillRect/>
          </a:stretch>
        </p:blipFill>
        <p:spPr>
          <a:xfrm>
            <a:off x="990600" y="0"/>
            <a:ext cx="10287000" cy="5786438"/>
          </a:xfrm>
          <a:prstGeom prst="rect">
            <a:avLst/>
          </a:prstGeom>
        </p:spPr>
      </p:pic>
    </p:spTree>
    <p:extLst>
      <p:ext uri="{BB962C8B-B14F-4D97-AF65-F5344CB8AC3E}">
        <p14:creationId xmlns:p14="http://schemas.microsoft.com/office/powerpoint/2010/main" val="3091054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idx="4294967295"/>
          </p:nvPr>
        </p:nvSpPr>
        <p:spPr>
          <a:xfrm>
            <a:off x="1981200" y="1905000"/>
            <a:ext cx="7696200" cy="3011488"/>
          </a:xfrm>
        </p:spPr>
        <p:txBody>
          <a:bodyPr>
            <a:normAutofit fontScale="92500"/>
          </a:bodyPr>
          <a:lstStyle/>
          <a:p>
            <a:pPr marL="0" indent="0" eaLnBrk="1" hangingPunct="1">
              <a:buNone/>
            </a:pPr>
            <a:r>
              <a:rPr lang="en-US" altLang="en-US" dirty="0"/>
              <a:t>Choose several problems you like from the lecture outline or the slides that follow.  Please make sure that students practice at least 3 different analysis problems.</a:t>
            </a:r>
          </a:p>
          <a:p>
            <a:pPr marL="0" indent="0" eaLnBrk="1" hangingPunct="1">
              <a:buNone/>
            </a:pPr>
            <a:endParaRPr lang="en-US" altLang="en-US" dirty="0"/>
          </a:p>
          <a:p>
            <a:pPr marL="0" indent="0" eaLnBrk="1" hangingPunct="1">
              <a:buNone/>
            </a:pPr>
            <a:endParaRPr lang="en-US"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6600" dirty="0"/>
              <a:t>Rules for 1 vs. 100</a:t>
            </a:r>
          </a:p>
        </p:txBody>
      </p:sp>
      <p:sp>
        <p:nvSpPr>
          <p:cNvPr id="7171" name="Rectangle 3"/>
          <p:cNvSpPr>
            <a:spLocks noGrp="1" noChangeArrowheads="1"/>
          </p:cNvSpPr>
          <p:nvPr>
            <p:ph idx="1"/>
          </p:nvPr>
        </p:nvSpPr>
        <p:spPr/>
        <p:txBody>
          <a:bodyPr>
            <a:normAutofit fontScale="92500"/>
          </a:bodyPr>
          <a:lstStyle/>
          <a:p>
            <a:pPr eaLnBrk="1" hangingPunct="1">
              <a:lnSpc>
                <a:spcPct val="80000"/>
              </a:lnSpc>
            </a:pPr>
            <a:r>
              <a:rPr lang="en-US" altLang="en-US" sz="3200" dirty="0"/>
              <a:t>Sit with a partner.  Your team will start with $3 to play 3 rounds.</a:t>
            </a:r>
          </a:p>
          <a:p>
            <a:pPr eaLnBrk="1" hangingPunct="1">
              <a:lnSpc>
                <a:spcPct val="80000"/>
              </a:lnSpc>
            </a:pPr>
            <a:r>
              <a:rPr lang="en-US" altLang="en-US" sz="3200" dirty="0"/>
              <a:t>Each question is worth $1. If you answer the question correctly, you keep your $.  If you answer is incorrect, you forfeit your $.</a:t>
            </a:r>
          </a:p>
          <a:p>
            <a:pPr eaLnBrk="1" hangingPunct="1">
              <a:lnSpc>
                <a:spcPct val="80000"/>
              </a:lnSpc>
            </a:pPr>
            <a:r>
              <a:rPr lang="en-US" altLang="en-US" sz="3200" dirty="0"/>
              <a:t>Answers must be in written form and complete when time is called.</a:t>
            </a:r>
          </a:p>
          <a:p>
            <a:pPr eaLnBrk="1" hangingPunct="1">
              <a:lnSpc>
                <a:spcPct val="80000"/>
              </a:lnSpc>
            </a:pPr>
            <a:r>
              <a:rPr lang="en-US" altLang="en-US" sz="3200" dirty="0"/>
              <a:t>Decisions of the judges are final re: whether your answer is correct.</a:t>
            </a:r>
          </a:p>
          <a:p>
            <a:pPr eaLnBrk="1" hangingPunct="1">
              <a:lnSpc>
                <a:spcPct val="80000"/>
              </a:lnSpc>
            </a:pPr>
            <a:r>
              <a:rPr lang="en-US" altLang="en-US" sz="3200" dirty="0"/>
              <a:t>Every team must play every round.  There are no drop-outs, only forfeiture of $1.</a:t>
            </a:r>
          </a:p>
          <a:p>
            <a:pPr eaLnBrk="1" hangingPunct="1">
              <a:lnSpc>
                <a:spcPct val="80000"/>
              </a:lnSpc>
            </a:pPr>
            <a:endParaRPr lang="en-US" altLang="en-US" sz="2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29000" y="590725"/>
            <a:ext cx="5333999" cy="567654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en-US" sz="5400" dirty="0"/>
              <a:t>Got Hummus?</a:t>
            </a:r>
          </a:p>
        </p:txBody>
      </p:sp>
      <p:sp>
        <p:nvSpPr>
          <p:cNvPr id="10243" name="Rectangle 3"/>
          <p:cNvSpPr>
            <a:spLocks noGrp="1" noChangeArrowheads="1"/>
          </p:cNvSpPr>
          <p:nvPr>
            <p:ph idx="1"/>
          </p:nvPr>
        </p:nvSpPr>
        <p:spPr>
          <a:xfrm>
            <a:off x="838200" y="1905000"/>
            <a:ext cx="10515600" cy="4100015"/>
          </a:xfrm>
        </p:spPr>
        <p:txBody>
          <a:bodyPr>
            <a:normAutofit fontScale="92500" lnSpcReduction="20000"/>
          </a:bodyPr>
          <a:lstStyle/>
          <a:p>
            <a:pPr fontAlgn="base"/>
            <a:r>
              <a:rPr lang="en-US" dirty="0"/>
              <a:t>Insufficient rains in India have resulted in several years of poor harvests of chickpeas, the main ingredient in hummus. The country, by far the world’s largest producer of chickpeas, mostly grows the legume for domestic consumption. But worse-than-expected harvests mean that it has had to buy more chickpeas from growers elsewhere, putting pressure on supplies worldwide.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365125"/>
            <a:ext cx="11201400" cy="1325563"/>
          </a:xfrm>
        </p:spPr>
        <p:txBody>
          <a:bodyPr>
            <a:normAutofit fontScale="90000"/>
          </a:bodyPr>
          <a:lstStyle/>
          <a:p>
            <a:pPr marL="914400" indent="-914400">
              <a:buFont typeface="+mj-lt"/>
              <a:buAutoNum type="arabicPeriod"/>
            </a:pPr>
            <a:r>
              <a:rPr lang="en-US" altLang="en-US" sz="4800" dirty="0"/>
              <a:t>Use supply and demand to explain what happened to price and quantity of chickpeas.</a:t>
            </a:r>
          </a:p>
        </p:txBody>
      </p:sp>
      <p:sp>
        <p:nvSpPr>
          <p:cNvPr id="48131" name="Rectangle 3"/>
          <p:cNvSpPr>
            <a:spLocks noGrp="1" noChangeArrowheads="1"/>
          </p:cNvSpPr>
          <p:nvPr>
            <p:ph idx="1"/>
          </p:nvPr>
        </p:nvSpPr>
        <p:spPr>
          <a:xfrm>
            <a:off x="838200" y="1978925"/>
            <a:ext cx="10896600" cy="4026090"/>
          </a:xfrm>
        </p:spPr>
        <p:txBody>
          <a:bodyPr>
            <a:noAutofit/>
          </a:bodyPr>
          <a:lstStyle/>
          <a:p>
            <a:pPr marL="609600" indent="-609600">
              <a:buFont typeface="Wingdings" panose="05000000000000000000" pitchFamily="2" charset="2"/>
              <a:buAutoNum type="alphaUcPeriod"/>
            </a:pPr>
            <a:r>
              <a:rPr lang="en-US" altLang="en-US" sz="3600" dirty="0"/>
              <a:t>Supply increased, price and quantity both increased</a:t>
            </a:r>
          </a:p>
          <a:p>
            <a:pPr marL="609600" indent="-609600">
              <a:buFont typeface="Wingdings" panose="05000000000000000000" pitchFamily="2" charset="2"/>
              <a:buAutoNum type="alphaUcPeriod"/>
            </a:pPr>
            <a:r>
              <a:rPr lang="en-US" altLang="en-US" sz="3600" dirty="0"/>
              <a:t>Supply decreased, price increased, quantity decreased</a:t>
            </a:r>
          </a:p>
          <a:p>
            <a:pPr marL="609600" indent="-609600">
              <a:buFont typeface="Wingdings" panose="05000000000000000000" pitchFamily="2" charset="2"/>
              <a:buAutoNum type="alphaUcPeriod"/>
            </a:pPr>
            <a:r>
              <a:rPr lang="en-US" altLang="en-US" sz="3600" dirty="0"/>
              <a:t>Demand decreased, price increased, quantity decreased</a:t>
            </a:r>
          </a:p>
          <a:p>
            <a:pPr marL="609600" indent="-609600">
              <a:buFont typeface="Wingdings" panose="05000000000000000000" pitchFamily="2" charset="2"/>
              <a:buAutoNum type="alphaUcPeriod"/>
            </a:pPr>
            <a:r>
              <a:rPr lang="en-US" altLang="en-US" sz="3600" dirty="0"/>
              <a:t>Demand decreased, price and quantity both decreased.</a:t>
            </a:r>
          </a:p>
        </p:txBody>
      </p:sp>
    </p:spTree>
    <p:extLst>
      <p:ext uri="{BB962C8B-B14F-4D97-AF65-F5344CB8AC3E}">
        <p14:creationId xmlns:p14="http://schemas.microsoft.com/office/powerpoint/2010/main" val="313460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48131">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365125"/>
            <a:ext cx="11201400" cy="1325563"/>
          </a:xfrm>
        </p:spPr>
        <p:txBody>
          <a:bodyPr>
            <a:normAutofit fontScale="90000"/>
          </a:bodyPr>
          <a:lstStyle/>
          <a:p>
            <a:pPr marL="762000" indent="-762000">
              <a:buFontTx/>
              <a:buAutoNum type="arabicPeriod"/>
            </a:pPr>
            <a:r>
              <a:rPr lang="en-US" altLang="en-US" sz="4800" dirty="0"/>
              <a:t>Use supply and demand to explain what happened to price and quantity of chickpeas</a:t>
            </a:r>
          </a:p>
        </p:txBody>
      </p:sp>
      <p:sp>
        <p:nvSpPr>
          <p:cNvPr id="48131" name="Rectangle 3"/>
          <p:cNvSpPr>
            <a:spLocks noGrp="1" noChangeArrowheads="1"/>
          </p:cNvSpPr>
          <p:nvPr>
            <p:ph idx="1"/>
          </p:nvPr>
        </p:nvSpPr>
        <p:spPr>
          <a:xfrm>
            <a:off x="838200" y="1978925"/>
            <a:ext cx="10896600" cy="4026090"/>
          </a:xfrm>
        </p:spPr>
        <p:txBody>
          <a:bodyPr>
            <a:noAutofit/>
          </a:bodyPr>
          <a:lstStyle/>
          <a:p>
            <a:pPr marL="609600" indent="-609600">
              <a:buFont typeface="Wingdings" panose="05000000000000000000" pitchFamily="2" charset="2"/>
              <a:buAutoNum type="alphaUcPeriod"/>
            </a:pPr>
            <a:r>
              <a:rPr lang="en-US" altLang="en-US" sz="3600" dirty="0"/>
              <a:t>Supply increased, price and quantity both increased</a:t>
            </a:r>
          </a:p>
          <a:p>
            <a:pPr marL="609600" indent="-609600">
              <a:buFont typeface="Wingdings" panose="05000000000000000000" pitchFamily="2" charset="2"/>
              <a:buAutoNum type="alphaUcPeriod"/>
            </a:pPr>
            <a:r>
              <a:rPr lang="en-US" altLang="en-US" sz="3600" dirty="0">
                <a:solidFill>
                  <a:srgbClr val="00B050"/>
                </a:solidFill>
              </a:rPr>
              <a:t>Supply decreased, price increased, quantity decreased</a:t>
            </a:r>
          </a:p>
          <a:p>
            <a:pPr marL="609600" indent="-609600">
              <a:buFont typeface="Wingdings" panose="05000000000000000000" pitchFamily="2" charset="2"/>
              <a:buAutoNum type="alphaUcPeriod"/>
            </a:pPr>
            <a:r>
              <a:rPr lang="en-US" altLang="en-US" sz="3600" dirty="0"/>
              <a:t>Demand decreased, price increased, quantity decreased</a:t>
            </a:r>
          </a:p>
          <a:p>
            <a:pPr marL="609600" indent="-609600">
              <a:buFont typeface="Wingdings" panose="05000000000000000000" pitchFamily="2" charset="2"/>
              <a:buAutoNum type="alphaUcPeriod"/>
            </a:pPr>
            <a:r>
              <a:rPr lang="en-US" altLang="en-US" sz="3600" dirty="0"/>
              <a:t>Demand decreased, price and quantity both decreased.</a:t>
            </a:r>
          </a:p>
        </p:txBody>
      </p:sp>
    </p:spTree>
    <p:extLst>
      <p:ext uri="{BB962C8B-B14F-4D97-AF65-F5344CB8AC3E}">
        <p14:creationId xmlns:p14="http://schemas.microsoft.com/office/powerpoint/2010/main" val="11943879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48131">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4800" y="365125"/>
            <a:ext cx="11734800" cy="1325563"/>
          </a:xfrm>
        </p:spPr>
        <p:txBody>
          <a:bodyPr>
            <a:noAutofit/>
          </a:bodyPr>
          <a:lstStyle/>
          <a:p>
            <a:pPr marL="914400" indent="-914400">
              <a:buFont typeface="+mj-lt"/>
              <a:buAutoNum type="arabicPeriod" startAt="2"/>
            </a:pPr>
            <a:r>
              <a:rPr lang="en-US" altLang="en-US" sz="3600" dirty="0"/>
              <a:t>Hummus has grown in popularity in the U.K.  Chickpeas are the major ingredient for Hummus.  Predict what subsequently happened in the British market for hummus?</a:t>
            </a:r>
          </a:p>
        </p:txBody>
      </p:sp>
      <p:sp>
        <p:nvSpPr>
          <p:cNvPr id="48131" name="Rectangle 3"/>
          <p:cNvSpPr>
            <a:spLocks noGrp="1" noChangeArrowheads="1"/>
          </p:cNvSpPr>
          <p:nvPr>
            <p:ph idx="1"/>
          </p:nvPr>
        </p:nvSpPr>
        <p:spPr>
          <a:xfrm>
            <a:off x="457200" y="1978925"/>
            <a:ext cx="11658600" cy="4026090"/>
          </a:xfrm>
        </p:spPr>
        <p:txBody>
          <a:bodyPr>
            <a:noAutofit/>
          </a:bodyPr>
          <a:lstStyle/>
          <a:p>
            <a:pPr marL="609600" indent="-609600">
              <a:buFont typeface="Wingdings" panose="05000000000000000000" pitchFamily="2" charset="2"/>
              <a:buAutoNum type="alphaUcPeriod"/>
            </a:pPr>
            <a:r>
              <a:rPr lang="en-US" altLang="en-US" sz="3600" dirty="0"/>
              <a:t>The supply of hummus decreased because the cost of production increased.</a:t>
            </a:r>
          </a:p>
          <a:p>
            <a:pPr marL="609600" indent="-609600">
              <a:buFont typeface="Wingdings" panose="05000000000000000000" pitchFamily="2" charset="2"/>
              <a:buAutoNum type="alphaUcPeriod"/>
            </a:pPr>
            <a:r>
              <a:rPr lang="en-US" altLang="en-US" sz="3600" dirty="0"/>
              <a:t>The supply of hummus increased because chickpea prices increased.</a:t>
            </a:r>
          </a:p>
          <a:p>
            <a:pPr marL="609600" indent="-609600">
              <a:buFont typeface="Wingdings" panose="05000000000000000000" pitchFamily="2" charset="2"/>
              <a:buAutoNum type="alphaUcPeriod"/>
            </a:pPr>
            <a:r>
              <a:rPr lang="en-US" altLang="en-US" sz="3600" dirty="0"/>
              <a:t>Trade agreements between India and the UK set a high price on hummus in both countries.</a:t>
            </a:r>
          </a:p>
          <a:p>
            <a:pPr marL="609600" indent="-609600">
              <a:buFont typeface="Wingdings" panose="05000000000000000000" pitchFamily="2" charset="2"/>
              <a:buAutoNum type="alphaUcPeriod"/>
            </a:pPr>
            <a:r>
              <a:rPr lang="en-US" altLang="en-US" sz="3600" dirty="0"/>
              <a:t>The demand for hummus by British consumers decreased in response to higher prices of chickpeas.</a:t>
            </a:r>
          </a:p>
        </p:txBody>
      </p:sp>
    </p:spTree>
    <p:extLst>
      <p:ext uri="{BB962C8B-B14F-4D97-AF65-F5344CB8AC3E}">
        <p14:creationId xmlns:p14="http://schemas.microsoft.com/office/powerpoint/2010/main" val="2848473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1000" fill="hold"/>
                                        <p:tgtEl>
                                          <p:spTgt spid="48131">
                                            <p:txEl>
                                              <p:pRg st="3" end="3"/>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EFL 2016 Master Layou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503</TotalTime>
  <Words>1488</Words>
  <Application>Microsoft Office PowerPoint</Application>
  <PresentationFormat>Widescreen</PresentationFormat>
  <Paragraphs>101</Paragraphs>
  <Slides>26</Slides>
  <Notes>5</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2_EFL 2016 Master Layout</vt:lpstr>
      <vt:lpstr>Economics for Leaders</vt:lpstr>
      <vt:lpstr>1 vs 100 EFL Style</vt:lpstr>
      <vt:lpstr>PowerPoint Presentation</vt:lpstr>
      <vt:lpstr>Rules for 1 vs. 100</vt:lpstr>
      <vt:lpstr>PowerPoint Presentation</vt:lpstr>
      <vt:lpstr>Got Hummus?</vt:lpstr>
      <vt:lpstr>Use supply and demand to explain what happened to price and quantity of chickpeas.</vt:lpstr>
      <vt:lpstr>Use supply and demand to explain what happened to price and quantity of chickpeas</vt:lpstr>
      <vt:lpstr>Hummus has grown in popularity in the U.K.  Chickpeas are the major ingredient for Hummus.  Predict what subsequently happened in the British market for hummus?</vt:lpstr>
      <vt:lpstr>Hummus has grown in popularity in the U.K.  Chickpeas are the major ingredient for Hummus.  Predict what subsequently happened in the British market for hummus?</vt:lpstr>
      <vt:lpstr>Which is not a predictable response to the drought in India.</vt:lpstr>
      <vt:lpstr>Which is not a predictable response to the drought in India.</vt:lpstr>
      <vt:lpstr>PowerPoint Presentation</vt:lpstr>
      <vt:lpstr>What will happen to the supply, the demand and the price of gasoline in the   U. S. if congress passes a law that sets a maximum price of $1.75 per gallon? </vt:lpstr>
      <vt:lpstr>States’ Minimum Wages</vt:lpstr>
      <vt:lpstr>The purpose of minimum wage legislation is to make employers pay more than they would otherwise – that is, more than they would in an open market. Which of the following should we expect to happen when the minimum wage is set above the “prevailing wage” that occurs in a labor market?</vt:lpstr>
      <vt:lpstr>Suppose that the minimum wage is increased but it is below the “prevailing wage” in the labor market. What would you expect to happen in this situation?</vt:lpstr>
      <vt:lpstr>If raising the minimum wage to $7.25/hour is a good idea, why doesn’t Congress make it a better idea and raise it to $20 or even $100?</vt:lpstr>
      <vt:lpstr>PowerPoint Presentation</vt:lpstr>
      <vt:lpstr>Ghana and EU Banana Imports</vt:lpstr>
      <vt:lpstr>7.  What is the effect of restrictions on banana length and weight (i.e., bananas must be long and heavy) on the market for bananas in the European Union?  --- Short Answer Question</vt:lpstr>
      <vt:lpstr>8. Since EU member countries don’t have commercial banana growers, why does the EU place such restrictions on its own consumers? (Who benefits?)</vt:lpstr>
      <vt:lpstr>PowerPoint Presentation</vt:lpstr>
      <vt:lpstr>9.  What effect does FairTrade labeling have on the demand for Fair Trade labeled bananas? </vt:lpstr>
      <vt:lpstr>PowerPoint Presentation</vt:lpstr>
      <vt:lpstr>What principle of economics is illustrated in this video?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Lupien</dc:creator>
  <cp:lastModifiedBy>Debbie Henney</cp:lastModifiedBy>
  <cp:revision>42</cp:revision>
  <dcterms:created xsi:type="dcterms:W3CDTF">2009-04-26T22:45:13Z</dcterms:created>
  <dcterms:modified xsi:type="dcterms:W3CDTF">2019-05-30T21:42:56Z</dcterms:modified>
</cp:coreProperties>
</file>