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31"/>
  </p:notesMasterIdLst>
  <p:sldIdLst>
    <p:sldId id="256" r:id="rId2"/>
    <p:sldId id="299" r:id="rId3"/>
    <p:sldId id="298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300" r:id="rId15"/>
    <p:sldId id="290" r:id="rId16"/>
    <p:sldId id="279" r:id="rId17"/>
    <p:sldId id="301" r:id="rId18"/>
    <p:sldId id="295" r:id="rId19"/>
    <p:sldId id="296" r:id="rId20"/>
    <p:sldId id="278" r:id="rId21"/>
    <p:sldId id="302" r:id="rId22"/>
    <p:sldId id="297" r:id="rId23"/>
    <p:sldId id="280" r:id="rId24"/>
    <p:sldId id="281" r:id="rId25"/>
    <p:sldId id="282" r:id="rId26"/>
    <p:sldId id="303" r:id="rId27"/>
    <p:sldId id="284" r:id="rId28"/>
    <p:sldId id="285" r:id="rId29"/>
    <p:sldId id="286" r:id="rId3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3" autoAdjust="0"/>
    <p:restoredTop sz="87454" autoAdjust="0"/>
  </p:normalViewPr>
  <p:slideViewPr>
    <p:cSldViewPr>
      <p:cViewPr varScale="1">
        <p:scale>
          <a:sx n="68" d="100"/>
          <a:sy n="68" d="100"/>
        </p:scale>
        <p:origin x="48" y="225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53081D-93AC-479E-8803-A93F106E8BC6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9E42B4-C398-4731-94DE-9DA7C08EB4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020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bes.com/sites/natalierobehmed/2018/12/03/highest-paid-youtube-stars-2018-markiplier-jake-paul-pewdiepie-and-more/#2927bb4909ac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bes.com/celebrities/list/#tab:overall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bes.com/sites/hayleycuccinello/2018/12/11/worlds-highest-paid-authors-2018-michael-wolff/#356f15662517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inghistoryfarm.org/farminginthe50s/machines_plowing.html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bes.com/sites/forbespr/2018/06/05/forbes-2018-list-of-the-worlds-100-highest-paid-athletes-sees-floyd-mayweather-reclaiming-the-top-spot/#503a7517173d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sinessinsider.com/10-highest-paid-actors-in-the-world-2018-8#4-chris-hemsworth-645-million-7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bes.com/sites/maddieberg/2017/11/07/the-worlds-highest-paid-tv-hosts-dr-phil-ellen-degeneres-and-ryan-seacrest-lead/#4a529f55bf6a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Growth rates</a:t>
            </a:r>
            <a:r>
              <a:rPr lang="en-US" altLang="en-US" baseline="0" dirty="0"/>
              <a:t> for fasted growing occupations:  https://www.bls.gov/emp/tables/fastest-growing-occupations.htm</a:t>
            </a:r>
            <a:endParaRPr lang="en-US" alt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7B5D99E-10D2-4214-9DDB-4132C3DD7E7E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687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 Year-old boy named Ryan is the top paid YouTube Star, 2018, $2</a:t>
            </a:r>
            <a:r>
              <a:rPr lang="en-US" altLang="en-US" dirty="0"/>
              <a:t>2 Million. Reviews toys for kids.</a:t>
            </a:r>
            <a:endParaRPr lang="en-US" dirty="0"/>
          </a:p>
          <a:p>
            <a:r>
              <a:rPr lang="en-US" dirty="0"/>
              <a:t>https://youtu.be/jjd-BeTX6U0 </a:t>
            </a:r>
          </a:p>
          <a:p>
            <a:r>
              <a:rPr lang="en-US" dirty="0">
                <a:hlinkClick r:id="rId3"/>
              </a:rPr>
              <a:t>https://www.forbes.com/sites/natalierobehmed/2018/12/03/highest-paid-youtube-stars-2018-markiplier-jake-paul-pewdiepie-and-more/#2927bb4909ac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E42B4-C398-4731-94DE-9DA7C08EB4D9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085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err="1"/>
              <a:t>Beyonce</a:t>
            </a:r>
            <a:r>
              <a:rPr lang="en-US" altLang="en-US" baseline="0" dirty="0"/>
              <a:t> &amp; Jay Z highest paid celebrity couple 2018</a:t>
            </a:r>
            <a:endParaRPr lang="en-US" alt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https://www.forbes.com/celebrities/list/#tab:overall</a:t>
            </a:r>
            <a:endParaRPr lang="en-US" alt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458984-B93E-48E8-A1F6-095CED7D24D7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096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LeBron James –annual income 2017 (highest paid in NBA)</a:t>
            </a:r>
          </a:p>
          <a:p>
            <a:r>
              <a:rPr lang="en-US" altLang="en-US" dirty="0"/>
              <a:t>http://www.forbes.com/profile/lebron-james/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AF5218-C8F9-468B-AFF0-09E9F6627333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764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Jeff Kinney Annual </a:t>
            </a:r>
            <a:r>
              <a:rPr lang="en-US" altLang="en-US" dirty="0"/>
              <a:t>income 2018.  5</a:t>
            </a:r>
            <a:r>
              <a:rPr lang="en-US" altLang="en-US" baseline="30000" dirty="0"/>
              <a:t>th</a:t>
            </a:r>
            <a:r>
              <a:rPr lang="en-US" altLang="en-US" dirty="0"/>
              <a:t> highest</a:t>
            </a:r>
            <a:r>
              <a:rPr lang="en-US" altLang="en-US" baseline="0" dirty="0"/>
              <a:t> paid author.</a:t>
            </a:r>
            <a:endParaRPr lang="en-US" alt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https://www.forbes.com/sites/hayleycuccinello/2018/12/11/worlds-highest-paid-authors-2018-michael-wolff/#356f15662517</a:t>
            </a:r>
            <a:r>
              <a:rPr lang="en-US" dirty="0"/>
              <a:t> </a:t>
            </a:r>
            <a:endParaRPr lang="en-US" alt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458984-B93E-48E8-A1F6-095CED7D24D7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894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D87789-5CDB-4119-9EE9-DD6A19C2BF5E}" type="slidenum">
              <a:rPr lang="en-US" altLang="en-US"/>
              <a:pPr ea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2875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https://www.bls.gov/regions/mountain-plains/news-release/unionmembership_missouri.htm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E42B4-C398-4731-94DE-9DA7C08EB4D9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9765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http://www.aei-ideas.org/2013/11/in-western-europe-the-average-jobless-rate-is-twice-as-high-in-countries-with-a-minimum-wage-vs-those-with-no-minimum/ 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989E735-705B-48C0-B565-97B77B778630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930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From Bureau of Labor and Statistics Table 1.6 Occupations with largest job declines. https://www.bls.gov/emp/tables/occupations-largest-job-declines.htm 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2E7DB8-371D-4B62-A5DD-7F7595A21428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646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From Bureau of Labor and Statistics Table 2.4 Industries with largest wage and salary employment growth and declines. https://www.bls.gov/emp/tables/industries-large-grow-decline-employment.htm 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B2C209-1E78-44B0-852E-6C2131FF0E11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246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From BLS table 2.4 “Industries with Largest wage and Salary employment growth and declines.”  http://www.bls.gov/emp/ep_table_204.htm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95184B-FA30-46C1-A9BF-B403628EA67C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59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A91A6B5-F40E-42D5-AE2A-9FE0DC0ADC24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Video comparison of horses and various tractors.  Click on Bottom Line button for showing time reductions to plow same size field. Note that this is also linked to </a:t>
            </a:r>
            <a:r>
              <a:rPr lang="en-US" altLang="en-US" dirty="0" err="1"/>
              <a:t>ppt</a:t>
            </a:r>
            <a:r>
              <a:rPr lang="en-US" altLang="en-US" dirty="0"/>
              <a:t> for lesson 6 – decide where you want to use it.   </a:t>
            </a:r>
            <a:r>
              <a:rPr lang="en-US" altLang="en-US" dirty="0">
                <a:hlinkClick r:id="rId3"/>
              </a:rPr>
              <a:t>http://www.livinghistoryfarm.org/farminginthe50s/machines_plowing.html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6310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Floyd Mayweather,</a:t>
            </a:r>
            <a:r>
              <a:rPr lang="en-US" baseline="0" dirty="0"/>
              <a:t> annual earnings 2018, $275 million.</a:t>
            </a:r>
          </a:p>
          <a:p>
            <a:r>
              <a:rPr lang="en-US" baseline="0" dirty="0"/>
              <a:t>Boxer. Highest paid athlete in the world, 2018.</a:t>
            </a:r>
          </a:p>
          <a:p>
            <a:r>
              <a:rPr lang="en-US" dirty="0">
                <a:hlinkClick r:id="rId3"/>
              </a:rPr>
              <a:t>https://www.forbes.com/sites/forbespr/2018/06/05/forbes-2018-list-of-the-worlds-100-highest-paid-athletes-sees-floyd-mayweather-reclaiming-the-top-spot/#503a7517173d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E42B4-C398-4731-94DE-9DA7C08EB4D9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9314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Scarlett Johansson, $40.5 million annual income 2018</a:t>
            </a:r>
          </a:p>
          <a:p>
            <a:r>
              <a:rPr lang="en-US" altLang="en-US" baseline="0" dirty="0"/>
              <a:t>Highest paid actress, Avengers star, Black Widow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D34119-1B48-4BFA-B493-58536A8B2B2F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002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Chris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Hemsworth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4th highest paid actor 2018, $64.5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million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>
                <a:hlinkClick r:id="rId3"/>
              </a:rPr>
              <a:t>https://www.businessinsider.com/10-highest-paid-actors-in-the-world-2018-8#4-chris-hemsworth-645-million-7</a:t>
            </a:r>
            <a:r>
              <a:rPr lang="en-US" dirty="0"/>
              <a:t> </a:t>
            </a:r>
            <a:endParaRPr lang="en-US" alt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C9F985-31FC-4AEE-B297-B5F9036C183C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422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Ellen </a:t>
            </a:r>
            <a:r>
              <a:rPr lang="en-US" baseline="0" dirty="0" err="1"/>
              <a:t>Degeneres</a:t>
            </a:r>
            <a:r>
              <a:rPr lang="en-US" baseline="0" dirty="0"/>
              <a:t>, annual earnings 2018, $87.5 million.</a:t>
            </a:r>
          </a:p>
          <a:p>
            <a:r>
              <a:rPr lang="en-US" baseline="0" dirty="0"/>
              <a:t>Celebrity Personality, talk show host</a:t>
            </a:r>
          </a:p>
          <a:p>
            <a:r>
              <a:rPr lang="en-US" baseline="0" dirty="0"/>
              <a:t>#2 Highest Paid TV Host, behind #1 Judge Judy ($147 million)</a:t>
            </a:r>
          </a:p>
          <a:p>
            <a:r>
              <a:rPr lang="en-US" dirty="0">
                <a:hlinkClick r:id="rId3"/>
              </a:rPr>
              <a:t>https://www.forbes.com/sites/maddieberg/2017/11/07/the-worlds-highest-paid-tv-hosts-dr-phil-ellen-degeneres-and-ryan-seacrest-lead/#4a529f55bf6a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E42B4-C398-4731-94DE-9DA7C08EB4D9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734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0" y="12303450"/>
            <a:ext cx="656851" cy="16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107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2303450"/>
            <a:ext cx="656851" cy="16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81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12303450"/>
            <a:ext cx="656851" cy="16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F1ECBE-4BB0-4C17-ACD0-854B6BDC0FB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859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838200" y="12303450"/>
            <a:ext cx="656851" cy="16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45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12303450"/>
            <a:ext cx="656851" cy="16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18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12303450"/>
            <a:ext cx="656851" cy="16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35D871-8A96-4632-BF16-B74521F8C8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260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12303450"/>
            <a:ext cx="656851" cy="16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472F34-941F-4A5E-923B-33810BF57CC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882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418012" cy="1981200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38800" y="100332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590800"/>
            <a:ext cx="4418012" cy="3278188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12303450"/>
            <a:ext cx="656851" cy="16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F610C3-22E1-4BA3-8FC3-FF2C2FA8948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0471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Larg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1666"/>
            <a:ext cx="10910934" cy="1071349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669814"/>
            <a:ext cx="10910934" cy="39667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7535" y="5873325"/>
            <a:ext cx="7081600" cy="76472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12303450"/>
            <a:ext cx="656851" cy="16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68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12303450"/>
            <a:ext cx="656851" cy="16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D71A95-9CE7-43B1-832E-FD1C250602C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1755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12303450"/>
            <a:ext cx="656851" cy="16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3E8D08-2C15-443B-B836-816A4FB0F3E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7162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51478"/>
            <a:ext cx="10515600" cy="945060"/>
          </a:xfrm>
        </p:spPr>
        <p:txBody>
          <a:bodyPr>
            <a:normAutofit/>
          </a:bodyPr>
          <a:lstStyle>
            <a:lvl1pPr algn="ctr">
              <a:defRPr sz="6600">
                <a:latin typeface="+mj-lt"/>
              </a:defRPr>
            </a:lvl1pPr>
          </a:lstStyle>
          <a:p>
            <a:r>
              <a:rPr lang="en-US" dirty="0"/>
              <a:t>Economics for Leaders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12303450"/>
            <a:ext cx="656851" cy="16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80" y="1446664"/>
            <a:ext cx="11168840" cy="3103133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Lesson #: Lesson Title</a:t>
            </a:r>
          </a:p>
        </p:txBody>
      </p:sp>
    </p:spTree>
    <p:extLst>
      <p:ext uri="{BB962C8B-B14F-4D97-AF65-F5344CB8AC3E}">
        <p14:creationId xmlns:p14="http://schemas.microsoft.com/office/powerpoint/2010/main" val="3880088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213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194AB-6BA8-4E0D-83AE-552E635C4D7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403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E245E33D-6CA4-427E-B567-4BC00D5153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122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243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5D91389C-1F7E-4491-8A6C-F3FB4A9C54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2302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D6104A"/>
              </a:gs>
              <a:gs pos="25000">
                <a:schemeClr val="accent6">
                  <a:tint val="96000"/>
                  <a:shade val="80000"/>
                  <a:satMod val="105000"/>
                </a:schemeClr>
              </a:gs>
              <a:gs pos="38000">
                <a:schemeClr val="accent6">
                  <a:tint val="96000"/>
                  <a:shade val="59000"/>
                  <a:satMod val="120000"/>
                </a:schemeClr>
              </a:gs>
              <a:gs pos="55000">
                <a:schemeClr val="accent6">
                  <a:tint val="100000"/>
                  <a:shade val="57000"/>
                  <a:satMod val="120000"/>
                </a:schemeClr>
              </a:gs>
              <a:gs pos="80000">
                <a:schemeClr val="accent6">
                  <a:tint val="100000"/>
                  <a:shade val="56000"/>
                  <a:satMod val="145000"/>
                </a:schemeClr>
              </a:gs>
              <a:gs pos="88000">
                <a:schemeClr val="accent6">
                  <a:tint val="100000"/>
                  <a:shade val="63000"/>
                  <a:satMod val="160000"/>
                </a:schemeClr>
              </a:gs>
              <a:gs pos="100000">
                <a:schemeClr val="accent6">
                  <a:tint val="99000"/>
                  <a:shade val="100000"/>
                  <a:satMod val="15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12303450"/>
            <a:ext cx="656851" cy="16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56095"/>
            <a:ext cx="10515600" cy="4320867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b="1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179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12303450"/>
            <a:ext cx="656851" cy="16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524000" y="2394857"/>
            <a:ext cx="9144000" cy="286294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713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5867400"/>
            <a:ext cx="8305800" cy="812042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228600"/>
            <a:ext cx="11734800" cy="5410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12303450"/>
            <a:ext cx="656851" cy="16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5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ic with 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1"/>
            <a:ext cx="10910934" cy="914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295400"/>
            <a:ext cx="10910934" cy="434112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7535" y="5873325"/>
            <a:ext cx="7081600" cy="76472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12303450"/>
            <a:ext cx="656851" cy="16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1"/>
          </p:nvPr>
        </p:nvSpPr>
        <p:spPr>
          <a:xfrm>
            <a:off x="5410200" y="2057400"/>
            <a:ext cx="6091000" cy="76472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7052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2700">
            <a:solidFill>
              <a:srgbClr val="D6104A"/>
            </a:solidFill>
            <a:prstDash val="lgDash"/>
          </a:ln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8925"/>
            <a:ext cx="10515600" cy="4026090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838200" y="12303450"/>
            <a:ext cx="656851" cy="16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46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imated Li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2700">
            <a:solidFill>
              <a:srgbClr val="D6104A"/>
            </a:solidFill>
            <a:prstDash val="lgDash"/>
          </a:ln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12303450"/>
            <a:ext cx="656851" cy="16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978925"/>
            <a:ext cx="10515600" cy="4198038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067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Animated Li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282218" cy="1325563"/>
          </a:xfrm>
          <a:ln w="12700">
            <a:solidFill>
              <a:srgbClr val="D6104A"/>
            </a:solidFill>
            <a:prstDash val="lgDash"/>
          </a:ln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Questions: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12303450"/>
            <a:ext cx="656851" cy="16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978925"/>
            <a:ext cx="10515600" cy="4198038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147" y="101014"/>
            <a:ext cx="2796654" cy="183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98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19869"/>
            <a:ext cx="10515600" cy="3985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5772311"/>
            <a:ext cx="3432566" cy="96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6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  <p:sldLayoutId id="2147483785" r:id="rId18"/>
    <p:sldLayoutId id="2147483786" r:id="rId19"/>
    <p:sldLayoutId id="2147483787" r:id="rId20"/>
    <p:sldLayoutId id="2147483788" r:id="rId21"/>
    <p:sldLayoutId id="2147483789" r:id="rId2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5"/>
        </a:buBlip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inghistoryfarm.org/farminginthe50s/machines_plowing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11" Type="http://schemas.openxmlformats.org/officeDocument/2006/relationships/image" Target="../media/image13.jpeg"/><Relationship Id="rId5" Type="http://schemas.openxmlformats.org/officeDocument/2006/relationships/image" Target="../media/image18.jpg"/><Relationship Id="rId10" Type="http://schemas.openxmlformats.org/officeDocument/2006/relationships/image" Target="../media/image12.jpeg"/><Relationship Id="rId4" Type="http://schemas.openxmlformats.org/officeDocument/2006/relationships/image" Target="../media/image20.jpeg"/><Relationship Id="rId9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Ct1Moeaa-W8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Lesson 5: Labor Markets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Economics for Leaders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4000" b="1" dirty="0"/>
              <a:t>Occupations with largest employment declines,  2016-2026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eaLnBrk="1" hangingPunct="1"/>
            <a:r>
              <a:rPr lang="en-US" altLang="en-US" sz="5100" dirty="0"/>
              <a:t>Executive secretaries and executive administrative assistants</a:t>
            </a:r>
          </a:p>
          <a:p>
            <a:pPr eaLnBrk="1" hangingPunct="1"/>
            <a:r>
              <a:rPr lang="en-US" altLang="en-US" sz="5100" dirty="0"/>
              <a:t>Inspectors, testers, sorters, samplers, and </a:t>
            </a:r>
            <a:r>
              <a:rPr lang="en-US" altLang="en-US" sz="5100" dirty="0" err="1"/>
              <a:t>weighers</a:t>
            </a:r>
            <a:endParaRPr lang="en-US" altLang="en-US" sz="5100" dirty="0"/>
          </a:p>
          <a:p>
            <a:pPr eaLnBrk="1" hangingPunct="1"/>
            <a:r>
              <a:rPr lang="en-US" altLang="en-US" sz="5100" dirty="0"/>
              <a:t>Tellers</a:t>
            </a:r>
          </a:p>
          <a:p>
            <a:pPr eaLnBrk="1" hangingPunct="1"/>
            <a:r>
              <a:rPr lang="en-US" altLang="en-US" sz="5100" dirty="0"/>
              <a:t>Postal Service mail carriers</a:t>
            </a:r>
          </a:p>
          <a:p>
            <a:pPr eaLnBrk="1" hangingPunct="1"/>
            <a:r>
              <a:rPr lang="en-US" altLang="en-US" sz="5100" dirty="0"/>
              <a:t>Correctional officers and jailers</a:t>
            </a:r>
          </a:p>
          <a:p>
            <a:pPr eaLnBrk="1" hangingPunct="1"/>
            <a:r>
              <a:rPr lang="en-US" altLang="en-US" sz="5100" dirty="0"/>
              <a:t>Cooks, fast food</a:t>
            </a:r>
          </a:p>
          <a:p>
            <a:r>
              <a:rPr lang="en-US" altLang="en-US" sz="5100" dirty="0"/>
              <a:t>Sewing machine operators</a:t>
            </a:r>
          </a:p>
          <a:p>
            <a:pPr marL="0" indent="0" eaLnBrk="1" hangingPunct="1">
              <a:buNone/>
            </a:pPr>
            <a:endParaRPr lang="en-US" altLang="en-US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altLang="en-US" sz="5100" dirty="0"/>
              <a:t>Bookkeeping, accounting and auditing clerks</a:t>
            </a:r>
          </a:p>
          <a:p>
            <a:r>
              <a:rPr lang="en-US" altLang="en-US" sz="5100" dirty="0"/>
              <a:t>Word Processors and typists</a:t>
            </a:r>
          </a:p>
          <a:p>
            <a:r>
              <a:rPr lang="en-US" altLang="en-US" sz="5100" dirty="0"/>
              <a:t>Computer Programmers</a:t>
            </a:r>
          </a:p>
          <a:p>
            <a:r>
              <a:rPr lang="en-US" altLang="en-US" sz="5100" dirty="0"/>
              <a:t>Cutting, punching, and press machine setters, operators and tenders, metal and plastic.</a:t>
            </a:r>
          </a:p>
          <a:p>
            <a:r>
              <a:rPr lang="en-US" altLang="en-US" sz="5100" dirty="0"/>
              <a:t>Chief executives</a:t>
            </a:r>
          </a:p>
          <a:p>
            <a:r>
              <a:rPr lang="en-US" altLang="en-US" sz="5100" dirty="0"/>
              <a:t>Computer operators</a:t>
            </a:r>
          </a:p>
          <a:p>
            <a:r>
              <a:rPr lang="en-US" altLang="en-US" sz="5100" dirty="0"/>
              <a:t>Structural metal fabricators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6488668"/>
            <a:ext cx="617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Bureau Labor Statistics, Updated April 2018, www.bls.gov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4800" dirty="0"/>
              <a:t>Industries w/ Largest wage &amp; Salary Employment Growth, 2016 - 2026</a:t>
            </a:r>
          </a:p>
        </p:txBody>
      </p:sp>
      <p:sp>
        <p:nvSpPr>
          <p:cNvPr id="14339" name="Text Box 89"/>
          <p:cNvSpPr>
            <a:spLocks noGrp="1" noChangeArrowheads="1"/>
          </p:cNvSpPr>
          <p:nvPr>
            <p:ph sz="half" idx="1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3600" dirty="0"/>
              <a:t>Food services and drinking places	</a:t>
            </a:r>
          </a:p>
          <a:p>
            <a:pPr>
              <a:lnSpc>
                <a:spcPct val="80000"/>
              </a:lnSpc>
            </a:pPr>
            <a:r>
              <a:rPr lang="en-US" altLang="en-US" sz="3600" dirty="0"/>
              <a:t>Construction		</a:t>
            </a:r>
          </a:p>
          <a:p>
            <a:pPr>
              <a:lnSpc>
                <a:spcPct val="80000"/>
              </a:lnSpc>
            </a:pPr>
            <a:r>
              <a:rPr lang="en-US" altLang="en-US" sz="3600" dirty="0"/>
              <a:t>Home health care services 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600" dirty="0"/>
              <a:t>Offices of Physicians</a:t>
            </a:r>
          </a:p>
          <a:p>
            <a:pPr>
              <a:lnSpc>
                <a:spcPct val="80000"/>
              </a:lnSpc>
            </a:pPr>
            <a:r>
              <a:rPr lang="en-US" altLang="en-US" sz="4000" dirty="0"/>
              <a:t>Nursing and residential care facilities 		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4000" dirty="0"/>
              <a:t>		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727575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dirty="0"/>
              <a:t>		</a:t>
            </a:r>
          </a:p>
          <a:p>
            <a:pPr>
              <a:lnSpc>
                <a:spcPct val="80000"/>
              </a:lnSpc>
            </a:pPr>
            <a:r>
              <a:rPr lang="en-US" altLang="en-US" sz="14400" dirty="0"/>
              <a:t>Computer Systems design and related services		</a:t>
            </a:r>
          </a:p>
          <a:p>
            <a:pPr>
              <a:lnSpc>
                <a:spcPct val="80000"/>
              </a:lnSpc>
            </a:pPr>
            <a:r>
              <a:rPr lang="en-US" altLang="en-US" sz="14400" dirty="0"/>
              <a:t>Hospitals</a:t>
            </a:r>
          </a:p>
          <a:p>
            <a:pPr>
              <a:lnSpc>
                <a:spcPct val="80000"/>
              </a:lnSpc>
            </a:pPr>
            <a:r>
              <a:rPr lang="en-US" altLang="en-US" sz="14400" dirty="0"/>
              <a:t>Local government educational services compensation	</a:t>
            </a:r>
          </a:p>
          <a:p>
            <a:pPr>
              <a:lnSpc>
                <a:spcPct val="80000"/>
              </a:lnSpc>
            </a:pPr>
            <a:r>
              <a:rPr lang="en-US" altLang="en-US" sz="14400" dirty="0"/>
              <a:t>Management, scientific, and technical consulting services	 		</a:t>
            </a:r>
          </a:p>
          <a:p>
            <a:pPr>
              <a:lnSpc>
                <a:spcPct val="80000"/>
              </a:lnSpc>
            </a:pPr>
            <a:r>
              <a:rPr lang="en-US" altLang="en-US" sz="14400" dirty="0"/>
              <a:t>Motor vehicle and parts dealers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6488668"/>
            <a:ext cx="685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Bureau Labor Statistics, Updated Online October 2017, www.bls.gov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4800" dirty="0"/>
              <a:t>Industries w/ Largest wage &amp; Salary Employment Declines, 2016-2026</a:t>
            </a:r>
          </a:p>
        </p:txBody>
      </p:sp>
      <p:sp>
        <p:nvSpPr>
          <p:cNvPr id="15363" name="Text Box 3"/>
          <p:cNvSpPr>
            <a:spLocks noGrp="1" noChangeArrowheads="1"/>
          </p:cNvSpPr>
          <p:nvPr>
            <p:ph idx="1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sz="4000" dirty="0"/>
              <a:t>Wired Telecommunications Carriers</a:t>
            </a:r>
          </a:p>
          <a:p>
            <a:pPr>
              <a:lnSpc>
                <a:spcPct val="80000"/>
              </a:lnSpc>
            </a:pPr>
            <a:r>
              <a:rPr lang="en-US" altLang="en-US" sz="4000" dirty="0"/>
              <a:t>Newspaper, Periodical, book and directory publishers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4000" dirty="0"/>
              <a:t>Postal Service</a:t>
            </a:r>
          </a:p>
          <a:p>
            <a:pPr>
              <a:lnSpc>
                <a:spcPct val="80000"/>
              </a:lnSpc>
            </a:pPr>
            <a:r>
              <a:rPr lang="en-US" altLang="en-US" sz="4000" dirty="0"/>
              <a:t>Apparel, leather, and allied  manufacturing	</a:t>
            </a:r>
          </a:p>
          <a:p>
            <a:pPr>
              <a:lnSpc>
                <a:spcPct val="80000"/>
              </a:lnSpc>
            </a:pPr>
            <a:r>
              <a:rPr lang="en-US" altLang="en-US" sz="4000" dirty="0"/>
              <a:t>Textile mills and textile product mills</a:t>
            </a:r>
          </a:p>
          <a:p>
            <a:pPr>
              <a:lnSpc>
                <a:spcPct val="80000"/>
              </a:lnSpc>
            </a:pPr>
            <a:r>
              <a:rPr lang="en-US" altLang="en-US" sz="4000" dirty="0"/>
              <a:t>Plastics product manufacturing</a:t>
            </a:r>
          </a:p>
          <a:p>
            <a:pPr>
              <a:lnSpc>
                <a:spcPct val="80000"/>
              </a:lnSpc>
            </a:pPr>
            <a:r>
              <a:rPr lang="en-US" altLang="en-US" sz="4000" dirty="0"/>
              <a:t>Pulp, paper, and paperboard mills	</a:t>
            </a:r>
          </a:p>
          <a:p>
            <a:pPr>
              <a:lnSpc>
                <a:spcPct val="80000"/>
              </a:lnSpc>
            </a:pPr>
            <a:r>
              <a:rPr lang="en-US" altLang="en-US" sz="4000" dirty="0"/>
              <a:t>Travel arrangement and reservation services.</a:t>
            </a:r>
          </a:p>
          <a:p>
            <a:pPr>
              <a:lnSpc>
                <a:spcPct val="80000"/>
              </a:lnSpc>
            </a:pPr>
            <a:r>
              <a:rPr lang="en-US" altLang="en-US" sz="4000" dirty="0"/>
              <a:t>Civic, social, professional, and similar organizations</a:t>
            </a:r>
          </a:p>
          <a:p>
            <a:pPr>
              <a:lnSpc>
                <a:spcPct val="80000"/>
              </a:lnSpc>
            </a:pPr>
            <a:r>
              <a:rPr lang="en-US" altLang="en-US" sz="4000" dirty="0"/>
              <a:t>Radio and television broadcasting			</a:t>
            </a:r>
            <a:r>
              <a:rPr lang="en-US" altLang="en-US" sz="2000" dirty="0"/>
              <a:t>				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Technology &amp; Productivity</a:t>
            </a:r>
          </a:p>
        </p:txBody>
      </p:sp>
      <p:pic>
        <p:nvPicPr>
          <p:cNvPr id="16387" name="Picture 4" descr="wesselslogo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1600200"/>
            <a:ext cx="6172200" cy="4845050"/>
          </a:xfrm>
          <a:solidFill>
            <a:schemeClr val="tx1"/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629400" y="2222196"/>
            <a:ext cx="5334000" cy="2419588"/>
          </a:xfrm>
          <a:prstGeom prst="rect">
            <a:avLst/>
          </a:prstGeom>
          <a:ln>
            <a:solidFill>
              <a:srgbClr val="D6104A"/>
            </a:solidFill>
            <a:prstDash val="lgDash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en-US" sz="4800" b="0" dirty="0">
                <a:latin typeface="+mn-lt"/>
              </a:rPr>
              <a:t>Floyd Mayweather</a:t>
            </a:r>
            <a:br>
              <a:rPr lang="en-US" altLang="en-US" sz="4800" b="0" dirty="0">
                <a:latin typeface="+mn-lt"/>
              </a:rPr>
            </a:br>
            <a:r>
              <a:rPr lang="en-US" altLang="en-US" sz="4800" b="0" dirty="0">
                <a:latin typeface="+mn-lt"/>
              </a:rPr>
              <a:t>$275 Million</a:t>
            </a:r>
          </a:p>
          <a:p>
            <a:pPr algn="ctr" fontAlgn="auto">
              <a:spcAft>
                <a:spcPts val="0"/>
              </a:spcAft>
            </a:pPr>
            <a:r>
              <a:rPr lang="en-US" altLang="en-US" sz="4800" b="0" dirty="0">
                <a:latin typeface="+mn-lt"/>
              </a:rPr>
              <a:t>(Earnings 2018)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133600" y="295870"/>
            <a:ext cx="81153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solidFill>
                  <a:srgbClr val="D6104A"/>
                </a:solidFill>
                <a:latin typeface="+mj-lt"/>
              </a:rPr>
              <a:t>Superstar Phenomenon </a:t>
            </a:r>
          </a:p>
        </p:txBody>
      </p:sp>
      <p:pic>
        <p:nvPicPr>
          <p:cNvPr id="3074" name="Picture 2" descr="Image result for floyd mayweather">
            <a:extLst>
              <a:ext uri="{FF2B5EF4-FFF2-40B4-BE49-F238E27FC236}">
                <a16:creationId xmlns:a16="http://schemas.microsoft.com/office/drawing/2014/main" id="{3EBCACF9-2BC9-4082-829C-10DAAB226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1371600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663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07975" y="1786387"/>
            <a:ext cx="5105400" cy="3242812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Scarlett Johansson</a:t>
            </a:r>
            <a:br>
              <a:rPr lang="en-US" dirty="0"/>
            </a:br>
            <a:r>
              <a:rPr lang="en-US" altLang="en-US" sz="5400" dirty="0"/>
              <a:t>$40.5 Million</a:t>
            </a:r>
            <a:br>
              <a:rPr lang="en-US" altLang="en-US" sz="5400" dirty="0"/>
            </a:br>
            <a:r>
              <a:rPr lang="en-US" altLang="en-US" sz="5400" dirty="0"/>
              <a:t>2018</a:t>
            </a:r>
            <a:endParaRPr lang="en-US" altLang="en-US" sz="6000" dirty="0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2133600" y="295870"/>
            <a:ext cx="81153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solidFill>
                  <a:srgbClr val="D6104A"/>
                </a:solidFill>
                <a:latin typeface="+mj-lt"/>
              </a:rPr>
              <a:t>Superstar Phenomenon </a:t>
            </a:r>
          </a:p>
        </p:txBody>
      </p:sp>
      <p:sp>
        <p:nvSpPr>
          <p:cNvPr id="3" name="AutoShape 2" descr="Image result for melissa mccart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Image result for scarlett johansson">
            <a:extLst>
              <a:ext uri="{FF2B5EF4-FFF2-40B4-BE49-F238E27FC236}">
                <a16:creationId xmlns:a16="http://schemas.microsoft.com/office/drawing/2014/main" id="{0006BFD5-1F17-4C0A-8A4C-32FF274BC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21404"/>
            <a:ext cx="6339462" cy="357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400800" y="2419509"/>
            <a:ext cx="5029200" cy="2152491"/>
          </a:xfrm>
          <a:ln w="19050">
            <a:solidFill>
              <a:srgbClr val="D6104A"/>
            </a:solidFill>
            <a:prstDash val="lgDash"/>
          </a:ln>
        </p:spPr>
        <p:txBody>
          <a:bodyPr>
            <a:noAutofit/>
          </a:bodyPr>
          <a:lstStyle/>
          <a:p>
            <a:pPr algn="ctr"/>
            <a:r>
              <a:rPr lang="en-US" dirty="0"/>
              <a:t>Chris </a:t>
            </a:r>
            <a:r>
              <a:rPr lang="en-US" dirty="0" err="1"/>
              <a:t>Hemsworth</a:t>
            </a:r>
            <a:br>
              <a:rPr lang="en-US" altLang="en-US" dirty="0"/>
            </a:br>
            <a:r>
              <a:rPr lang="en-US" altLang="en-US" dirty="0"/>
              <a:t>$64.5 Million</a:t>
            </a:r>
            <a:br>
              <a:rPr lang="en-US" altLang="en-US" dirty="0"/>
            </a:br>
            <a:r>
              <a:rPr lang="en-US" altLang="en-US" dirty="0"/>
              <a:t>2018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133600" y="295870"/>
            <a:ext cx="81153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solidFill>
                  <a:srgbClr val="D6104A"/>
                </a:solidFill>
                <a:latin typeface="+mj-lt"/>
              </a:rPr>
              <a:t>Superstar Phenomenon </a:t>
            </a:r>
          </a:p>
        </p:txBody>
      </p:sp>
      <p:pic>
        <p:nvPicPr>
          <p:cNvPr id="1026" name="Picture 2" descr="Image result for chris hemsworth highest paid">
            <a:extLst>
              <a:ext uri="{FF2B5EF4-FFF2-40B4-BE49-F238E27FC236}">
                <a16:creationId xmlns:a16="http://schemas.microsoft.com/office/drawing/2014/main" id="{849EC560-F018-490B-84F6-CD760EFF6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91" y="1607422"/>
            <a:ext cx="5678859" cy="37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943600" y="2762012"/>
            <a:ext cx="5334000" cy="2419588"/>
          </a:xfrm>
          <a:prstGeom prst="rect">
            <a:avLst/>
          </a:prstGeom>
          <a:ln>
            <a:solidFill>
              <a:srgbClr val="D6104A"/>
            </a:solidFill>
            <a:prstDash val="lgDash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en-US" sz="4800" b="0" dirty="0">
                <a:latin typeface="+mn-lt"/>
              </a:rPr>
              <a:t>Ellen </a:t>
            </a:r>
            <a:r>
              <a:rPr lang="en-US" altLang="en-US" sz="4800" b="0" dirty="0" err="1">
                <a:latin typeface="+mn-lt"/>
              </a:rPr>
              <a:t>Degeneres</a:t>
            </a:r>
            <a:br>
              <a:rPr lang="en-US" altLang="en-US" sz="4800" b="0" dirty="0">
                <a:latin typeface="+mn-lt"/>
              </a:rPr>
            </a:br>
            <a:r>
              <a:rPr lang="en-US" altLang="en-US" sz="4800" b="0" dirty="0">
                <a:latin typeface="+mn-lt"/>
              </a:rPr>
              <a:t>$87.5 Million</a:t>
            </a:r>
          </a:p>
          <a:p>
            <a:pPr algn="ctr" fontAlgn="auto">
              <a:spcAft>
                <a:spcPts val="0"/>
              </a:spcAft>
            </a:pPr>
            <a:r>
              <a:rPr lang="en-US" altLang="en-US" sz="4800" b="0" dirty="0">
                <a:latin typeface="+mn-lt"/>
              </a:rPr>
              <a:t>(Earnings 2018)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133600" y="295870"/>
            <a:ext cx="81153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solidFill>
                  <a:srgbClr val="D6104A"/>
                </a:solidFill>
                <a:latin typeface="+mj-lt"/>
              </a:rPr>
              <a:t>Superstar Phenomenon </a:t>
            </a:r>
          </a:p>
        </p:txBody>
      </p:sp>
      <p:pic>
        <p:nvPicPr>
          <p:cNvPr id="2" name="Picture 1" descr="The Baking Explorer: Finish Product Bundle Giveaway &amp; My Ultimate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52794"/>
            <a:ext cx="5022101" cy="2828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050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228600" y="1219200"/>
            <a:ext cx="4648199" cy="4191000"/>
          </a:xfrm>
          <a:ln>
            <a:solidFill>
              <a:srgbClr val="D6104A"/>
            </a:solidFill>
            <a:prstDash val="lgDash"/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“Ryan </a:t>
            </a:r>
            <a:r>
              <a:rPr lang="en-US" dirty="0" err="1"/>
              <a:t>ToysReview</a:t>
            </a:r>
            <a:r>
              <a:rPr lang="en-US" dirty="0"/>
              <a:t>” </a:t>
            </a:r>
            <a:br>
              <a:rPr lang="en-US" dirty="0"/>
            </a:br>
            <a:r>
              <a:rPr lang="en-US" dirty="0"/>
              <a:t>7-year-old YouTube Star</a:t>
            </a:r>
            <a:br>
              <a:rPr lang="en-US" altLang="en-US" dirty="0"/>
            </a:br>
            <a:r>
              <a:rPr lang="en-US" altLang="en-US" dirty="0"/>
              <a:t>$22 Million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133600" y="295870"/>
            <a:ext cx="81153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solidFill>
                  <a:srgbClr val="D6104A"/>
                </a:solidFill>
                <a:latin typeface="+mj-lt"/>
              </a:rPr>
              <a:t>Superstar Phenomenon </a:t>
            </a:r>
          </a:p>
        </p:txBody>
      </p:sp>
      <p:pic>
        <p:nvPicPr>
          <p:cNvPr id="4098" name="Picture 2" descr="screen-shot-2018-12-04-at-10-08-08-am.png ">
            <a:extLst>
              <a:ext uri="{FF2B5EF4-FFF2-40B4-BE49-F238E27FC236}">
                <a16:creationId xmlns:a16="http://schemas.microsoft.com/office/drawing/2014/main" id="{8EB9FE52-84AC-4510-AA3D-F248680B6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664594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365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title"/>
          </p:nvPr>
        </p:nvSpPr>
        <p:spPr>
          <a:xfrm>
            <a:off x="228600" y="1506527"/>
            <a:ext cx="3401596" cy="3370273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6000" kern="1200" dirty="0">
                <a:solidFill>
                  <a:schemeClr val="tx1"/>
                </a:solidFill>
              </a:rPr>
              <a:t>Beyoncé</a:t>
            </a:r>
            <a:br>
              <a:rPr lang="en-US" altLang="en-US" sz="6000" dirty="0"/>
            </a:br>
            <a:r>
              <a:rPr lang="en-US" altLang="en-US" sz="6000" dirty="0"/>
              <a:t>$60 Million</a:t>
            </a:r>
            <a:br>
              <a:rPr lang="en-US" altLang="en-US" sz="6000" dirty="0"/>
            </a:br>
            <a:r>
              <a:rPr lang="en-US" altLang="en-US" sz="6000" dirty="0"/>
              <a:t>2018</a:t>
            </a:r>
          </a:p>
        </p:txBody>
      </p:sp>
      <p:sp>
        <p:nvSpPr>
          <p:cNvPr id="17412" name="Text Box 13"/>
          <p:cNvSpPr txBox="1">
            <a:spLocks noChangeArrowheads="1"/>
          </p:cNvSpPr>
          <p:nvPr/>
        </p:nvSpPr>
        <p:spPr bwMode="auto">
          <a:xfrm>
            <a:off x="8823325" y="30797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133600" y="295870"/>
            <a:ext cx="81153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solidFill>
                  <a:srgbClr val="D6104A"/>
                </a:solidFill>
                <a:latin typeface="+mj-lt"/>
              </a:rPr>
              <a:t>Superstar Phenomenon </a:t>
            </a:r>
          </a:p>
        </p:txBody>
      </p:sp>
      <p:pic>
        <p:nvPicPr>
          <p:cNvPr id="2" name="Picture 1" descr="Urban Review: Did &lt;strong&gt;Beyonce &amp; Jay Z&lt;/strong&gt; Get Married..?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528" y="1506527"/>
            <a:ext cx="3838575" cy="511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8"/>
          <p:cNvSpPr txBox="1">
            <a:spLocks noChangeArrowheads="1"/>
          </p:cNvSpPr>
          <p:nvPr/>
        </p:nvSpPr>
        <p:spPr>
          <a:xfrm>
            <a:off x="8241631" y="1506526"/>
            <a:ext cx="3797969" cy="3370273"/>
          </a:xfrm>
          <a:prstGeom prst="rect">
            <a:avLst/>
          </a:prstGeom>
          <a:ln w="12700">
            <a:solidFill>
              <a:srgbClr val="D6104A"/>
            </a:solidFill>
            <a:prstDash val="lgDash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6000" dirty="0"/>
              <a:t>Jay Z</a:t>
            </a:r>
          </a:p>
          <a:p>
            <a:pPr algn="ctr" fontAlgn="auto">
              <a:spcAft>
                <a:spcPts val="0"/>
              </a:spcAft>
            </a:pPr>
            <a:r>
              <a:rPr lang="en-US" altLang="en-US" sz="6000" dirty="0"/>
              <a:t>$76.5 Million</a:t>
            </a:r>
            <a:br>
              <a:rPr lang="en-US" altLang="en-US" sz="6000" dirty="0"/>
            </a:br>
            <a:r>
              <a:rPr lang="en-US" altLang="en-US" sz="6000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025978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>
                <a:cs typeface="Tahoma" panose="020B0604030504040204" pitchFamily="34" charset="0"/>
              </a:rPr>
              <a:t>Economic Reasoning </a:t>
            </a:r>
            <a:r>
              <a:rPr lang="en-US" altLang="en-US" dirty="0">
                <a:cs typeface="Tahoma" panose="020B0604030504040204" pitchFamily="34" charset="0"/>
              </a:rPr>
              <a:t>Proposition </a:t>
            </a:r>
            <a:r>
              <a:rPr lang="en-US" altLang="en-US" b="1" dirty="0">
                <a:cs typeface="Tahoma" panose="020B0604030504040204" pitchFamily="34" charset="0"/>
              </a:rPr>
              <a:t># 4: 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Institutions are the “rules of the game” that influence choices. </a:t>
            </a:r>
          </a:p>
          <a:p>
            <a:pPr lvl="1"/>
            <a:r>
              <a:rPr lang="en-US" altLang="en-US" dirty="0"/>
              <a:t>Laws, customs, moral principles, superstitions, and cultural values influence people’s choices. These basic institutions controlling behavior set out and establish the incentive structure and the basic design of the economic system.</a:t>
            </a:r>
          </a:p>
        </p:txBody>
      </p:sp>
    </p:spTree>
    <p:extLst>
      <p:ext uri="{BB962C8B-B14F-4D97-AF65-F5344CB8AC3E}">
        <p14:creationId xmlns:p14="http://schemas.microsoft.com/office/powerpoint/2010/main" val="2560464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 rot="20425715">
            <a:off x="987064" y="2151371"/>
            <a:ext cx="4530042" cy="271877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6000" b="0" dirty="0"/>
              <a:t>LeBron</a:t>
            </a:r>
            <a:br>
              <a:rPr lang="en-US" altLang="en-US" sz="6000" b="0" dirty="0"/>
            </a:br>
            <a:r>
              <a:rPr lang="en-US" altLang="en-US" sz="6000" b="0" dirty="0"/>
              <a:t>$85.5 Million</a:t>
            </a:r>
            <a:br>
              <a:rPr lang="en-US" altLang="en-US" sz="6000" b="0" dirty="0"/>
            </a:br>
            <a:r>
              <a:rPr lang="en-US" altLang="en-US" sz="6000" b="0" dirty="0"/>
              <a:t>2018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133600" y="295870"/>
            <a:ext cx="81153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solidFill>
                  <a:srgbClr val="D6104A"/>
                </a:solidFill>
                <a:latin typeface="+mj-lt"/>
              </a:rPr>
              <a:t>Superstar Phenomenon </a:t>
            </a:r>
          </a:p>
        </p:txBody>
      </p:sp>
      <p:pic>
        <p:nvPicPr>
          <p:cNvPr id="5122" name="Picture 2" descr="https://specials-images.forbesimg.com/imageserve/5c76c3c731358e35dd277726/416x416.jpg?background=000000&amp;cropX1=1199&amp;cropX2=3230&amp;cropY1=0&amp;cropY2=2029">
            <a:extLst>
              <a:ext uri="{FF2B5EF4-FFF2-40B4-BE49-F238E27FC236}">
                <a16:creationId xmlns:a16="http://schemas.microsoft.com/office/drawing/2014/main" id="{FCCCAEA9-7350-4764-9890-A432E6729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575" y="1471169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title"/>
          </p:nvPr>
        </p:nvSpPr>
        <p:spPr>
          <a:xfrm rot="663911">
            <a:off x="7664228" y="2070634"/>
            <a:ext cx="4162083" cy="2532456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5400" kern="1200" dirty="0">
                <a:solidFill>
                  <a:schemeClr val="tx1"/>
                </a:solidFill>
              </a:rPr>
              <a:t>Jeff Kinney</a:t>
            </a:r>
            <a:br>
              <a:rPr lang="en-US" altLang="en-US" sz="5400" dirty="0"/>
            </a:br>
            <a:r>
              <a:rPr lang="en-US" altLang="en-US" sz="5400" dirty="0"/>
              <a:t>$18.5 Million</a:t>
            </a:r>
            <a:br>
              <a:rPr lang="en-US" altLang="en-US" sz="5400" dirty="0"/>
            </a:br>
            <a:r>
              <a:rPr lang="en-US" altLang="en-US" sz="5400" dirty="0"/>
              <a:t>2018</a:t>
            </a:r>
          </a:p>
        </p:txBody>
      </p:sp>
      <p:sp>
        <p:nvSpPr>
          <p:cNvPr id="17412" name="Text Box 13"/>
          <p:cNvSpPr txBox="1">
            <a:spLocks noChangeArrowheads="1"/>
          </p:cNvSpPr>
          <p:nvPr/>
        </p:nvSpPr>
        <p:spPr bwMode="auto">
          <a:xfrm>
            <a:off x="8823325" y="30797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133600" y="295870"/>
            <a:ext cx="81153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solidFill>
                  <a:srgbClr val="D6104A"/>
                </a:solidFill>
                <a:latin typeface="+mj-lt"/>
              </a:rPr>
              <a:t>Superstar Phenomenon </a:t>
            </a:r>
          </a:p>
        </p:txBody>
      </p:sp>
      <p:pic>
        <p:nvPicPr>
          <p:cNvPr id="3" name="Picture 2" descr="&lt;strong&gt;Jeff Kinney&lt;/strong&gt; &amp; Gr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44" y="1220761"/>
            <a:ext cx="4232202" cy="4232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&lt;strong&gt;diary&lt;/strong&gt; of a &lt;strong&gt;wimpy&lt;/strong&gt; &lt;strong&gt;kid&lt;/strong&gt; by jeff kinney &lt;strong&gt;diary&lt;/strong&gt; of a &lt;strong&gt;wimpy&lt;/strong&gt; &lt;strong&gt;kid&lt;/strong&gt; here &lt;strong&gt;diary&lt;/strong&gt; of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650" y="3336862"/>
            <a:ext cx="2223516" cy="3251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9707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36606"/>
            <a:ext cx="704693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6600" dirty="0"/>
              <a:t>SUPERSTARS</a:t>
            </a:r>
            <a:endParaRPr lang="en-US" altLang="en-US" sz="5400" dirty="0"/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4572000" y="28956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Tahoma" panose="020B0604030504040204" pitchFamily="34" charset="0"/>
            </a:endParaRPr>
          </a:p>
        </p:txBody>
      </p:sp>
      <p:sp>
        <p:nvSpPr>
          <p:cNvPr id="79877" name="Text Box 8"/>
          <p:cNvSpPr txBox="1">
            <a:spLocks noChangeArrowheads="1"/>
          </p:cNvSpPr>
          <p:nvPr/>
        </p:nvSpPr>
        <p:spPr bwMode="auto">
          <a:xfrm>
            <a:off x="2399184" y="1152178"/>
            <a:ext cx="7411297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What do these people have in common?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How does technology allow them to leverage their labor time and raise their income?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</p:txBody>
      </p:sp>
      <p:pic>
        <p:nvPicPr>
          <p:cNvPr id="21" name="Picture 20" descr="The Baking Explorer: Finish Product Bundle Giveaway &amp; My Ultimate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57" y="5077418"/>
            <a:ext cx="2842762" cy="1601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 descr="&lt;strong&gt;Jeff Kinney&lt;/strong&gt; &amp; Gr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5" y="2415554"/>
            <a:ext cx="2192327" cy="2192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 descr="Urban Review: Did &lt;strong&gt;Beyonce &amp; Jay Z&lt;/strong&gt; Get Married..?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816" y="-24701"/>
            <a:ext cx="2071919" cy="2762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2" descr="Image result for floyd mayweather">
            <a:extLst>
              <a:ext uri="{FF2B5EF4-FFF2-40B4-BE49-F238E27FC236}">
                <a16:creationId xmlns:a16="http://schemas.microsoft.com/office/drawing/2014/main" id="{41C0B52A-0CB9-4E93-ACF5-E3BCE1B02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12" y="125051"/>
            <a:ext cx="2054254" cy="2054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specials-images.forbesimg.com/imageserve/5c76c3c731358e35dd277726/416x416.jpg?background=000000&amp;cropX1=1199&amp;cropX2=3230&amp;cropY1=0&amp;cropY2=2029">
            <a:extLst>
              <a:ext uri="{FF2B5EF4-FFF2-40B4-BE49-F238E27FC236}">
                <a16:creationId xmlns:a16="http://schemas.microsoft.com/office/drawing/2014/main" id="{6A9E07FF-B581-4910-B8DE-065C5361F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142" y="2737859"/>
            <a:ext cx="2095150" cy="2095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screen-shot-2018-12-04-at-10-08-08-am.png ">
            <a:extLst>
              <a:ext uri="{FF2B5EF4-FFF2-40B4-BE49-F238E27FC236}">
                <a16:creationId xmlns:a16="http://schemas.microsoft.com/office/drawing/2014/main" id="{EE02C539-FC49-42AB-A631-32792AD18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880285"/>
            <a:ext cx="3470800" cy="1830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scarlett johansson">
            <a:extLst>
              <a:ext uri="{FF2B5EF4-FFF2-40B4-BE49-F238E27FC236}">
                <a16:creationId xmlns:a16="http://schemas.microsoft.com/office/drawing/2014/main" id="{AC65FE8D-C053-43BA-A1E6-F5E9C3A0D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35" y="4222081"/>
            <a:ext cx="3248119" cy="1830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chris hemsworth highest paid">
            <a:extLst>
              <a:ext uri="{FF2B5EF4-FFF2-40B4-BE49-F238E27FC236}">
                <a16:creationId xmlns:a16="http://schemas.microsoft.com/office/drawing/2014/main" id="{60A2B5A3-C5BA-4967-BDBA-1D694A481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360" y="4645718"/>
            <a:ext cx="3045454" cy="2025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694062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Sweatshops</a:t>
            </a:r>
          </a:p>
        </p:txBody>
      </p:sp>
      <p:pic>
        <p:nvPicPr>
          <p:cNvPr id="22531" name="Picture 4" descr="Sweatshop%201_previe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1814514"/>
            <a:ext cx="6096000" cy="4067175"/>
          </a:xfr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6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4419600" cy="245427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b="1" dirty="0">
                <a:solidFill>
                  <a:srgbClr val="000000"/>
                </a:solidFill>
              </a:rPr>
              <a:t>What is their </a:t>
            </a:r>
            <a:r>
              <a:rPr lang="en-US" altLang="en-US" dirty="0">
                <a:solidFill>
                  <a:srgbClr val="000000"/>
                </a:solidFill>
              </a:rPr>
              <a:t>opportunity cost?</a:t>
            </a:r>
            <a:endParaRPr lang="en-US" altLang="en-US" b="1" dirty="0">
              <a:solidFill>
                <a:srgbClr val="000000"/>
              </a:solidFill>
            </a:endParaRPr>
          </a:p>
        </p:txBody>
      </p:sp>
      <p:pic>
        <p:nvPicPr>
          <p:cNvPr id="23554" name="Picture 5" descr="Child%20Labor%20India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457200"/>
            <a:ext cx="5927725" cy="6126163"/>
          </a:xfr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union membership by state 2018">
            <a:extLst>
              <a:ext uri="{FF2B5EF4-FFF2-40B4-BE49-F238E27FC236}">
                <a16:creationId xmlns:a16="http://schemas.microsoft.com/office/drawing/2014/main" id="{84024958-6BD2-4474-90DE-6223257EA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114" y="228600"/>
            <a:ext cx="6879771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Does the minimum wage hurt workers?</a:t>
            </a:r>
          </a:p>
        </p:txBody>
      </p:sp>
      <p:pic>
        <p:nvPicPr>
          <p:cNvPr id="6" name="Ct1Moeaa-W8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3000" y="80961"/>
            <a:ext cx="10287000" cy="578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42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3825875"/>
          </a:xfrm>
        </p:spPr>
        <p:txBody>
          <a:bodyPr/>
          <a:lstStyle/>
          <a:p>
            <a:r>
              <a:rPr lang="en-US" dirty="0"/>
              <a:t>Minimum Wage and Jobless Rates in Western Europe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"/>
            <a:ext cx="413385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OSHACowbo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304801"/>
            <a:ext cx="7847013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6" descr="osha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90601">
            <a:off x="6562967" y="5350698"/>
            <a:ext cx="41148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52401"/>
            <a:ext cx="10515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Child Labor Laws</a:t>
            </a:r>
          </a:p>
        </p:txBody>
      </p:sp>
      <p:pic>
        <p:nvPicPr>
          <p:cNvPr id="28675" name="Picture 5" descr="child_labor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3950" y="1027906"/>
            <a:ext cx="7404100" cy="5307013"/>
          </a:xfr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5400" b="1" dirty="0"/>
              <a:t>Economic Reasoning </a:t>
            </a:r>
            <a:r>
              <a:rPr lang="en-US" altLang="en-US" dirty="0">
                <a:cs typeface="Tahoma" panose="020B0604030504040204" pitchFamily="34" charset="0"/>
              </a:rPr>
              <a:t>Proposition</a:t>
            </a:r>
            <a:r>
              <a:rPr lang="en-US" altLang="en-US" sz="5400" b="1" dirty="0"/>
              <a:t> #2: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56095"/>
            <a:ext cx="10668000" cy="4320867"/>
          </a:xfrm>
        </p:spPr>
        <p:txBody>
          <a:bodyPr/>
          <a:lstStyle/>
          <a:p>
            <a:r>
              <a:rPr lang="en-US" altLang="en-US" dirty="0"/>
              <a:t>Choices impose costs; people receive benefits and incur costs when they make decisions.</a:t>
            </a:r>
          </a:p>
          <a:p>
            <a:pPr lvl="1"/>
            <a:r>
              <a:rPr lang="en-US" altLang="en-US" dirty="0"/>
              <a:t>The cost of a choice is the value of the next-best alternative foregone, measurable in time or money or some alternative activity given up. 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1232722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/>
              <a:t>Please use the slides before this one in your presentation. </a:t>
            </a:r>
          </a:p>
          <a:p>
            <a:pPr eaLnBrk="1" hangingPunct="1"/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</a:t>
            </a:r>
          </a:p>
          <a:p>
            <a:pPr eaLnBrk="1" hangingPunct="1"/>
            <a:r>
              <a:rPr lang="en-US" altLang="en-US"/>
              <a:t>The slides following this one are provided as options.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9" descr="05252006kit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3"/>
          <a:stretch>
            <a:fillRect/>
          </a:stretch>
        </p:blipFill>
        <p:spPr>
          <a:xfrm>
            <a:off x="1676401" y="304801"/>
            <a:ext cx="8778875" cy="5705475"/>
          </a:xfr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kid-kite-fan-rainjok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1" y="1371601"/>
            <a:ext cx="8778875" cy="4321175"/>
          </a:xfr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10515600" cy="10826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Historical Example of Excess </a:t>
            </a:r>
            <a:r>
              <a:rPr lang="en-US" altLang="en-US" b="1" i="1" dirty="0">
                <a:solidFill>
                  <a:srgbClr val="C00000"/>
                </a:solidFill>
              </a:rPr>
              <a:t>Supply</a:t>
            </a:r>
            <a:r>
              <a:rPr lang="en-US" altLang="en-US" i="1" dirty="0"/>
              <a:t>: </a:t>
            </a:r>
            <a:r>
              <a:rPr lang="en-US" altLang="en-US" dirty="0"/>
              <a:t>Migrant Workers</a:t>
            </a:r>
          </a:p>
        </p:txBody>
      </p:sp>
      <p:pic>
        <p:nvPicPr>
          <p:cNvPr id="10243" name="Picture 3" descr="060407_migrantWorkers_hLarge_2p_hlarg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524000"/>
            <a:ext cx="8686800" cy="3813175"/>
          </a:xfrm>
          <a:noFill/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447800" y="5473700"/>
            <a:ext cx="10363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Until effective legislation to stem the flow of illegals, large and growing demand for crop workers could be satisfied without raising wages because of the </a:t>
            </a:r>
            <a:r>
              <a:rPr lang="en-US" altLang="en-US" sz="2000" i="1" dirty="0">
                <a:latin typeface="+mn-lt"/>
              </a:rPr>
              <a:t>excess supply </a:t>
            </a:r>
            <a:r>
              <a:rPr lang="en-US" altLang="en-US" sz="2000" dirty="0">
                <a:latin typeface="+mn-lt"/>
              </a:rPr>
              <a:t> of illegal immigrants.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5410200" cy="2286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5400" dirty="0"/>
              <a:t>Historical Example of Excess </a:t>
            </a:r>
            <a:r>
              <a:rPr lang="en-US" altLang="en-US" sz="5400" b="1" i="1" dirty="0">
                <a:solidFill>
                  <a:srgbClr val="C00000"/>
                </a:solidFill>
              </a:rPr>
              <a:t>Demand</a:t>
            </a:r>
            <a:r>
              <a:rPr lang="en-US" altLang="en-US" sz="5400" i="1" dirty="0"/>
              <a:t>:</a:t>
            </a:r>
            <a:br>
              <a:rPr lang="en-US" altLang="en-US" sz="5400" i="1" dirty="0"/>
            </a:br>
            <a:r>
              <a:rPr lang="en-US" altLang="en-US" sz="5400" dirty="0"/>
              <a:t>Rosie the Riveter:</a:t>
            </a:r>
            <a:endParaRPr lang="en-US" altLang="en-US" sz="4400" dirty="0"/>
          </a:p>
        </p:txBody>
      </p:sp>
      <p:pic>
        <p:nvPicPr>
          <p:cNvPr id="11267" name="Picture 3" descr="RosieTheRivet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28600"/>
            <a:ext cx="4845091" cy="6400800"/>
          </a:xfrm>
          <a:noFill/>
        </p:spPr>
      </p:pic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609600" y="2743200"/>
            <a:ext cx="4800600" cy="3125788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Excess demand in WWII pulled women into the factory work force at higher wages than they could make in traditional “women’s occupations.”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6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4800" b="1" dirty="0"/>
              <a:t>The Fastest-growing occupations, </a:t>
            </a:r>
            <a:br>
              <a:rPr lang="en-US" altLang="en-US" sz="4800" b="1" dirty="0"/>
            </a:br>
            <a:r>
              <a:rPr lang="en-US" altLang="en-US" sz="4800" b="1" dirty="0"/>
              <a:t>2016-2026 </a:t>
            </a:r>
          </a:p>
        </p:txBody>
      </p:sp>
      <p:sp>
        <p:nvSpPr>
          <p:cNvPr id="12291" name="Rectangle 167"/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3600" dirty="0"/>
              <a:t>Wind turbine service technicians</a:t>
            </a:r>
          </a:p>
          <a:p>
            <a:pPr eaLnBrk="1" hangingPunct="1"/>
            <a:r>
              <a:rPr lang="en-US" altLang="en-US" sz="3600" dirty="0"/>
              <a:t>Home Health aides</a:t>
            </a:r>
          </a:p>
          <a:p>
            <a:r>
              <a:rPr lang="en-US" altLang="en-US" sz="3600" dirty="0"/>
              <a:t>Physician Assistants</a:t>
            </a:r>
            <a:endParaRPr lang="en-US" sz="3600" dirty="0"/>
          </a:p>
          <a:p>
            <a:r>
              <a:rPr lang="en-US" altLang="en-US" sz="3600" dirty="0"/>
              <a:t>Nurse Practitioners</a:t>
            </a:r>
          </a:p>
          <a:p>
            <a:r>
              <a:rPr lang="en-US" altLang="en-US" sz="3600" dirty="0"/>
              <a:t>Statisticians </a:t>
            </a:r>
          </a:p>
          <a:p>
            <a:r>
              <a:rPr lang="en-US" altLang="en-US" sz="3600" dirty="0"/>
              <a:t>Software Developers, applications</a:t>
            </a:r>
          </a:p>
          <a:p>
            <a:pPr eaLnBrk="1" hangingPunct="1"/>
            <a:endParaRPr lang="en-US" alt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019800" y="1690688"/>
            <a:ext cx="6019800" cy="4351338"/>
          </a:xfrm>
        </p:spPr>
        <p:txBody>
          <a:bodyPr>
            <a:noAutofit/>
          </a:bodyPr>
          <a:lstStyle/>
          <a:p>
            <a:r>
              <a:rPr lang="en-US" altLang="en-US" sz="3600" dirty="0"/>
              <a:t>Mathematicians</a:t>
            </a:r>
          </a:p>
          <a:p>
            <a:r>
              <a:rPr lang="en-US" altLang="en-US" sz="3600" dirty="0"/>
              <a:t>Genetic Counselors</a:t>
            </a:r>
          </a:p>
          <a:p>
            <a:r>
              <a:rPr lang="en-US" altLang="en-US" sz="3600" dirty="0"/>
              <a:t>Physical Therapists</a:t>
            </a:r>
          </a:p>
          <a:p>
            <a:r>
              <a:rPr lang="en-US" altLang="en-US" sz="3600" dirty="0"/>
              <a:t>Massage Therapists</a:t>
            </a:r>
          </a:p>
          <a:p>
            <a:r>
              <a:rPr lang="en-US" altLang="en-US" sz="3600" dirty="0"/>
              <a:t>Derrick Operators, oil and gas</a:t>
            </a:r>
          </a:p>
          <a:p>
            <a:r>
              <a:rPr lang="en-US" altLang="en-US" sz="3600" dirty="0"/>
              <a:t>Nonfarm animal caretakers</a:t>
            </a:r>
          </a:p>
          <a:p>
            <a:r>
              <a:rPr lang="en-US" altLang="en-US" sz="3600" dirty="0"/>
              <a:t>Nursing instructors and teachers, postsecondary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67400" y="6488966"/>
            <a:ext cx="617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+mn-lt"/>
              </a:rPr>
              <a:t>Bureau Labor Statistics, Updated April 2018, www.bls.gov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_EFL 2016 Master Layout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3429</TotalTime>
  <Words>972</Words>
  <Application>Microsoft Office PowerPoint</Application>
  <PresentationFormat>Widescreen</PresentationFormat>
  <Paragraphs>145</Paragraphs>
  <Slides>29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Tahoma</vt:lpstr>
      <vt:lpstr>Wingdings</vt:lpstr>
      <vt:lpstr>2_EFL 2016 Master Layout</vt:lpstr>
      <vt:lpstr>Economics for Leaders</vt:lpstr>
      <vt:lpstr>Economic Reasoning Proposition # 4:  </vt:lpstr>
      <vt:lpstr>Economic Reasoning Proposition #2: </vt:lpstr>
      <vt:lpstr>PowerPoint Presentation</vt:lpstr>
      <vt:lpstr>PowerPoint Presentation</vt:lpstr>
      <vt:lpstr>PowerPoint Presentation</vt:lpstr>
      <vt:lpstr>Historical Example of Excess Supply: Migrant Workers</vt:lpstr>
      <vt:lpstr>Historical Example of Excess Demand: Rosie the Riveter:</vt:lpstr>
      <vt:lpstr>The Fastest-growing occupations,  2016-2026 </vt:lpstr>
      <vt:lpstr>Occupations with largest employment declines,  2016-2026</vt:lpstr>
      <vt:lpstr>Industries w/ Largest wage &amp; Salary Employment Growth, 2016 - 2026</vt:lpstr>
      <vt:lpstr>Industries w/ Largest wage &amp; Salary Employment Declines, 2016-2026</vt:lpstr>
      <vt:lpstr>Technology &amp; Productivity</vt:lpstr>
      <vt:lpstr>PowerPoint Presentation</vt:lpstr>
      <vt:lpstr>Scarlett Johansson $40.5 Million 2018</vt:lpstr>
      <vt:lpstr>Chris Hemsworth $64.5 Million 2018</vt:lpstr>
      <vt:lpstr>PowerPoint Presentation</vt:lpstr>
      <vt:lpstr>“Ryan ToysReview”  7-year-old YouTube Star $22 Million</vt:lpstr>
      <vt:lpstr>Beyoncé $60 Million 2018</vt:lpstr>
      <vt:lpstr>LeBron $85.5 Million 2018</vt:lpstr>
      <vt:lpstr>Jeff Kinney $18.5 Million 2018</vt:lpstr>
      <vt:lpstr>SUPERSTARS</vt:lpstr>
      <vt:lpstr>Sweatshops</vt:lpstr>
      <vt:lpstr>What is their opportunity cost?</vt:lpstr>
      <vt:lpstr>PowerPoint Presentation</vt:lpstr>
      <vt:lpstr>Does the minimum wage hurt workers?</vt:lpstr>
      <vt:lpstr>Minimum Wage and Jobless Rates in Western Europe</vt:lpstr>
      <vt:lpstr>PowerPoint Presentation</vt:lpstr>
      <vt:lpstr>Child Labor Laws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 Lupien</dc:creator>
  <cp:lastModifiedBy>Debbie Henney</cp:lastModifiedBy>
  <cp:revision>64</cp:revision>
  <dcterms:created xsi:type="dcterms:W3CDTF">2009-04-26T22:45:13Z</dcterms:created>
  <dcterms:modified xsi:type="dcterms:W3CDTF">2019-05-31T00:47:51Z</dcterms:modified>
</cp:coreProperties>
</file>