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23" r:id="rId1"/>
  </p:sldMasterIdLst>
  <p:notesMasterIdLst>
    <p:notesMasterId r:id="rId28"/>
  </p:notesMasterIdLst>
  <p:sldIdLst>
    <p:sldId id="256" r:id="rId2"/>
    <p:sldId id="294" r:id="rId3"/>
    <p:sldId id="295" r:id="rId4"/>
    <p:sldId id="296" r:id="rId5"/>
    <p:sldId id="303" r:id="rId6"/>
    <p:sldId id="305" r:id="rId7"/>
    <p:sldId id="268" r:id="rId8"/>
    <p:sldId id="298" r:id="rId9"/>
    <p:sldId id="270" r:id="rId10"/>
    <p:sldId id="269" r:id="rId11"/>
    <p:sldId id="299" r:id="rId12"/>
    <p:sldId id="291" r:id="rId13"/>
    <p:sldId id="273" r:id="rId14"/>
    <p:sldId id="272" r:id="rId15"/>
    <p:sldId id="274" r:id="rId16"/>
    <p:sldId id="275" r:id="rId17"/>
    <p:sldId id="276" r:id="rId18"/>
    <p:sldId id="280" r:id="rId19"/>
    <p:sldId id="292" r:id="rId20"/>
    <p:sldId id="293" r:id="rId21"/>
    <p:sldId id="300" r:id="rId22"/>
    <p:sldId id="301" r:id="rId23"/>
    <p:sldId id="302" r:id="rId24"/>
    <p:sldId id="278" r:id="rId25"/>
    <p:sldId id="289" r:id="rId26"/>
    <p:sldId id="290" r:id="rId27"/>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30" autoAdjust="0"/>
    <p:restoredTop sz="86716" autoAdjust="0"/>
  </p:normalViewPr>
  <p:slideViewPr>
    <p:cSldViewPr>
      <p:cViewPr varScale="1">
        <p:scale>
          <a:sx n="66" d="100"/>
          <a:sy n="66" d="100"/>
        </p:scale>
        <p:origin x="57" y="258"/>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cs typeface="Arial" charset="0"/>
              </a:defRPr>
            </a:lvl1pPr>
          </a:lstStyle>
          <a:p>
            <a:pPr>
              <a:defRPr/>
            </a:pPr>
            <a:fld id="{58B31203-C953-4380-9E1A-A4BA8F65994B}" type="datetimeFigureOut">
              <a:rPr lang="en-US"/>
              <a:pPr>
                <a:defRPr/>
              </a:pPr>
              <a:t>6/8/2019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1CF8348F-006F-4814-9F5F-C2B58DF3BECF}" type="slidenum">
              <a:rPr lang="en-US" altLang="en-US"/>
              <a:pPr/>
              <a:t>‹#›</a:t>
            </a:fld>
            <a:endParaRPr lang="en-US" altLang="en-US"/>
          </a:p>
        </p:txBody>
      </p:sp>
    </p:spTree>
    <p:extLst>
      <p:ext uri="{BB962C8B-B14F-4D97-AF65-F5344CB8AC3E}">
        <p14:creationId xmlns:p14="http://schemas.microsoft.com/office/powerpoint/2010/main" val="9677994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livinghistoryfarm.org/farminginthe50s/machines_plowing.html"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s://youtu.be/YwzelMxVkr0" TargetMode="External"/><Relationship Id="rId5" Type="http://schemas.openxmlformats.org/officeDocument/2006/relationships/hyperlink" Target="https://youtu.be/EYg-cHe79hI" TargetMode="External"/><Relationship Id="rId4" Type="http://schemas.openxmlformats.org/officeDocument/2006/relationships/hyperlink" Target="https://youtu.be/QGj-KkjwXJY"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time.com/collection/best-inventions-2018/"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time.com/collection/best-inventions-2018/"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Note that 1750 is beginning of industrial revolution and productivity takes off.</a:t>
            </a:r>
          </a:p>
        </p:txBody>
      </p:sp>
    </p:spTree>
    <p:extLst>
      <p:ext uri="{BB962C8B-B14F-4D97-AF65-F5344CB8AC3E}">
        <p14:creationId xmlns:p14="http://schemas.microsoft.com/office/powerpoint/2010/main" val="39981143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Jimmy Kimmel makes a pitch on Shark Tank.  https://youtu.be/7S6k7tt-d6U </a:t>
            </a:r>
          </a:p>
        </p:txBody>
      </p:sp>
      <p:sp>
        <p:nvSpPr>
          <p:cNvPr id="4" name="Slide Number Placeholder 3"/>
          <p:cNvSpPr>
            <a:spLocks noGrp="1"/>
          </p:cNvSpPr>
          <p:nvPr>
            <p:ph type="sldNum" sz="quarter" idx="5"/>
          </p:nvPr>
        </p:nvSpPr>
        <p:spPr/>
        <p:txBody>
          <a:bodyPr/>
          <a:lstStyle/>
          <a:p>
            <a:fld id="{1CF8348F-006F-4814-9F5F-C2B58DF3BECF}" type="slidenum">
              <a:rPr lang="en-US" altLang="en-US" smtClean="0"/>
              <a:pPr/>
              <a:t>23</a:t>
            </a:fld>
            <a:endParaRPr lang="en-US" altLang="en-US"/>
          </a:p>
        </p:txBody>
      </p:sp>
    </p:spTree>
    <p:extLst>
      <p:ext uri="{BB962C8B-B14F-4D97-AF65-F5344CB8AC3E}">
        <p14:creationId xmlns:p14="http://schemas.microsoft.com/office/powerpoint/2010/main" val="27991606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Ease of Doing Business Rankings:</a:t>
            </a:r>
            <a:r>
              <a:rPr lang="en-US" altLang="en-US" baseline="0" dirty="0"/>
              <a:t>  http://www.doingbusiness.org/rankings </a:t>
            </a:r>
          </a:p>
          <a:p>
            <a:pPr eaLnBrk="1" hangingPunct="1"/>
            <a:r>
              <a:rPr lang="en-US" altLang="en-US" dirty="0"/>
              <a:t>https://knoema.com/atlas/maps/Ease-of-doing-business-index </a:t>
            </a:r>
          </a:p>
        </p:txBody>
      </p:sp>
    </p:spTree>
    <p:extLst>
      <p:ext uri="{BB962C8B-B14F-4D97-AF65-F5344CB8AC3E}">
        <p14:creationId xmlns:p14="http://schemas.microsoft.com/office/powerpoint/2010/main" val="19627182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http://www.doingbusiness.org/rankings</a:t>
            </a:r>
          </a:p>
        </p:txBody>
      </p:sp>
      <p:sp>
        <p:nvSpPr>
          <p:cNvPr id="4" name="Slide Number Placeholder 3"/>
          <p:cNvSpPr>
            <a:spLocks noGrp="1"/>
          </p:cNvSpPr>
          <p:nvPr>
            <p:ph type="sldNum" sz="quarter" idx="10"/>
          </p:nvPr>
        </p:nvSpPr>
        <p:spPr/>
        <p:txBody>
          <a:bodyPr/>
          <a:lstStyle/>
          <a:p>
            <a:fld id="{1CF8348F-006F-4814-9F5F-C2B58DF3BECF}" type="slidenum">
              <a:rPr lang="en-US" altLang="en-US" smtClean="0"/>
              <a:pPr/>
              <a:t>26</a:t>
            </a:fld>
            <a:endParaRPr lang="en-US" altLang="en-US"/>
          </a:p>
        </p:txBody>
      </p:sp>
    </p:spTree>
    <p:extLst>
      <p:ext uri="{BB962C8B-B14F-4D97-AF65-F5344CB8AC3E}">
        <p14:creationId xmlns:p14="http://schemas.microsoft.com/office/powerpoint/2010/main" val="14996499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D196D517-49C5-4FE2-A386-958AA08B98C1}" type="slidenum">
              <a:rPr lang="en-US" altLang="en-US">
                <a:latin typeface="Arial" panose="020B0604020202020204" pitchFamily="34" charset="0"/>
              </a:rPr>
              <a:pPr eaLnBrk="1" hangingPunct="1">
                <a:spcBef>
                  <a:spcPct val="0"/>
                </a:spcBef>
              </a:pPr>
              <a:t>8</a:t>
            </a:fld>
            <a:endParaRPr lang="en-US" altLang="en-US">
              <a:latin typeface="Arial" panose="020B0604020202020204" pitchFamily="34" charset="0"/>
            </a:endParaRPr>
          </a:p>
        </p:txBody>
      </p:sp>
      <p:sp>
        <p:nvSpPr>
          <p:cNvPr id="29699"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Community cell phones</a:t>
            </a:r>
          </a:p>
          <a:p>
            <a:pPr eaLnBrk="1" hangingPunct="1">
              <a:spcBef>
                <a:spcPct val="0"/>
              </a:spcBef>
            </a:pPr>
            <a:r>
              <a:rPr lang="en-US" altLang="en-US" dirty="0"/>
              <a:t>http://www.kiwanja.net/mobilegallery/</a:t>
            </a:r>
          </a:p>
        </p:txBody>
      </p:sp>
    </p:spTree>
    <p:extLst>
      <p:ext uri="{BB962C8B-B14F-4D97-AF65-F5344CB8AC3E}">
        <p14:creationId xmlns:p14="http://schemas.microsoft.com/office/powerpoint/2010/main" val="34387877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D196D517-49C5-4FE2-A386-958AA08B98C1}" type="slidenum">
              <a:rPr lang="en-US" altLang="en-US">
                <a:latin typeface="Arial" panose="020B0604020202020204" pitchFamily="34" charset="0"/>
              </a:rPr>
              <a:pPr eaLnBrk="1" hangingPunct="1">
                <a:spcBef>
                  <a:spcPct val="0"/>
                </a:spcBef>
              </a:pPr>
              <a:t>9</a:t>
            </a:fld>
            <a:endParaRPr lang="en-US" altLang="en-US">
              <a:latin typeface="Arial" panose="020B0604020202020204" pitchFamily="34" charset="0"/>
            </a:endParaRPr>
          </a:p>
        </p:txBody>
      </p:sp>
      <p:sp>
        <p:nvSpPr>
          <p:cNvPr id="29699"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Community cell phones</a:t>
            </a:r>
          </a:p>
          <a:p>
            <a:pPr eaLnBrk="1" hangingPunct="1">
              <a:spcBef>
                <a:spcPct val="0"/>
              </a:spcBef>
            </a:pPr>
            <a:r>
              <a:rPr lang="en-US" altLang="en-US" dirty="0"/>
              <a:t>http://www.kiwanja.net/mobilegallery/</a:t>
            </a:r>
          </a:p>
        </p:txBody>
      </p:sp>
    </p:spTree>
    <p:extLst>
      <p:ext uri="{BB962C8B-B14F-4D97-AF65-F5344CB8AC3E}">
        <p14:creationId xmlns:p14="http://schemas.microsoft.com/office/powerpoint/2010/main" val="31134078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C750F3E3-6FAD-47CF-9487-B80F3E5ABAFD}" type="slidenum">
              <a:rPr lang="en-US" altLang="en-US">
                <a:latin typeface="Arial" panose="020B0604020202020204" pitchFamily="34" charset="0"/>
              </a:rPr>
              <a:pPr eaLnBrk="1" hangingPunct="1">
                <a:spcBef>
                  <a:spcPct val="0"/>
                </a:spcBef>
              </a:pPr>
              <a:t>10</a:t>
            </a:fld>
            <a:endParaRPr lang="en-US" altLang="en-US">
              <a:latin typeface="Arial" panose="020B0604020202020204" pitchFamily="34" charset="0"/>
            </a:endParaRPr>
          </a:p>
        </p:txBody>
      </p:sp>
      <p:sp>
        <p:nvSpPr>
          <p:cNvPr id="28675"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https://textually.org/textually/archives/cat_mobile_phone_projects_third_world.htm?p=14</a:t>
            </a:r>
          </a:p>
        </p:txBody>
      </p:sp>
    </p:spTree>
    <p:extLst>
      <p:ext uri="{BB962C8B-B14F-4D97-AF65-F5344CB8AC3E}">
        <p14:creationId xmlns:p14="http://schemas.microsoft.com/office/powerpoint/2010/main" val="34264351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http://www.pewglobal.org/2015/04/15/cell-phones-in-africa-communication-lifeline/</a:t>
            </a:r>
          </a:p>
        </p:txBody>
      </p:sp>
      <p:sp>
        <p:nvSpPr>
          <p:cNvPr id="4" name="Slide Number Placeholder 3"/>
          <p:cNvSpPr>
            <a:spLocks noGrp="1"/>
          </p:cNvSpPr>
          <p:nvPr>
            <p:ph type="sldNum" sz="quarter" idx="10"/>
          </p:nvPr>
        </p:nvSpPr>
        <p:spPr/>
        <p:txBody>
          <a:bodyPr/>
          <a:lstStyle/>
          <a:p>
            <a:fld id="{1CF8348F-006F-4814-9F5F-C2B58DF3BECF}" type="slidenum">
              <a:rPr lang="en-US" altLang="en-US" smtClean="0"/>
              <a:pPr/>
              <a:t>11</a:t>
            </a:fld>
            <a:endParaRPr lang="en-US" altLang="en-US"/>
          </a:p>
        </p:txBody>
      </p:sp>
    </p:spTree>
    <p:extLst>
      <p:ext uri="{BB962C8B-B14F-4D97-AF65-F5344CB8AC3E}">
        <p14:creationId xmlns:p14="http://schemas.microsoft.com/office/powerpoint/2010/main" val="5398014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46501F9F-9EF2-4C56-AC08-DBEEAEA410D1}" type="slidenum">
              <a:rPr lang="en-US" altLang="en-US">
                <a:latin typeface="Arial" panose="020B0604020202020204" pitchFamily="34" charset="0"/>
              </a:rPr>
              <a:pPr eaLnBrk="1" hangingPunct="1">
                <a:spcBef>
                  <a:spcPct val="0"/>
                </a:spcBef>
              </a:pPr>
              <a:t>13</a:t>
            </a:fld>
            <a:endParaRPr lang="en-US" altLang="en-US">
              <a:latin typeface="Arial" panose="020B0604020202020204" pitchFamily="34" charset="0"/>
            </a:endParaRPr>
          </a:p>
        </p:txBody>
      </p:sp>
      <p:sp>
        <p:nvSpPr>
          <p:cNvPr id="30723"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Video comparison of horses and various tractors.  Click on Bottom Line button for showing time reductions to plow same size field. Note that this is also linked to ppt for lesson 5  </a:t>
            </a:r>
            <a:r>
              <a:rPr lang="en-US" dirty="0">
                <a:hlinkClick r:id="rId3"/>
              </a:rPr>
              <a:t>http://www.livinghistoryfarm.org/farminginthe50s/machines_plowing.html</a:t>
            </a:r>
            <a:endParaRPr lang="en-US" dirty="0"/>
          </a:p>
          <a:p>
            <a:pPr eaLnBrk="1" hangingPunct="1">
              <a:spcBef>
                <a:spcPct val="0"/>
              </a:spcBef>
            </a:pPr>
            <a:endParaRPr lang="en-US" altLang="en-US" dirty="0"/>
          </a:p>
          <a:p>
            <a:pPr eaLnBrk="1" hangingPunct="1">
              <a:spcBef>
                <a:spcPct val="0"/>
              </a:spcBef>
            </a:pPr>
            <a:r>
              <a:rPr lang="en-US" altLang="en-US" dirty="0"/>
              <a:t>Alternate series of videos:</a:t>
            </a:r>
          </a:p>
          <a:p>
            <a:r>
              <a:rPr lang="en-US" sz="1200" u="none" strike="noStrike" kern="1200" dirty="0">
                <a:solidFill>
                  <a:schemeClr val="tx1"/>
                </a:solidFill>
                <a:effectLst/>
                <a:latin typeface="+mn-lt"/>
                <a:ea typeface="+mn-ea"/>
                <a:cs typeface="+mn-cs"/>
                <a:hlinkClick r:id="rId4"/>
              </a:rPr>
              <a:t>https://youtu.be/QGj-KkjwXJY</a:t>
            </a:r>
            <a:r>
              <a:rPr lang="en-US" sz="1200" u="none" strike="noStrike" kern="1200" dirty="0">
                <a:solidFill>
                  <a:schemeClr val="tx1"/>
                </a:solidFill>
                <a:effectLst/>
                <a:latin typeface="+mn-lt"/>
                <a:ea typeface="+mn-ea"/>
                <a:cs typeface="+mn-cs"/>
              </a:rPr>
              <a:t> (concrete throwing with shovels)</a:t>
            </a:r>
            <a:endParaRPr lang="en-US" sz="1200" kern="1200" dirty="0">
              <a:solidFill>
                <a:schemeClr val="tx1"/>
              </a:solidFill>
              <a:effectLst/>
              <a:latin typeface="+mn-lt"/>
              <a:ea typeface="+mn-ea"/>
              <a:cs typeface="+mn-cs"/>
            </a:endParaRPr>
          </a:p>
          <a:p>
            <a:r>
              <a:rPr lang="en-US" sz="1200" u="none" strike="noStrike" kern="1200" dirty="0">
                <a:solidFill>
                  <a:schemeClr val="tx1"/>
                </a:solidFill>
                <a:effectLst/>
                <a:latin typeface="+mn-lt"/>
                <a:ea typeface="+mn-ea"/>
                <a:cs typeface="+mn-cs"/>
                <a:hlinkClick r:id="rId5"/>
              </a:rPr>
              <a:t>https://youtu.be/EYg-cHe79hI</a:t>
            </a:r>
            <a:r>
              <a:rPr lang="en-US" sz="1200" u="none" strike="noStrike" kern="1200" dirty="0">
                <a:solidFill>
                  <a:schemeClr val="tx1"/>
                </a:solidFill>
                <a:effectLst/>
                <a:latin typeface="+mn-lt"/>
                <a:ea typeface="+mn-ea"/>
                <a:cs typeface="+mn-cs"/>
              </a:rPr>
              <a:t> (scaling concrete throwing</a:t>
            </a:r>
            <a:endParaRPr lang="en-US" sz="1200" kern="1200" dirty="0">
              <a:solidFill>
                <a:schemeClr val="tx1"/>
              </a:solidFill>
              <a:effectLst/>
              <a:latin typeface="+mn-lt"/>
              <a:ea typeface="+mn-ea"/>
              <a:cs typeface="+mn-cs"/>
            </a:endParaRPr>
          </a:p>
          <a:p>
            <a:r>
              <a:rPr lang="en-US" sz="1200" u="none" strike="noStrike" kern="1200" dirty="0">
                <a:solidFill>
                  <a:schemeClr val="tx1"/>
                </a:solidFill>
                <a:effectLst/>
                <a:latin typeface="+mn-lt"/>
                <a:ea typeface="+mn-ea"/>
                <a:cs typeface="+mn-cs"/>
                <a:hlinkClick r:id="rId6"/>
              </a:rPr>
              <a:t>https://youtu.be/YwzelMxVkr0</a:t>
            </a:r>
            <a:r>
              <a:rPr lang="en-US" sz="1200" u="none" strike="noStrike" kern="1200" dirty="0">
                <a:solidFill>
                  <a:schemeClr val="tx1"/>
                </a:solidFill>
                <a:effectLst/>
                <a:latin typeface="+mn-lt"/>
                <a:ea typeface="+mn-ea"/>
                <a:cs typeface="+mn-cs"/>
              </a:rPr>
              <a:t> (adding cement truck and buckets)</a:t>
            </a:r>
            <a:endParaRPr lang="en-US" sz="1200" kern="1200" dirty="0">
              <a:solidFill>
                <a:schemeClr val="tx1"/>
              </a:solidFill>
              <a:effectLst/>
              <a:latin typeface="+mn-lt"/>
              <a:ea typeface="+mn-ea"/>
              <a:cs typeface="+mn-cs"/>
            </a:endParaRPr>
          </a:p>
          <a:p>
            <a:pPr eaLnBrk="1" hangingPunct="1">
              <a:spcBef>
                <a:spcPct val="0"/>
              </a:spcBef>
            </a:pPr>
            <a:endParaRPr lang="en-US" altLang="en-US" dirty="0"/>
          </a:p>
        </p:txBody>
      </p:sp>
    </p:spTree>
    <p:extLst>
      <p:ext uri="{BB962C8B-B14F-4D97-AF65-F5344CB8AC3E}">
        <p14:creationId xmlns:p14="http://schemas.microsoft.com/office/powerpoint/2010/main" val="29669079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Lars Ulrich (</a:t>
            </a:r>
            <a:r>
              <a:rPr lang="en-US" altLang="en-US" dirty="0" err="1"/>
              <a:t>Metalica</a:t>
            </a:r>
            <a:r>
              <a:rPr lang="en-US" altLang="en-US" dirty="0"/>
              <a:t> Drummer) testified on Napster case… 9 min video on property rights and incentives.</a:t>
            </a:r>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A372ED42-C890-40B2-8DE0-09FAF8D8EF97}" type="slidenum">
              <a:rPr lang="en-US" altLang="en-US">
                <a:latin typeface="Arial" panose="020B0604020202020204" pitchFamily="34" charset="0"/>
              </a:rPr>
              <a:pPr eaLnBrk="1" hangingPunct="1">
                <a:spcBef>
                  <a:spcPct val="0"/>
                </a:spcBef>
              </a:pPr>
              <a:t>20</a:t>
            </a:fld>
            <a:endParaRPr lang="en-US" altLang="en-US">
              <a:latin typeface="Arial" panose="020B0604020202020204" pitchFamily="34" charset="0"/>
            </a:endParaRPr>
          </a:p>
        </p:txBody>
      </p:sp>
    </p:spTree>
    <p:extLst>
      <p:ext uri="{BB962C8B-B14F-4D97-AF65-F5344CB8AC3E}">
        <p14:creationId xmlns:p14="http://schemas.microsoft.com/office/powerpoint/2010/main" val="25092821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http://time.com/collection/best-inventions-2018/</a:t>
            </a:r>
            <a:endParaRPr lang="en-US" dirty="0"/>
          </a:p>
        </p:txBody>
      </p:sp>
      <p:sp>
        <p:nvSpPr>
          <p:cNvPr id="4" name="Slide Number Placeholder 3"/>
          <p:cNvSpPr>
            <a:spLocks noGrp="1"/>
          </p:cNvSpPr>
          <p:nvPr>
            <p:ph type="sldNum" sz="quarter" idx="10"/>
          </p:nvPr>
        </p:nvSpPr>
        <p:spPr/>
        <p:txBody>
          <a:bodyPr/>
          <a:lstStyle/>
          <a:p>
            <a:fld id="{1CF8348F-006F-4814-9F5F-C2B58DF3BECF}" type="slidenum">
              <a:rPr lang="en-US" altLang="en-US" smtClean="0"/>
              <a:pPr/>
              <a:t>21</a:t>
            </a:fld>
            <a:endParaRPr lang="en-US" altLang="en-US"/>
          </a:p>
        </p:txBody>
      </p:sp>
    </p:spTree>
    <p:extLst>
      <p:ext uri="{BB962C8B-B14F-4D97-AF65-F5344CB8AC3E}">
        <p14:creationId xmlns:p14="http://schemas.microsoft.com/office/powerpoint/2010/main" val="34704248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http://time.com/collection/best-inventions-2018/</a:t>
            </a:r>
            <a:endParaRPr lang="en-US" dirty="0"/>
          </a:p>
        </p:txBody>
      </p:sp>
      <p:sp>
        <p:nvSpPr>
          <p:cNvPr id="4" name="Slide Number Placeholder 3"/>
          <p:cNvSpPr>
            <a:spLocks noGrp="1"/>
          </p:cNvSpPr>
          <p:nvPr>
            <p:ph type="sldNum" sz="quarter" idx="10"/>
          </p:nvPr>
        </p:nvSpPr>
        <p:spPr/>
        <p:txBody>
          <a:bodyPr/>
          <a:lstStyle/>
          <a:p>
            <a:fld id="{1CF8348F-006F-4814-9F5F-C2B58DF3BECF}" type="slidenum">
              <a:rPr lang="en-US" altLang="en-US" smtClean="0"/>
              <a:pPr/>
              <a:t>22</a:t>
            </a:fld>
            <a:endParaRPr lang="en-US" altLang="en-US"/>
          </a:p>
        </p:txBody>
      </p:sp>
    </p:spTree>
    <p:extLst>
      <p:ext uri="{BB962C8B-B14F-4D97-AF65-F5344CB8AC3E}">
        <p14:creationId xmlns:p14="http://schemas.microsoft.com/office/powerpoint/2010/main" val="3286647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3602038"/>
            <a:ext cx="9144000" cy="1655762"/>
          </a:xfrm>
        </p:spPr>
        <p:txBody>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8" name="Date Placeholder 7"/>
          <p:cNvSpPr>
            <a:spLocks noGrp="1"/>
          </p:cNvSpPr>
          <p:nvPr>
            <p:ph type="dt" sz="half" idx="10"/>
          </p:nvPr>
        </p:nvSpPr>
        <p:spPr>
          <a:xfrm>
            <a:off x="838200" y="12303450"/>
            <a:ext cx="656851" cy="161600"/>
          </a:xfrm>
          <a:prstGeom prst="rect">
            <a:avLst/>
          </a:prstGeom>
        </p:spPr>
        <p:txBody>
          <a:bodyPr/>
          <a:lstStyle/>
          <a:p>
            <a:pPr>
              <a:defRPr/>
            </a:pPr>
            <a:endParaRPr lang="en-US"/>
          </a:p>
        </p:txBody>
      </p:sp>
      <p:sp>
        <p:nvSpPr>
          <p:cNvPr id="12" name="Title 1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4536568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Date Placeholder 6"/>
          <p:cNvSpPr>
            <a:spLocks noGrp="1"/>
          </p:cNvSpPr>
          <p:nvPr>
            <p:ph type="dt" sz="half" idx="10"/>
          </p:nvPr>
        </p:nvSpPr>
        <p:spPr>
          <a:xfrm>
            <a:off x="838200" y="12303450"/>
            <a:ext cx="656851" cy="161600"/>
          </a:xfrm>
          <a:prstGeom prst="rect">
            <a:avLst/>
          </a:prstGeom>
        </p:spPr>
        <p:txBody>
          <a:bodyPr/>
          <a:lstStyle/>
          <a:p>
            <a:pPr>
              <a:defRPr/>
            </a:pPr>
            <a:endParaRPr lang="en-US"/>
          </a:p>
        </p:txBody>
      </p:sp>
    </p:spTree>
    <p:extLst>
      <p:ext uri="{BB962C8B-B14F-4D97-AF65-F5344CB8AC3E}">
        <p14:creationId xmlns:p14="http://schemas.microsoft.com/office/powerpoint/2010/main" val="41090514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12303450"/>
            <a:ext cx="656851" cy="161600"/>
          </a:xfrm>
          <a:prstGeom prst="rect">
            <a:avLst/>
          </a:prstGeom>
        </p:spPr>
        <p:txBody>
          <a:bodyPr/>
          <a:lstStyle/>
          <a:p>
            <a:pPr>
              <a:defRPr/>
            </a:pPr>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7BFC5E20-7FDE-47A5-9D68-92206CA0BB21}" type="slidenum">
              <a:rPr lang="en-US" altLang="en-US" smtClean="0"/>
              <a:pPr/>
              <a:t>‹#›</a:t>
            </a:fld>
            <a:endParaRPr lang="en-US" altLang="en-US"/>
          </a:p>
        </p:txBody>
      </p:sp>
    </p:spTree>
    <p:extLst>
      <p:ext uri="{BB962C8B-B14F-4D97-AF65-F5344CB8AC3E}">
        <p14:creationId xmlns:p14="http://schemas.microsoft.com/office/powerpoint/2010/main" val="31534577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normAutofit/>
          </a:bodyPr>
          <a:lstStyle>
            <a:lvl1pPr marL="0" indent="0">
              <a:buNone/>
              <a:defRPr sz="4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normAutofit/>
          </a:bodyPr>
          <a:lstStyle>
            <a:lvl1pPr marL="0" indent="0">
              <a:buNone/>
              <a:defRPr sz="4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10"/>
          </p:nvPr>
        </p:nvSpPr>
        <p:spPr>
          <a:xfrm>
            <a:off x="838200" y="12303450"/>
            <a:ext cx="656851" cy="161600"/>
          </a:xfrm>
          <a:prstGeom prst="rect">
            <a:avLst/>
          </a:prstGeom>
        </p:spPr>
        <p:txBody>
          <a:bodyPr/>
          <a:lstStyle/>
          <a:p>
            <a:pPr>
              <a:defRPr/>
            </a:pPr>
            <a:endParaRPr lang="en-US"/>
          </a:p>
        </p:txBody>
      </p:sp>
    </p:spTree>
    <p:extLst>
      <p:ext uri="{BB962C8B-B14F-4D97-AF65-F5344CB8AC3E}">
        <p14:creationId xmlns:p14="http://schemas.microsoft.com/office/powerpoint/2010/main" val="31479273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10515600" cy="999651"/>
          </a:xfrm>
        </p:spPr>
        <p:txBody>
          <a:bodyPr/>
          <a:lstStyle>
            <a:lvl1pPr>
              <a:defRPr b="0"/>
            </a:lvl1pPr>
          </a:lstStyle>
          <a:p>
            <a:r>
              <a:rPr lang="en-US" dirty="0"/>
              <a:t>Click to edit Master title style</a:t>
            </a:r>
          </a:p>
        </p:txBody>
      </p:sp>
      <p:sp>
        <p:nvSpPr>
          <p:cNvPr id="6" name="Date Placeholder 5"/>
          <p:cNvSpPr>
            <a:spLocks noGrp="1"/>
          </p:cNvSpPr>
          <p:nvPr>
            <p:ph type="dt" sz="half" idx="10"/>
          </p:nvPr>
        </p:nvSpPr>
        <p:spPr>
          <a:xfrm>
            <a:off x="838200" y="12303450"/>
            <a:ext cx="656851" cy="161600"/>
          </a:xfrm>
          <a:prstGeom prst="rect">
            <a:avLst/>
          </a:prstGeom>
        </p:spPr>
        <p:txBody>
          <a:bodyPr/>
          <a:lstStyle/>
          <a:p>
            <a:pPr>
              <a:defRPr/>
            </a:pPr>
            <a:endParaRPr lang="en-US"/>
          </a:p>
        </p:txBody>
      </p:sp>
    </p:spTree>
    <p:extLst>
      <p:ext uri="{BB962C8B-B14F-4D97-AF65-F5344CB8AC3E}">
        <p14:creationId xmlns:p14="http://schemas.microsoft.com/office/powerpoint/2010/main" val="42674980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12303450"/>
            <a:ext cx="656851" cy="161600"/>
          </a:xfrm>
          <a:prstGeom prst="rect">
            <a:avLst/>
          </a:prstGeom>
        </p:spPr>
        <p:txBody>
          <a:bodyPr/>
          <a:lstStyle/>
          <a:p>
            <a:pPr>
              <a:defRPr/>
            </a:pPr>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BC46094E-3468-47D4-80AE-BBDF77D42D48}" type="slidenum">
              <a:rPr lang="en-US" altLang="en-US" smtClean="0"/>
              <a:pPr/>
              <a:t>‹#›</a:t>
            </a:fld>
            <a:endParaRPr lang="en-US" altLang="en-US"/>
          </a:p>
        </p:txBody>
      </p:sp>
    </p:spTree>
    <p:extLst>
      <p:ext uri="{BB962C8B-B14F-4D97-AF65-F5344CB8AC3E}">
        <p14:creationId xmlns:p14="http://schemas.microsoft.com/office/powerpoint/2010/main" val="28418922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12303450"/>
            <a:ext cx="656851" cy="161600"/>
          </a:xfrm>
          <a:prstGeom prst="rect">
            <a:avLst/>
          </a:prstGeom>
        </p:spPr>
        <p:txBody>
          <a:bodyPr/>
          <a:lstStyle/>
          <a:p>
            <a:pPr>
              <a:defRPr/>
            </a:pPr>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35A6F2ED-908B-4694-9205-AF579EC4FE00}" type="slidenum">
              <a:rPr lang="en-US" altLang="en-US" smtClean="0"/>
              <a:pPr/>
              <a:t>‹#›</a:t>
            </a:fld>
            <a:endParaRPr lang="en-US" altLang="en-US"/>
          </a:p>
        </p:txBody>
      </p:sp>
    </p:spTree>
    <p:extLst>
      <p:ext uri="{BB962C8B-B14F-4D97-AF65-F5344CB8AC3E}">
        <p14:creationId xmlns:p14="http://schemas.microsoft.com/office/powerpoint/2010/main" val="18327190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4418012" cy="1981200"/>
          </a:xfrm>
        </p:spPr>
        <p:txBody>
          <a:bodyPr anchor="b">
            <a:noAutofit/>
          </a:bodyPr>
          <a:lstStyle>
            <a:lvl1pPr>
              <a:defRPr sz="4800"/>
            </a:lvl1pPr>
          </a:lstStyle>
          <a:p>
            <a:r>
              <a:rPr lang="en-US"/>
              <a:t>Click to edit Master title style</a:t>
            </a:r>
            <a:endParaRPr lang="en-US" dirty="0"/>
          </a:p>
        </p:txBody>
      </p:sp>
      <p:sp>
        <p:nvSpPr>
          <p:cNvPr id="3" name="Picture Placeholder 2"/>
          <p:cNvSpPr>
            <a:spLocks noGrp="1"/>
          </p:cNvSpPr>
          <p:nvPr>
            <p:ph type="pic" idx="1"/>
          </p:nvPr>
        </p:nvSpPr>
        <p:spPr>
          <a:xfrm>
            <a:off x="5638800" y="1003324"/>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590800"/>
            <a:ext cx="4418012" cy="3278188"/>
          </a:xfrm>
        </p:spPr>
        <p:txBody>
          <a:bodyPr>
            <a:normAutofit/>
          </a:bodyPr>
          <a:lstStyle>
            <a:lvl1pPr marL="0" indent="0">
              <a:buNone/>
              <a:defRPr sz="3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12303450"/>
            <a:ext cx="656851" cy="161600"/>
          </a:xfrm>
          <a:prstGeom prst="rect">
            <a:avLst/>
          </a:prstGeom>
        </p:spPr>
        <p:txBody>
          <a:bodyPr/>
          <a:lstStyle/>
          <a:p>
            <a:pPr>
              <a:defRPr/>
            </a:pPr>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1EB20B62-BCA6-4937-A501-EE2D5E1A01C4}" type="slidenum">
              <a:rPr lang="en-US" altLang="en-US" smtClean="0"/>
              <a:pPr/>
              <a:t>‹#›</a:t>
            </a:fld>
            <a:endParaRPr lang="en-US" altLang="en-US"/>
          </a:p>
        </p:txBody>
      </p:sp>
    </p:spTree>
    <p:extLst>
      <p:ext uri="{BB962C8B-B14F-4D97-AF65-F5344CB8AC3E}">
        <p14:creationId xmlns:p14="http://schemas.microsoft.com/office/powerpoint/2010/main" val="13095315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2_Large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200" y="361666"/>
            <a:ext cx="10910934" cy="1071349"/>
          </a:xfrm>
        </p:spPr>
        <p:txBody>
          <a:bodyPr anchor="b">
            <a:normAutofit/>
          </a:bodyPr>
          <a:lstStyle>
            <a:lvl1pPr>
              <a:defRPr sz="5400"/>
            </a:lvl1pPr>
          </a:lstStyle>
          <a:p>
            <a:r>
              <a:rPr lang="en-US"/>
              <a:t>Click to edit Master title style</a:t>
            </a:r>
            <a:endParaRPr lang="en-US" dirty="0"/>
          </a:p>
        </p:txBody>
      </p:sp>
      <p:sp>
        <p:nvSpPr>
          <p:cNvPr id="3" name="Picture Placeholder 2"/>
          <p:cNvSpPr>
            <a:spLocks noGrp="1"/>
          </p:cNvSpPr>
          <p:nvPr>
            <p:ph type="pic" idx="1"/>
          </p:nvPr>
        </p:nvSpPr>
        <p:spPr>
          <a:xfrm>
            <a:off x="838200" y="1669814"/>
            <a:ext cx="10910934" cy="39667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667535" y="5873325"/>
            <a:ext cx="7081600" cy="76472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12303450"/>
            <a:ext cx="656851" cy="161600"/>
          </a:xfrm>
          <a:prstGeom prst="rect">
            <a:avLst/>
          </a:prstGeom>
        </p:spPr>
        <p:txBody>
          <a:bodyPr/>
          <a:lstStyle/>
          <a:p>
            <a:pPr>
              <a:defRPr/>
            </a:pPr>
            <a:endParaRPr lang="en-US"/>
          </a:p>
        </p:txBody>
      </p:sp>
    </p:spTree>
    <p:extLst>
      <p:ext uri="{BB962C8B-B14F-4D97-AF65-F5344CB8AC3E}">
        <p14:creationId xmlns:p14="http://schemas.microsoft.com/office/powerpoint/2010/main" val="18311136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12303450"/>
            <a:ext cx="656851" cy="161600"/>
          </a:xfrm>
          <a:prstGeom prst="rect">
            <a:avLst/>
          </a:prstGeom>
        </p:spPr>
        <p:txBody>
          <a:bodyPr/>
          <a:lstStyle/>
          <a:p>
            <a:pPr>
              <a:defRPr/>
            </a:pPr>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AE5205FC-1E13-4622-A739-10731B58629E}" type="slidenum">
              <a:rPr lang="en-US" altLang="en-US" smtClean="0"/>
              <a:pPr/>
              <a:t>‹#›</a:t>
            </a:fld>
            <a:endParaRPr lang="en-US" altLang="en-US"/>
          </a:p>
        </p:txBody>
      </p:sp>
    </p:spTree>
    <p:extLst>
      <p:ext uri="{BB962C8B-B14F-4D97-AF65-F5344CB8AC3E}">
        <p14:creationId xmlns:p14="http://schemas.microsoft.com/office/powerpoint/2010/main" val="27269159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12303450"/>
            <a:ext cx="656851" cy="161600"/>
          </a:xfrm>
          <a:prstGeom prst="rect">
            <a:avLst/>
          </a:prstGeom>
        </p:spPr>
        <p:txBody>
          <a:bodyPr/>
          <a:lstStyle/>
          <a:p>
            <a:pPr>
              <a:defRPr/>
            </a:pPr>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A4129597-4625-441B-9BC8-73D61C5D53FB}" type="slidenum">
              <a:rPr lang="en-US" altLang="en-US" smtClean="0"/>
              <a:pPr/>
              <a:t>‹#›</a:t>
            </a:fld>
            <a:endParaRPr lang="en-US" altLang="en-US"/>
          </a:p>
        </p:txBody>
      </p:sp>
    </p:spTree>
    <p:extLst>
      <p:ext uri="{BB962C8B-B14F-4D97-AF65-F5344CB8AC3E}">
        <p14:creationId xmlns:p14="http://schemas.microsoft.com/office/powerpoint/2010/main" val="866525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51478"/>
            <a:ext cx="10515600" cy="945060"/>
          </a:xfrm>
        </p:spPr>
        <p:txBody>
          <a:bodyPr>
            <a:normAutofit/>
          </a:bodyPr>
          <a:lstStyle>
            <a:lvl1pPr algn="ctr">
              <a:defRPr sz="6600">
                <a:latin typeface="+mj-lt"/>
              </a:defRPr>
            </a:lvl1pPr>
          </a:lstStyle>
          <a:p>
            <a:r>
              <a:rPr lang="en-US" dirty="0"/>
              <a:t>Economics for Leaders</a:t>
            </a:r>
          </a:p>
        </p:txBody>
      </p:sp>
      <p:sp>
        <p:nvSpPr>
          <p:cNvPr id="3" name="Date Placeholder 2"/>
          <p:cNvSpPr>
            <a:spLocks noGrp="1"/>
          </p:cNvSpPr>
          <p:nvPr>
            <p:ph type="dt" sz="half" idx="10"/>
          </p:nvPr>
        </p:nvSpPr>
        <p:spPr>
          <a:xfrm>
            <a:off x="838200" y="12303450"/>
            <a:ext cx="656851" cy="161600"/>
          </a:xfrm>
          <a:prstGeom prst="rect">
            <a:avLst/>
          </a:prstGeom>
        </p:spPr>
        <p:txBody>
          <a:bodyPr/>
          <a:lstStyle/>
          <a:p>
            <a:pPr>
              <a:defRPr/>
            </a:pPr>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1580" y="1446664"/>
            <a:ext cx="11168840" cy="3103133"/>
          </a:xfrm>
          <a:prstGeom prst="rect">
            <a:avLst/>
          </a:prstGeom>
        </p:spPr>
      </p:pic>
      <p:sp>
        <p:nvSpPr>
          <p:cNvPr id="6" name="Text Placeholder 2"/>
          <p:cNvSpPr>
            <a:spLocks noGrp="1"/>
          </p:cNvSpPr>
          <p:nvPr>
            <p:ph type="body" idx="1" hasCustomPrompt="1"/>
          </p:nvPr>
        </p:nvSpPr>
        <p:spPr>
          <a:xfrm>
            <a:off x="831850" y="4589463"/>
            <a:ext cx="10515600" cy="1500187"/>
          </a:xfrm>
        </p:spPr>
        <p:txBody>
          <a:bodyPr>
            <a:normAutofit/>
          </a:bodyPr>
          <a:lstStyle>
            <a:lvl1pPr marL="0" indent="0" algn="ctr">
              <a:buNone/>
              <a:defRPr sz="440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Lesson #: Lesson Title</a:t>
            </a:r>
          </a:p>
        </p:txBody>
      </p:sp>
    </p:spTree>
    <p:extLst>
      <p:ext uri="{BB962C8B-B14F-4D97-AF65-F5344CB8AC3E}">
        <p14:creationId xmlns:p14="http://schemas.microsoft.com/office/powerpoint/2010/main" val="3126338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rgbClr val="D6104A"/>
              </a:gs>
              <a:gs pos="25000">
                <a:schemeClr val="accent6">
                  <a:tint val="96000"/>
                  <a:shade val="80000"/>
                  <a:satMod val="105000"/>
                </a:schemeClr>
              </a:gs>
              <a:gs pos="38000">
                <a:schemeClr val="accent6">
                  <a:tint val="96000"/>
                  <a:shade val="59000"/>
                  <a:satMod val="120000"/>
                </a:schemeClr>
              </a:gs>
              <a:gs pos="55000">
                <a:schemeClr val="accent6">
                  <a:tint val="100000"/>
                  <a:shade val="57000"/>
                  <a:satMod val="120000"/>
                </a:schemeClr>
              </a:gs>
              <a:gs pos="80000">
                <a:schemeClr val="accent6">
                  <a:tint val="100000"/>
                  <a:shade val="56000"/>
                  <a:satMod val="145000"/>
                </a:schemeClr>
              </a:gs>
              <a:gs pos="88000">
                <a:schemeClr val="accent6">
                  <a:tint val="100000"/>
                  <a:shade val="63000"/>
                  <a:satMod val="160000"/>
                </a:schemeClr>
              </a:gs>
              <a:gs pos="100000">
                <a:schemeClr val="accent6">
                  <a:tint val="99000"/>
                  <a:shade val="100000"/>
                  <a:satMod val="155000"/>
                </a:schemeClr>
              </a:gs>
            </a:gsLst>
          </a:gradFill>
        </p:spPr>
        <p:style>
          <a:lnRef idx="0">
            <a:schemeClr val="accent6"/>
          </a:lnRef>
          <a:fillRef idx="3">
            <a:schemeClr val="accent6"/>
          </a:fillRef>
          <a:effectRef idx="3">
            <a:schemeClr val="accent6"/>
          </a:effectRef>
          <a:fontRef idx="none"/>
        </p:style>
        <p:txBody>
          <a:bodyPr>
            <a:normAutofit/>
          </a:bodyPr>
          <a:lstStyle>
            <a:lvl1pPr>
              <a:defRPr sz="5400">
                <a:solidFill>
                  <a:schemeClr val="bg1"/>
                </a:solidFill>
              </a:defRPr>
            </a:lvl1pPr>
          </a:lstStyle>
          <a:p>
            <a:r>
              <a:rPr lang="en-US"/>
              <a:t>Click to edit Master title style</a:t>
            </a:r>
            <a:endParaRPr lang="en-US" dirty="0"/>
          </a:p>
        </p:txBody>
      </p:sp>
      <p:sp>
        <p:nvSpPr>
          <p:cNvPr id="3" name="Date Placeholder 2"/>
          <p:cNvSpPr>
            <a:spLocks noGrp="1"/>
          </p:cNvSpPr>
          <p:nvPr>
            <p:ph type="dt" sz="half" idx="10"/>
          </p:nvPr>
        </p:nvSpPr>
        <p:spPr>
          <a:xfrm>
            <a:off x="838200" y="12303450"/>
            <a:ext cx="656851" cy="161600"/>
          </a:xfrm>
          <a:prstGeom prst="rect">
            <a:avLst/>
          </a:prstGeom>
        </p:spPr>
        <p:txBody>
          <a:bodyPr/>
          <a:lstStyle/>
          <a:p>
            <a:pPr>
              <a:defRPr/>
            </a:pPr>
            <a:endParaRPr lang="en-US"/>
          </a:p>
        </p:txBody>
      </p:sp>
      <p:sp>
        <p:nvSpPr>
          <p:cNvPr id="6" name="Content Placeholder 2"/>
          <p:cNvSpPr>
            <a:spLocks noGrp="1"/>
          </p:cNvSpPr>
          <p:nvPr>
            <p:ph idx="1"/>
          </p:nvPr>
        </p:nvSpPr>
        <p:spPr>
          <a:xfrm>
            <a:off x="838200" y="1856095"/>
            <a:ext cx="10515600" cy="4320867"/>
          </a:xfrm>
        </p:spPr>
        <p:txBody>
          <a:bodyPr/>
          <a:lstStyle>
            <a:lvl1pPr marL="228600" indent="-228600">
              <a:buFontTx/>
              <a:buBlip>
                <a:blip r:embed="rId2"/>
              </a:buBlip>
              <a:defRPr b="1"/>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513815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Date Placeholder 2"/>
          <p:cNvSpPr>
            <a:spLocks noGrp="1"/>
          </p:cNvSpPr>
          <p:nvPr>
            <p:ph type="dt" sz="half" idx="10"/>
          </p:nvPr>
        </p:nvSpPr>
        <p:spPr>
          <a:xfrm>
            <a:off x="838200" y="12303450"/>
            <a:ext cx="656851" cy="161600"/>
          </a:xfrm>
          <a:prstGeom prst="rect">
            <a:avLst/>
          </a:prstGeom>
        </p:spPr>
        <p:txBody>
          <a:bodyPr/>
          <a:lstStyle/>
          <a:p>
            <a:pPr>
              <a:defRPr/>
            </a:pPr>
            <a:endParaRPr lang="en-US"/>
          </a:p>
        </p:txBody>
      </p:sp>
      <p:sp>
        <p:nvSpPr>
          <p:cNvPr id="7" name="Subtitle 2"/>
          <p:cNvSpPr>
            <a:spLocks noGrp="1"/>
          </p:cNvSpPr>
          <p:nvPr>
            <p:ph type="subTitle" idx="1"/>
          </p:nvPr>
        </p:nvSpPr>
        <p:spPr>
          <a:xfrm>
            <a:off x="1524000" y="2394857"/>
            <a:ext cx="9144000" cy="2862943"/>
          </a:xfrm>
          <a:prstGeom prst="roundRect">
            <a:avLst/>
          </a:prstGeom>
        </p:spPr>
        <p:style>
          <a:lnRef idx="0">
            <a:schemeClr val="accent6"/>
          </a:lnRef>
          <a:fillRef idx="3">
            <a:schemeClr val="accent6"/>
          </a:fillRef>
          <a:effectRef idx="3">
            <a:schemeClr val="accent6"/>
          </a:effectRef>
          <a:fontRef idx="none"/>
        </p:style>
        <p:txBody>
          <a:bodyPr>
            <a:normAutofit/>
          </a:bodyPr>
          <a:lstStyle>
            <a:lvl1pPr marL="0" indent="0" algn="ctr">
              <a:buNone/>
              <a:defRPr sz="4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4069193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Video with title">
    <p:spTree>
      <p:nvGrpSpPr>
        <p:cNvPr id="1" name=""/>
        <p:cNvGrpSpPr/>
        <p:nvPr/>
      </p:nvGrpSpPr>
      <p:grpSpPr>
        <a:xfrm>
          <a:off x="0" y="0"/>
          <a:ext cx="0" cy="0"/>
          <a:chOff x="0" y="0"/>
          <a:chExt cx="0" cy="0"/>
        </a:xfrm>
      </p:grpSpPr>
      <p:sp>
        <p:nvSpPr>
          <p:cNvPr id="2" name="Title 1"/>
          <p:cNvSpPr>
            <a:spLocks noGrp="1"/>
          </p:cNvSpPr>
          <p:nvPr>
            <p:ph type="title"/>
          </p:nvPr>
        </p:nvSpPr>
        <p:spPr>
          <a:xfrm>
            <a:off x="3657600" y="5867400"/>
            <a:ext cx="8305800" cy="812042"/>
          </a:xfrm>
        </p:spPr>
        <p:txBody>
          <a:bodyPr anchor="b">
            <a:normAutofit/>
          </a:bodyPr>
          <a:lstStyle>
            <a:lvl1pPr algn="ctr">
              <a:defRPr sz="4800"/>
            </a:lvl1pPr>
          </a:lstStyle>
          <a:p>
            <a:r>
              <a:rPr lang="en-US"/>
              <a:t>Click to edit Master title style</a:t>
            </a:r>
            <a:endParaRPr lang="en-US" dirty="0"/>
          </a:p>
        </p:txBody>
      </p:sp>
      <p:sp>
        <p:nvSpPr>
          <p:cNvPr id="3" name="Picture Placeholder 2"/>
          <p:cNvSpPr>
            <a:spLocks noGrp="1"/>
          </p:cNvSpPr>
          <p:nvPr>
            <p:ph type="pic" idx="1"/>
          </p:nvPr>
        </p:nvSpPr>
        <p:spPr>
          <a:xfrm>
            <a:off x="228600" y="228600"/>
            <a:ext cx="11734800" cy="5410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838200" y="12303450"/>
            <a:ext cx="656851" cy="161600"/>
          </a:xfrm>
          <a:prstGeom prst="rect">
            <a:avLst/>
          </a:prstGeom>
        </p:spPr>
        <p:txBody>
          <a:bodyPr/>
          <a:lstStyle/>
          <a:p>
            <a:pPr>
              <a:defRPr/>
            </a:pPr>
            <a:endParaRPr lang="en-US"/>
          </a:p>
        </p:txBody>
      </p:sp>
    </p:spTree>
    <p:extLst>
      <p:ext uri="{BB962C8B-B14F-4D97-AF65-F5344CB8AC3E}">
        <p14:creationId xmlns:p14="http://schemas.microsoft.com/office/powerpoint/2010/main" val="175599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Large Pic with 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1"/>
            <a:ext cx="10910934" cy="914400"/>
          </a:xfrm>
        </p:spPr>
        <p:txBody>
          <a:bodyPr anchor="b">
            <a:normAutofit/>
          </a:bodyPr>
          <a:lstStyle>
            <a:lvl1pPr>
              <a:defRPr sz="5400"/>
            </a:lvl1pPr>
          </a:lstStyle>
          <a:p>
            <a:r>
              <a:rPr lang="en-US"/>
              <a:t>Click to edit Master title style</a:t>
            </a:r>
            <a:endParaRPr lang="en-US" dirty="0"/>
          </a:p>
        </p:txBody>
      </p:sp>
      <p:sp>
        <p:nvSpPr>
          <p:cNvPr id="3" name="Picture Placeholder 2"/>
          <p:cNvSpPr>
            <a:spLocks noGrp="1"/>
          </p:cNvSpPr>
          <p:nvPr>
            <p:ph type="pic" idx="1"/>
          </p:nvPr>
        </p:nvSpPr>
        <p:spPr>
          <a:xfrm>
            <a:off x="838200" y="1295400"/>
            <a:ext cx="10910934" cy="434112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667535" y="5873325"/>
            <a:ext cx="7081600" cy="764726"/>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12303450"/>
            <a:ext cx="656851" cy="161600"/>
          </a:xfrm>
          <a:prstGeom prst="rect">
            <a:avLst/>
          </a:prstGeom>
        </p:spPr>
        <p:txBody>
          <a:bodyPr/>
          <a:lstStyle/>
          <a:p>
            <a:pPr>
              <a:defRPr/>
            </a:pPr>
            <a:endParaRPr lang="en-US"/>
          </a:p>
        </p:txBody>
      </p:sp>
      <p:sp>
        <p:nvSpPr>
          <p:cNvPr id="6" name="Text Placeholder 3"/>
          <p:cNvSpPr>
            <a:spLocks noGrp="1"/>
          </p:cNvSpPr>
          <p:nvPr>
            <p:ph type="body" sz="half" idx="11"/>
          </p:nvPr>
        </p:nvSpPr>
        <p:spPr>
          <a:xfrm>
            <a:off x="5410200" y="2057400"/>
            <a:ext cx="6091000" cy="76472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42423685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ln w="12700">
            <a:solidFill>
              <a:srgbClr val="D6104A"/>
            </a:solidFill>
            <a:prstDash val="lgDash"/>
          </a:ln>
        </p:spPr>
        <p:txBody>
          <a:bodyPr>
            <a:normAutofit/>
          </a:bodyPr>
          <a:lstStyle>
            <a:lvl1pPr>
              <a:defRPr sz="5200"/>
            </a:lvl1pPr>
          </a:lstStyle>
          <a:p>
            <a:r>
              <a:rPr lang="en-US"/>
              <a:t>Click to edit Master title style</a:t>
            </a:r>
            <a:endParaRPr lang="en-US" dirty="0"/>
          </a:p>
        </p:txBody>
      </p:sp>
      <p:sp>
        <p:nvSpPr>
          <p:cNvPr id="3" name="Content Placeholder 2"/>
          <p:cNvSpPr>
            <a:spLocks noGrp="1"/>
          </p:cNvSpPr>
          <p:nvPr>
            <p:ph idx="1"/>
          </p:nvPr>
        </p:nvSpPr>
        <p:spPr>
          <a:xfrm>
            <a:off x="838200" y="1978925"/>
            <a:ext cx="10515600" cy="4026090"/>
          </a:xfrm>
        </p:spPr>
        <p:txBody>
          <a:bodyPr/>
          <a:lstStyle>
            <a:lvl1pPr marL="228600" indent="-228600">
              <a:buFontTx/>
              <a:buBlip>
                <a:blip r:embed="rId2"/>
              </a:buBlip>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Date Placeholder 12"/>
          <p:cNvSpPr>
            <a:spLocks noGrp="1"/>
          </p:cNvSpPr>
          <p:nvPr>
            <p:ph type="dt" sz="half" idx="10"/>
          </p:nvPr>
        </p:nvSpPr>
        <p:spPr>
          <a:xfrm>
            <a:off x="838200" y="12303450"/>
            <a:ext cx="656851" cy="161600"/>
          </a:xfrm>
          <a:prstGeom prst="rect">
            <a:avLst/>
          </a:prstGeom>
        </p:spPr>
        <p:txBody>
          <a:bodyPr/>
          <a:lstStyle/>
          <a:p>
            <a:pPr>
              <a:defRPr/>
            </a:pPr>
            <a:endParaRPr lang="en-US"/>
          </a:p>
        </p:txBody>
      </p:sp>
    </p:spTree>
    <p:extLst>
      <p:ext uri="{BB962C8B-B14F-4D97-AF65-F5344CB8AC3E}">
        <p14:creationId xmlns:p14="http://schemas.microsoft.com/office/powerpoint/2010/main" val="35741372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Animated List ">
    <p:spTree>
      <p:nvGrpSpPr>
        <p:cNvPr id="1" name=""/>
        <p:cNvGrpSpPr/>
        <p:nvPr/>
      </p:nvGrpSpPr>
      <p:grpSpPr>
        <a:xfrm>
          <a:off x="0" y="0"/>
          <a:ext cx="0" cy="0"/>
          <a:chOff x="0" y="0"/>
          <a:chExt cx="0" cy="0"/>
        </a:xfrm>
      </p:grpSpPr>
      <p:sp>
        <p:nvSpPr>
          <p:cNvPr id="2" name="Title 1"/>
          <p:cNvSpPr>
            <a:spLocks noGrp="1"/>
          </p:cNvSpPr>
          <p:nvPr>
            <p:ph type="title"/>
          </p:nvPr>
        </p:nvSpPr>
        <p:spPr>
          <a:ln w="12700">
            <a:solidFill>
              <a:srgbClr val="D6104A"/>
            </a:solidFill>
            <a:prstDash val="lgDash"/>
          </a:ln>
        </p:spPr>
        <p:txBody>
          <a:bodyPr>
            <a:normAutofit/>
          </a:bodyPr>
          <a:lstStyle>
            <a:lvl1pPr>
              <a:defRPr sz="5200"/>
            </a:lvl1pPr>
          </a:lstStyle>
          <a:p>
            <a:r>
              <a:rPr lang="en-US"/>
              <a:t>Click to edit Master title style</a:t>
            </a:r>
            <a:endParaRPr lang="en-US" dirty="0"/>
          </a:p>
        </p:txBody>
      </p:sp>
      <p:sp>
        <p:nvSpPr>
          <p:cNvPr id="3" name="Date Placeholder 2"/>
          <p:cNvSpPr>
            <a:spLocks noGrp="1"/>
          </p:cNvSpPr>
          <p:nvPr>
            <p:ph type="dt" sz="half" idx="10"/>
          </p:nvPr>
        </p:nvSpPr>
        <p:spPr>
          <a:xfrm>
            <a:off x="838200" y="12303450"/>
            <a:ext cx="656851" cy="161600"/>
          </a:xfrm>
          <a:prstGeom prst="rect">
            <a:avLst/>
          </a:prstGeom>
        </p:spPr>
        <p:txBody>
          <a:bodyPr/>
          <a:lstStyle/>
          <a:p>
            <a:pPr>
              <a:defRPr/>
            </a:pPr>
            <a:endParaRPr lang="en-US"/>
          </a:p>
        </p:txBody>
      </p:sp>
      <p:sp>
        <p:nvSpPr>
          <p:cNvPr id="5" name="Content Placeholder 2"/>
          <p:cNvSpPr>
            <a:spLocks noGrp="1"/>
          </p:cNvSpPr>
          <p:nvPr>
            <p:ph idx="1"/>
          </p:nvPr>
        </p:nvSpPr>
        <p:spPr>
          <a:xfrm>
            <a:off x="838200" y="1978925"/>
            <a:ext cx="10515600" cy="4198038"/>
          </a:xfrm>
        </p:spPr>
        <p:txBody>
          <a:bodyPr/>
          <a:lstStyle>
            <a:lvl1pPr marL="228600" indent="-228600">
              <a:buFontTx/>
              <a:buBlip>
                <a:blip r:embed="rId2"/>
              </a:buBlip>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441846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22" presetClass="entr" presetSubtype="8" fill="hold" nodeType="click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left)">
                      <p:cBhvr>
                        <p:cTn dur="500"/>
                        <p:tgtEl>
                          <p:spTgt spid="5"/>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left)">
                      <p:cBhvr>
                        <p:cTn dur="500"/>
                        <p:tgtEl>
                          <p:spTgt spid="5"/>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left)">
                      <p:cBhvr>
                        <p:cTn dur="500"/>
                        <p:tgtEl>
                          <p:spTgt spid="5"/>
                        </p:tgtEl>
                      </p:cBhvr>
                    </p:animEffect>
                  </p:childTnLst>
                </p:cTn>
              </p:par>
            </p:tnLst>
          </p:tmpl>
          <p:tmpl lvl="4">
            <p:tnLst>
              <p:par>
                <p:cTn presetID="22" presetClass="entr" presetSubtype="8" fill="hold" nodeType="click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left)">
                      <p:cBhvr>
                        <p:cTn dur="500"/>
                        <p:tgtEl>
                          <p:spTgt spid="5"/>
                        </p:tgtEl>
                      </p:cBhvr>
                    </p:animEffect>
                  </p:childTnLst>
                </p:cTn>
              </p:par>
            </p:tnLst>
          </p:tmpl>
          <p:tmpl lvl="5">
            <p:tnLst>
              <p:par>
                <p:cTn presetID="22" presetClass="entr" presetSubtype="8" fill="hold" nodeType="click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left)">
                      <p:cBhvr>
                        <p:cTn dur="500"/>
                        <p:tgtEl>
                          <p:spTgt spid="5"/>
                        </p:tgtEl>
                      </p:cBhvr>
                    </p:animEffect>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Questions Animated List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5"/>
            <a:ext cx="7282218" cy="1325563"/>
          </a:xfrm>
          <a:ln w="12700">
            <a:solidFill>
              <a:srgbClr val="D6104A"/>
            </a:solidFill>
            <a:prstDash val="lgDash"/>
          </a:ln>
        </p:spPr>
        <p:txBody>
          <a:bodyPr/>
          <a:lstStyle>
            <a:lvl1pPr>
              <a:defRPr/>
            </a:lvl1pPr>
          </a:lstStyle>
          <a:p>
            <a:r>
              <a:rPr lang="en-US" dirty="0"/>
              <a:t>Questions:</a:t>
            </a:r>
          </a:p>
        </p:txBody>
      </p:sp>
      <p:sp>
        <p:nvSpPr>
          <p:cNvPr id="3" name="Date Placeholder 2"/>
          <p:cNvSpPr>
            <a:spLocks noGrp="1"/>
          </p:cNvSpPr>
          <p:nvPr>
            <p:ph type="dt" sz="half" idx="10"/>
          </p:nvPr>
        </p:nvSpPr>
        <p:spPr>
          <a:xfrm>
            <a:off x="838200" y="12303450"/>
            <a:ext cx="656851" cy="161600"/>
          </a:xfrm>
          <a:prstGeom prst="rect">
            <a:avLst/>
          </a:prstGeom>
        </p:spPr>
        <p:txBody>
          <a:bodyPr/>
          <a:lstStyle/>
          <a:p>
            <a:pPr>
              <a:defRPr/>
            </a:pPr>
            <a:endParaRPr lang="en-US"/>
          </a:p>
        </p:txBody>
      </p:sp>
      <p:sp>
        <p:nvSpPr>
          <p:cNvPr id="5" name="Content Placeholder 2"/>
          <p:cNvSpPr>
            <a:spLocks noGrp="1"/>
          </p:cNvSpPr>
          <p:nvPr>
            <p:ph idx="1"/>
          </p:nvPr>
        </p:nvSpPr>
        <p:spPr>
          <a:xfrm>
            <a:off x="838200" y="1978925"/>
            <a:ext cx="10515600" cy="4198038"/>
          </a:xfrm>
        </p:spPr>
        <p:txBody>
          <a:bodyPr/>
          <a:lstStyle>
            <a:lvl1pPr marL="228600" indent="-228600">
              <a:buFontTx/>
              <a:buBlip>
                <a:blip r:embed="rId2"/>
              </a:buBlip>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57147" y="101014"/>
            <a:ext cx="2796654" cy="1837513"/>
          </a:xfrm>
          <a:prstGeom prst="rect">
            <a:avLst/>
          </a:prstGeom>
        </p:spPr>
      </p:pic>
    </p:spTree>
    <p:extLst>
      <p:ext uri="{BB962C8B-B14F-4D97-AF65-F5344CB8AC3E}">
        <p14:creationId xmlns:p14="http://schemas.microsoft.com/office/powerpoint/2010/main" val="38331810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2019869"/>
            <a:ext cx="10515600" cy="398514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p:nvPicPr>
        <p:blipFill>
          <a:blip r:embed="rId21" cstate="screen">
            <a:extLst>
              <a:ext uri="{28A0092B-C50C-407E-A947-70E740481C1C}">
                <a14:useLocalDpi xmlns:a14="http://schemas.microsoft.com/office/drawing/2010/main" val="0"/>
              </a:ext>
            </a:extLst>
          </a:blip>
          <a:stretch>
            <a:fillRect/>
          </a:stretch>
        </p:blipFill>
        <p:spPr>
          <a:xfrm>
            <a:off x="95534" y="5772311"/>
            <a:ext cx="3432566" cy="962859"/>
          </a:xfrm>
          <a:prstGeom prst="rect">
            <a:avLst/>
          </a:prstGeom>
        </p:spPr>
      </p:pic>
    </p:spTree>
    <p:extLst>
      <p:ext uri="{BB962C8B-B14F-4D97-AF65-F5344CB8AC3E}">
        <p14:creationId xmlns:p14="http://schemas.microsoft.com/office/powerpoint/2010/main" val="1377908045"/>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 id="2147483739" r:id="rId16"/>
    <p:sldLayoutId id="2147483740" r:id="rId17"/>
    <p:sldLayoutId id="2147483741" r:id="rId18"/>
    <p:sldLayoutId id="2147483742" r:id="rId19"/>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l" defTabSz="914400" rtl="0" eaLnBrk="1" latinLnBrk="0" hangingPunct="1">
        <a:lnSpc>
          <a:spcPct val="90000"/>
        </a:lnSpc>
        <a:spcBef>
          <a:spcPct val="0"/>
        </a:spcBef>
        <a:buNone/>
        <a:defRPr sz="5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Tx/>
        <a:buBlip>
          <a:blip r:embed="rId22"/>
        </a:buBlip>
        <a:defRPr sz="4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3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3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hyperlink" Target="http://www.engadget.com/2010/06/09/nokero-debuts-rugged-rainproof-n100-solar-light-bulb-for-develo/" TargetMode="External"/><Relationship Id="rId2" Type="http://schemas.openxmlformats.org/officeDocument/2006/relationships/image" Target="../media/image5.jpeg"/><Relationship Id="rId1" Type="http://schemas.openxmlformats.org/officeDocument/2006/relationships/slideLayout" Target="../slideLayouts/slideLayout16.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hyperlink" Target="http://www.livinghistoryfarm.org/farminginthe50s/machines_plowing.html" TargetMode="External"/><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5.jpe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4.jpe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6.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6.xml"/><Relationship Id="rId5" Type="http://schemas.openxmlformats.org/officeDocument/2006/relationships/image" Target="../media/image19.jpeg"/><Relationship Id="rId4" Type="http://schemas.openxmlformats.org/officeDocument/2006/relationships/hyperlink" Target="http://www.econedlink.org/interactives/index.php?iid=193&amp;type=educator"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ideo" Target="https://www.youtube.com/embed/7S6k7tt-d6U" TargetMode="External"/><Relationship Id="rId4" Type="http://schemas.openxmlformats.org/officeDocument/2006/relationships/image" Target="../media/image30.jpeg"/></Relationships>
</file>

<file path=ppt/slides/_rels/slide24.xml.rels><?xml version="1.0" encoding="UTF-8" standalone="yes"?>
<Relationships xmlns="http://schemas.openxmlformats.org/package/2006/relationships"><Relationship Id="rId2" Type="http://schemas.openxmlformats.org/officeDocument/2006/relationships/hyperlink" Target="http://www.livinghistoryfarm.org/farminginthe70s/farminginthe1970s.html"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31.jpeg"/></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6.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831850" y="4589463"/>
            <a:ext cx="10750550" cy="1500187"/>
          </a:xfrm>
        </p:spPr>
        <p:txBody>
          <a:bodyPr/>
          <a:lstStyle/>
          <a:p>
            <a:r>
              <a:rPr lang="en-US" dirty="0"/>
              <a:t>Lesson 6: </a:t>
            </a:r>
            <a:r>
              <a:rPr lang="en-US" altLang="en-US" dirty="0"/>
              <a:t>Incentives, Innovation &amp; </a:t>
            </a:r>
          </a:p>
          <a:p>
            <a:r>
              <a:rPr lang="en-US" altLang="en-US" dirty="0"/>
              <a:t>the Role of Institutions</a:t>
            </a:r>
            <a:endParaRPr lang="en-US" dirty="0"/>
          </a:p>
        </p:txBody>
      </p:sp>
      <p:sp>
        <p:nvSpPr>
          <p:cNvPr id="3077" name="Rectangle 6"/>
          <p:cNvSpPr>
            <a:spLocks noChangeArrowheads="1"/>
          </p:cNvSpPr>
          <p:nvPr/>
        </p:nvSpPr>
        <p:spPr bwMode="auto">
          <a:xfrm>
            <a:off x="1524000" y="6019800"/>
            <a:ext cx="2362200" cy="762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Blip>
                <a:blip r:embed="rId2"/>
              </a:buBlip>
              <a:defRPr sz="3200">
                <a:solidFill>
                  <a:schemeClr val="tx1"/>
                </a:solidFill>
                <a:latin typeface="Verdana" panose="020B060403050404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 name="Title 2"/>
          <p:cNvSpPr>
            <a:spLocks noGrp="1"/>
          </p:cNvSpPr>
          <p:nvPr>
            <p:ph type="title"/>
          </p:nvPr>
        </p:nvSpPr>
        <p:spPr/>
        <p:txBody>
          <a:bodyPr>
            <a:normAutofit fontScale="90000"/>
          </a:bodyPr>
          <a:lstStyle/>
          <a:p>
            <a:r>
              <a:rPr lang="en-US" dirty="0"/>
              <a:t>Economics for Leaders</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6" descr="kiwanja_uganda_shops_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11283" y="685800"/>
            <a:ext cx="7002482" cy="5482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315200" y="6168255"/>
            <a:ext cx="4698564" cy="537345"/>
          </a:xfrm>
        </p:spPr>
        <p:txBody>
          <a:bodyPr/>
          <a:lstStyle/>
          <a:p>
            <a:r>
              <a:rPr lang="en-US" sz="3200" dirty="0"/>
              <a:t>Cell Charging Kiosk, Uganda</a:t>
            </a:r>
          </a:p>
        </p:txBody>
      </p:sp>
      <p:sp>
        <p:nvSpPr>
          <p:cNvPr id="6" name="Title 1"/>
          <p:cNvSpPr txBox="1">
            <a:spLocks/>
          </p:cNvSpPr>
          <p:nvPr/>
        </p:nvSpPr>
        <p:spPr>
          <a:xfrm>
            <a:off x="560614" y="457200"/>
            <a:ext cx="4418012" cy="19812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b="1" kern="1200">
                <a:solidFill>
                  <a:schemeClr val="tx1"/>
                </a:solidFill>
                <a:latin typeface="+mj-lt"/>
                <a:ea typeface="+mj-ea"/>
                <a:cs typeface="+mj-cs"/>
              </a:defRPr>
            </a:lvl1pPr>
          </a:lstStyle>
          <a:p>
            <a:pPr fontAlgn="auto">
              <a:spcAft>
                <a:spcPts val="0"/>
              </a:spcAft>
            </a:pPr>
            <a:r>
              <a:rPr lang="en-US"/>
              <a:t>Mobile Planet</a:t>
            </a:r>
            <a:endParaRPr lang="en-US" dirty="0"/>
          </a:p>
        </p:txBody>
      </p:sp>
      <p:sp>
        <p:nvSpPr>
          <p:cNvPr id="7" name="Text Placeholder 3"/>
          <p:cNvSpPr>
            <a:spLocks noGrp="1"/>
          </p:cNvSpPr>
          <p:nvPr>
            <p:ph type="body" sz="half" idx="2"/>
          </p:nvPr>
        </p:nvSpPr>
        <p:spPr>
          <a:xfrm>
            <a:off x="560614" y="2590800"/>
            <a:ext cx="4418012" cy="3278188"/>
          </a:xfrm>
        </p:spPr>
        <p:txBody>
          <a:bodyPr/>
          <a:lstStyle/>
          <a:p>
            <a:r>
              <a:rPr lang="en-US" i="1" dirty="0"/>
              <a:t>Photos taken of mobile phones and their impact on and in the developing world</a:t>
            </a:r>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5180012" cy="1371600"/>
          </a:xfrm>
        </p:spPr>
        <p:txBody>
          <a:bodyPr/>
          <a:lstStyle/>
          <a:p>
            <a:r>
              <a:rPr lang="en-US" sz="4000" dirty="0"/>
              <a:t>Cell Phones in Africa: Communication Lifeline</a:t>
            </a:r>
          </a:p>
        </p:txBody>
      </p:sp>
      <p:sp>
        <p:nvSpPr>
          <p:cNvPr id="4" name="Text Placeholder 3"/>
          <p:cNvSpPr>
            <a:spLocks noGrp="1"/>
          </p:cNvSpPr>
          <p:nvPr>
            <p:ph type="body" sz="half" idx="2"/>
          </p:nvPr>
        </p:nvSpPr>
        <p:spPr>
          <a:xfrm>
            <a:off x="839788" y="1981200"/>
            <a:ext cx="5180012" cy="4343400"/>
          </a:xfrm>
        </p:spPr>
        <p:txBody>
          <a:bodyPr>
            <a:normAutofit fontScale="92500" lnSpcReduction="20000"/>
          </a:bodyPr>
          <a:lstStyle/>
          <a:p>
            <a:r>
              <a:rPr lang="en-US" dirty="0"/>
              <a:t>In a few short years, the proliferation of mobile phone networks has transformed communications in sub-Saharan Africa. It has also allowed Africans to skip the landline stage of development and jump right to the digital age.</a:t>
            </a:r>
          </a:p>
          <a:p>
            <a:r>
              <a:rPr lang="en-US" dirty="0"/>
              <a:t>-</a:t>
            </a:r>
            <a:r>
              <a:rPr lang="en-US" sz="3100" dirty="0"/>
              <a:t>Pew Research Center, April 2015</a:t>
            </a:r>
            <a:endParaRPr lang="en-US" dirty="0"/>
          </a:p>
        </p:txBody>
      </p:sp>
      <p:pic>
        <p:nvPicPr>
          <p:cNvPr id="49156" name="Picture 4" descr="Adults who own a cell phone, Afri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228600"/>
            <a:ext cx="5252357" cy="645920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02146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Text Box 6"/>
          <p:cNvSpPr txBox="1">
            <a:spLocks noChangeArrowheads="1"/>
          </p:cNvSpPr>
          <p:nvPr/>
        </p:nvSpPr>
        <p:spPr bwMode="auto">
          <a:xfrm>
            <a:off x="5143500" y="6194879"/>
            <a:ext cx="7162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Blip>
                <a:blip r:embed="rId2"/>
              </a:buBlip>
              <a:defRPr sz="3200">
                <a:solidFill>
                  <a:schemeClr val="tx1"/>
                </a:solidFill>
                <a:latin typeface="Verdana" panose="020B060403050404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eaLnBrk="1" hangingPunct="1">
              <a:spcBef>
                <a:spcPct val="50000"/>
              </a:spcBef>
              <a:buFontTx/>
              <a:buNone/>
            </a:pPr>
            <a:r>
              <a:rPr lang="en-US" altLang="en-US" sz="1800" dirty="0">
                <a:latin typeface="Arial" panose="020B0604020202020204" pitchFamily="34" charset="0"/>
                <a:hlinkClick r:id="rId3"/>
              </a:rPr>
              <a:t>http://www.engadget.com/2010/06/09/nokero-debuts-rugged-rainproof-n100-solar-light-bulb-for-develo/</a:t>
            </a:r>
            <a:r>
              <a:rPr lang="en-US" altLang="en-US" sz="1800" dirty="0">
                <a:latin typeface="Arial" panose="020B0604020202020204" pitchFamily="34" charset="0"/>
              </a:rPr>
              <a:t> </a:t>
            </a:r>
          </a:p>
        </p:txBody>
      </p:sp>
      <p:sp>
        <p:nvSpPr>
          <p:cNvPr id="2" name="Title 1"/>
          <p:cNvSpPr>
            <a:spLocks noGrp="1"/>
          </p:cNvSpPr>
          <p:nvPr>
            <p:ph type="title"/>
          </p:nvPr>
        </p:nvSpPr>
        <p:spPr/>
        <p:txBody>
          <a:bodyPr/>
          <a:lstStyle/>
          <a:p>
            <a:r>
              <a:rPr lang="en-US" altLang="en-US" sz="4000" dirty="0">
                <a:latin typeface="Arial" panose="020B0604020202020204" pitchFamily="34" charset="0"/>
              </a:rPr>
              <a:t>Solar lightbulb to shine on developing world</a:t>
            </a:r>
            <a:endParaRPr lang="en-US" sz="4000" dirty="0"/>
          </a:p>
        </p:txBody>
      </p:sp>
      <p:sp>
        <p:nvSpPr>
          <p:cNvPr id="4" name="Text Placeholder 3"/>
          <p:cNvSpPr>
            <a:spLocks noGrp="1"/>
          </p:cNvSpPr>
          <p:nvPr>
            <p:ph type="body" sz="half" idx="2"/>
          </p:nvPr>
        </p:nvSpPr>
        <p:spPr/>
        <p:txBody>
          <a:bodyPr>
            <a:normAutofit fontScale="77500" lnSpcReduction="20000"/>
          </a:bodyPr>
          <a:lstStyle/>
          <a:p>
            <a:r>
              <a:rPr lang="en-US" altLang="en-US" dirty="0">
                <a:latin typeface="Arial" panose="020B0604020202020204" pitchFamily="34" charset="0"/>
              </a:rPr>
              <a:t>Here's a bright idea for the planet. A Hong Kong-based company has introduced what it bills as the world's only solar-powered lightbulb with the hope of reaching millions of people with little or no access to electricity.</a:t>
            </a:r>
          </a:p>
          <a:p>
            <a:endParaRPr lang="en-US" dirty="0"/>
          </a:p>
        </p:txBody>
      </p:sp>
      <p:pic>
        <p:nvPicPr>
          <p:cNvPr id="51202" name="Picture 2" descr="http://www.blogcdn.com/www.engadget.com/media/2010/06/nokeron100-light-bulb-smal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400603"/>
            <a:ext cx="3067050" cy="546838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ltLang="en-US"/>
              <a:t>Technology &amp; Productivity</a:t>
            </a:r>
          </a:p>
        </p:txBody>
      </p:sp>
      <p:pic>
        <p:nvPicPr>
          <p:cNvPr id="14339" name="Picture 3" descr="wesselslogo">
            <a:hlinkClick r:id="rId3"/>
          </p:cNvPr>
          <p:cNvPicPr>
            <a:picLocks noGrp="1" noChangeAspect="1" noChangeArrowheads="1"/>
          </p:cNvPicPr>
          <p:nvPr>
            <p:ph sz="half" idx="4294967295"/>
          </p:nvPr>
        </p:nvPicPr>
        <p:blipFill>
          <a:blip r:embed="rId4">
            <a:extLst>
              <a:ext uri="{28A0092B-C50C-407E-A947-70E740481C1C}">
                <a14:useLocalDpi xmlns:a14="http://schemas.microsoft.com/office/drawing/2010/main" val="0"/>
              </a:ext>
            </a:extLst>
          </a:blip>
          <a:srcRect/>
          <a:stretch>
            <a:fillRect/>
          </a:stretch>
        </p:blipFill>
        <p:spPr>
          <a:xfrm>
            <a:off x="2895600" y="1304451"/>
            <a:ext cx="6172200" cy="4845050"/>
          </a:xfrm>
          <a:solidFill>
            <a:schemeClr val="tx1"/>
          </a:solidFill>
        </p:spPr>
      </p:pic>
      <p:sp>
        <p:nvSpPr>
          <p:cNvPr id="4" name="Text Box 5"/>
          <p:cNvSpPr txBox="1">
            <a:spLocks noChangeArrowheads="1"/>
          </p:cNvSpPr>
          <p:nvPr/>
        </p:nvSpPr>
        <p:spPr bwMode="auto">
          <a:xfrm>
            <a:off x="4049486" y="6364514"/>
            <a:ext cx="83058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Blip>
                <a:blip r:embed="rId5"/>
              </a:buBlip>
              <a:defRPr sz="3200">
                <a:solidFill>
                  <a:schemeClr val="tx1"/>
                </a:solidFill>
                <a:latin typeface="Verdana" panose="020B060403050404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pPr>
            <a:r>
              <a:rPr lang="en-US" sz="1600" dirty="0">
                <a:hlinkClick r:id="rId3"/>
              </a:rPr>
              <a:t>http://www.livinghistoryfarm.org/farminginthe50s/machines_plowing.html</a:t>
            </a:r>
            <a:endParaRPr lang="en-US" altLang="en-US" sz="160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descr="fewerfarm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1" y="228601"/>
            <a:ext cx="7954963" cy="610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ext Box 5"/>
          <p:cNvSpPr txBox="1">
            <a:spLocks noChangeArrowheads="1"/>
          </p:cNvSpPr>
          <p:nvPr/>
        </p:nvSpPr>
        <p:spPr bwMode="auto">
          <a:xfrm>
            <a:off x="3200400" y="6248400"/>
            <a:ext cx="7086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Blip>
                <a:blip r:embed="rId3"/>
              </a:buBlip>
              <a:defRPr sz="3200">
                <a:solidFill>
                  <a:schemeClr val="tx1"/>
                </a:solidFill>
                <a:latin typeface="Verdana" panose="020B060403050404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algn="r" eaLnBrk="1" hangingPunct="1">
              <a:spcBef>
                <a:spcPct val="50000"/>
              </a:spcBef>
              <a:buFontTx/>
              <a:buNone/>
            </a:pPr>
            <a:r>
              <a:rPr lang="en-US" altLang="en-US" sz="1600" dirty="0">
                <a:latin typeface="Arial" panose="020B0604020202020204" pitchFamily="34" charset="0"/>
              </a:rPr>
              <a:t>http://www.livinghistoryfarm.org/farminginthe50s/life_11.html</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rmAutofit/>
          </a:bodyPr>
          <a:lstStyle/>
          <a:p>
            <a:pPr eaLnBrk="1" hangingPunct="1"/>
            <a:r>
              <a:rPr lang="en-US" altLang="en-US" sz="5400" b="0" dirty="0"/>
              <a:t>Soviet Social Indicators, 1990</a:t>
            </a:r>
          </a:p>
        </p:txBody>
      </p:sp>
      <p:sp>
        <p:nvSpPr>
          <p:cNvPr id="15363" name="Rectangle 3"/>
          <p:cNvSpPr>
            <a:spLocks noGrp="1" noChangeArrowheads="1"/>
          </p:cNvSpPr>
          <p:nvPr>
            <p:ph idx="1"/>
          </p:nvPr>
        </p:nvSpPr>
        <p:spPr/>
        <p:txBody>
          <a:bodyPr>
            <a:noAutofit/>
          </a:bodyPr>
          <a:lstStyle/>
          <a:p>
            <a:pPr eaLnBrk="1" hangingPunct="1">
              <a:lnSpc>
                <a:spcPct val="90000"/>
              </a:lnSpc>
            </a:pPr>
            <a:r>
              <a:rPr lang="en-US" altLang="en-US" sz="3000" dirty="0"/>
              <a:t>Acute shortages of medical supplies; </a:t>
            </a:r>
          </a:p>
          <a:p>
            <a:pPr eaLnBrk="1" hangingPunct="1">
              <a:lnSpc>
                <a:spcPct val="90000"/>
              </a:lnSpc>
            </a:pPr>
            <a:r>
              <a:rPr lang="en-US" altLang="en-US" sz="3000" dirty="0"/>
              <a:t>Fewer than one-half of draft age men were fit for military duty; </a:t>
            </a:r>
          </a:p>
          <a:p>
            <a:pPr eaLnBrk="1" hangingPunct="1">
              <a:lnSpc>
                <a:spcPct val="90000"/>
              </a:lnSpc>
            </a:pPr>
            <a:r>
              <a:rPr lang="en-US" altLang="en-US" sz="3000" dirty="0"/>
              <a:t>Illness kept an average of 4,000,000 workers from their jobs each day (as opposed to 287,000 in the US); </a:t>
            </a:r>
          </a:p>
          <a:p>
            <a:pPr eaLnBrk="1" hangingPunct="1">
              <a:lnSpc>
                <a:spcPct val="90000"/>
              </a:lnSpc>
            </a:pPr>
            <a:r>
              <a:rPr lang="en-US" altLang="en-US" sz="3000" dirty="0"/>
              <a:t>Infant mortality rates had </a:t>
            </a:r>
            <a:r>
              <a:rPr lang="en-US" altLang="en-US" sz="3000" u="sng" dirty="0"/>
              <a:t>risen</a:t>
            </a:r>
            <a:r>
              <a:rPr lang="en-US" altLang="en-US" sz="3000" dirty="0"/>
              <a:t> from 22.9 deaths per thousand in 1971 to 33 deaths per thousand in 1989; </a:t>
            </a:r>
          </a:p>
          <a:p>
            <a:pPr eaLnBrk="1" hangingPunct="1">
              <a:lnSpc>
                <a:spcPct val="90000"/>
              </a:lnSpc>
            </a:pPr>
            <a:r>
              <a:rPr lang="en-US" altLang="en-US" sz="3000" dirty="0"/>
              <a:t>In rural areas, where one-third of Soviets lived, half the hospitals had no sewer connections, and eighty percent had no hot water.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noChangeArrowheads="1"/>
          </p:cNvSpPr>
          <p:nvPr>
            <p:ph type="title"/>
          </p:nvPr>
        </p:nvSpPr>
        <p:spPr>
          <a:xfrm>
            <a:off x="838199" y="212725"/>
            <a:ext cx="10515600" cy="1006475"/>
          </a:xfrm>
        </p:spPr>
        <p:txBody>
          <a:bodyPr>
            <a:normAutofit/>
          </a:bodyPr>
          <a:lstStyle/>
          <a:p>
            <a:pPr eaLnBrk="1" hangingPunct="1"/>
            <a:r>
              <a:rPr lang="en-US" altLang="en-US" b="0" dirty="0"/>
              <a:t>Soviet Line for Shoes</a:t>
            </a:r>
          </a:p>
        </p:txBody>
      </p:sp>
      <p:pic>
        <p:nvPicPr>
          <p:cNvPr id="16387" name="Picture 5" descr="line-for-luxuries"/>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2163762" y="1219200"/>
            <a:ext cx="7864475" cy="5133975"/>
          </a:xfrm>
          <a:noFill/>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Grp="1" noChangeArrowheads="1"/>
          </p:cNvSpPr>
          <p:nvPr>
            <p:ph type="title"/>
          </p:nvPr>
        </p:nvSpPr>
        <p:spPr>
          <a:xfrm>
            <a:off x="838200" y="152400"/>
            <a:ext cx="10515600" cy="914401"/>
          </a:xfrm>
        </p:spPr>
        <p:txBody>
          <a:bodyPr>
            <a:normAutofit/>
          </a:bodyPr>
          <a:lstStyle/>
          <a:p>
            <a:pPr eaLnBrk="1" hangingPunct="1"/>
            <a:r>
              <a:rPr lang="en-US" altLang="en-US" b="0" dirty="0"/>
              <a:t>Soviet Line for Oranges</a:t>
            </a:r>
          </a:p>
        </p:txBody>
      </p:sp>
      <p:pic>
        <p:nvPicPr>
          <p:cNvPr id="17411" name="Picture 5" descr="food-store-abacus"/>
          <p:cNvPicPr>
            <a:picLocks noGrp="1" noChangeAspect="1" noChangeArrowheads="1"/>
          </p:cNvPicPr>
          <p:nvPr>
            <p:ph idx="4294967295"/>
          </p:nvPr>
        </p:nvPicPr>
        <p:blipFill>
          <a:blip r:embed="rId2" cstate="email">
            <a:extLst>
              <a:ext uri="{28A0092B-C50C-407E-A947-70E740481C1C}">
                <a14:useLocalDpi xmlns:a14="http://schemas.microsoft.com/office/drawing/2010/main"/>
              </a:ext>
            </a:extLst>
          </a:blip>
          <a:srcRect/>
          <a:stretch>
            <a:fillRect/>
          </a:stretch>
        </p:blipFill>
        <p:spPr>
          <a:xfrm>
            <a:off x="2883693" y="1066800"/>
            <a:ext cx="6424613" cy="5303837"/>
          </a:xfrm>
          <a:noFill/>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6"/>
          <p:cNvSpPr>
            <a:spLocks noGrp="1" noChangeArrowheads="1"/>
          </p:cNvSpPr>
          <p:nvPr>
            <p:ph type="title"/>
          </p:nvPr>
        </p:nvSpPr>
        <p:spPr/>
        <p:txBody>
          <a:bodyPr/>
          <a:lstStyle/>
          <a:p>
            <a:pPr eaLnBrk="1" hangingPunct="1"/>
            <a:r>
              <a:rPr lang="en-US" altLang="en-US"/>
              <a:t>Profit attracts resources</a:t>
            </a:r>
          </a:p>
        </p:txBody>
      </p:sp>
      <p:pic>
        <p:nvPicPr>
          <p:cNvPr id="23555" name="Picture 5" descr="magnet"/>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2795587" y="1219200"/>
            <a:ext cx="6600825" cy="5280025"/>
          </a:xfrm>
          <a:noFill/>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normAutofit/>
          </a:bodyPr>
          <a:lstStyle/>
          <a:p>
            <a:pPr eaLnBrk="1" hangingPunct="1"/>
            <a:r>
              <a:rPr lang="en-US" altLang="en-US" b="1"/>
              <a:t>One Key to Innovation</a:t>
            </a:r>
          </a:p>
        </p:txBody>
      </p:sp>
      <p:pic>
        <p:nvPicPr>
          <p:cNvPr id="18436" name="Picture 3" descr="taxes.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48427" y="2286000"/>
            <a:ext cx="3643573" cy="2732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Content Placeholder 2"/>
          <p:cNvSpPr>
            <a:spLocks noGrp="1"/>
          </p:cNvSpPr>
          <p:nvPr>
            <p:ph idx="1"/>
          </p:nvPr>
        </p:nvSpPr>
        <p:spPr>
          <a:xfrm>
            <a:off x="838200" y="1978925"/>
            <a:ext cx="9296400" cy="4026090"/>
          </a:xfrm>
        </p:spPr>
        <p:txBody>
          <a:bodyPr>
            <a:normAutofit/>
          </a:bodyPr>
          <a:lstStyle/>
          <a:p>
            <a:pPr eaLnBrk="1" hangingPunct="1"/>
            <a:r>
              <a:rPr lang="en-US" altLang="en-US" dirty="0"/>
              <a:t> Unless potential innovators (risk-takers)</a:t>
            </a:r>
          </a:p>
          <a:p>
            <a:pPr lvl="1" eaLnBrk="1" hangingPunct="1"/>
            <a:r>
              <a:rPr lang="en-US" altLang="en-US" dirty="0"/>
              <a:t>get to keep the profits . . . </a:t>
            </a:r>
          </a:p>
          <a:p>
            <a:pPr lvl="1" eaLnBrk="1" hangingPunct="1"/>
            <a:r>
              <a:rPr lang="en-US" altLang="en-US" dirty="0"/>
              <a:t>they won’t be willing to accept the losses</a:t>
            </a:r>
          </a:p>
          <a:p>
            <a:pPr lvl="1" eaLnBrk="1" hangingPunct="1"/>
            <a:endParaRPr lang="en-US" altLang="en-US" sz="1000" dirty="0"/>
          </a:p>
          <a:p>
            <a:pPr eaLnBrk="1" hangingPunct="1"/>
            <a:r>
              <a:rPr lang="en-US" altLang="en-US" dirty="0"/>
              <a:t> Result: less risk-taking, less innovation</a:t>
            </a:r>
          </a:p>
          <a:p>
            <a:pPr eaLnBrk="1" hangingPunct="1"/>
            <a:endParaRPr lang="en-US" alt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wipe(down)">
                                      <p:cBhvr>
                                        <p:cTn id="7" dur="500"/>
                                        <p:tgtEl>
                                          <p:spTgt spid="13315">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3315">
                                            <p:txEl>
                                              <p:pRg st="1" end="1"/>
                                            </p:txEl>
                                          </p:spTgt>
                                        </p:tgtEl>
                                        <p:attrNameLst>
                                          <p:attrName>style.visibility</p:attrName>
                                        </p:attrNameLst>
                                      </p:cBhvr>
                                      <p:to>
                                        <p:strVal val="visible"/>
                                      </p:to>
                                    </p:set>
                                    <p:animEffect transition="in" filter="wipe(down)">
                                      <p:cBhvr>
                                        <p:cTn id="10" dur="500"/>
                                        <p:tgtEl>
                                          <p:spTgt spid="13315">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3315">
                                            <p:txEl>
                                              <p:pRg st="2" end="2"/>
                                            </p:txEl>
                                          </p:spTgt>
                                        </p:tgtEl>
                                        <p:attrNameLst>
                                          <p:attrName>style.visibility</p:attrName>
                                        </p:attrNameLst>
                                      </p:cBhvr>
                                      <p:to>
                                        <p:strVal val="visible"/>
                                      </p:to>
                                    </p:set>
                                    <p:animEffect transition="in" filter="wipe(down)">
                                      <p:cBhvr>
                                        <p:cTn id="15" dur="500"/>
                                        <p:tgtEl>
                                          <p:spTgt spid="13315">
                                            <p:txEl>
                                              <p:pRg st="2" end="2"/>
                                            </p:txEl>
                                          </p:spTgt>
                                        </p:tgtEl>
                                      </p:cBhvr>
                                    </p:animEffect>
                                  </p:childTnLst>
                                </p:cTn>
                              </p:par>
                              <p:par>
                                <p:cTn id="16" presetID="1" presetClass="entr" presetSubtype="0" fill="hold" nodeType="withEffect">
                                  <p:stCondLst>
                                    <p:cond delay="0"/>
                                  </p:stCondLst>
                                  <p:childTnLst>
                                    <p:set>
                                      <p:cBhvr>
                                        <p:cTn id="17" dur="1" fill="hold">
                                          <p:stCondLst>
                                            <p:cond delay="0"/>
                                          </p:stCondLst>
                                        </p:cTn>
                                        <p:tgtEl>
                                          <p:spTgt spid="18436"/>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3315">
                                            <p:txEl>
                                              <p:pRg st="4" end="4"/>
                                            </p:txEl>
                                          </p:spTgt>
                                        </p:tgtEl>
                                        <p:attrNameLst>
                                          <p:attrName>style.visibility</p:attrName>
                                        </p:attrNameLst>
                                      </p:cBhvr>
                                      <p:to>
                                        <p:strVal val="visible"/>
                                      </p:to>
                                    </p:set>
                                    <p:animEffect transition="in" filter="wipe(down)">
                                      <p:cBhvr>
                                        <p:cTn id="22" dur="500"/>
                                        <p:tgtEl>
                                          <p:spTgt spid="133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1981200" y="228600"/>
            <a:ext cx="8077200" cy="1143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Blip>
                <a:blip r:embed="rId3"/>
              </a:buBlip>
              <a:defRPr sz="3200">
                <a:solidFill>
                  <a:schemeClr val="tx1"/>
                </a:solidFill>
                <a:latin typeface="Verdana" panose="020B060403050404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a:spcBef>
                <a:spcPct val="0"/>
              </a:spcBef>
              <a:buFontTx/>
              <a:buNone/>
            </a:pPr>
            <a:endParaRPr lang="en-US" altLang="en-US" sz="1800">
              <a:latin typeface="Tahoma" panose="020B0604030504040204" pitchFamily="34" charset="0"/>
            </a:endParaRPr>
          </a:p>
        </p:txBody>
      </p:sp>
      <p:pic>
        <p:nvPicPr>
          <p:cNvPr id="20483" name="Picture 3" descr="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279011"/>
            <a:ext cx="8746538" cy="7115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Line 4"/>
          <p:cNvSpPr>
            <a:spLocks noChangeShapeType="1"/>
          </p:cNvSpPr>
          <p:nvPr/>
        </p:nvSpPr>
        <p:spPr bwMode="auto">
          <a:xfrm>
            <a:off x="11506200" y="5257800"/>
            <a:ext cx="0" cy="821094"/>
          </a:xfrm>
          <a:prstGeom prst="line">
            <a:avLst/>
          </a:prstGeom>
          <a:noFill/>
          <a:ln w="28575">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0485" name="Text Box 5"/>
          <p:cNvSpPr txBox="1">
            <a:spLocks noChangeArrowheads="1"/>
          </p:cNvSpPr>
          <p:nvPr/>
        </p:nvSpPr>
        <p:spPr bwMode="auto">
          <a:xfrm>
            <a:off x="11049000" y="6305615"/>
            <a:ext cx="914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Blip>
                <a:blip r:embed="rId3"/>
              </a:buBlip>
              <a:defRPr sz="3200">
                <a:solidFill>
                  <a:schemeClr val="tx1"/>
                </a:solidFill>
                <a:latin typeface="Verdana" panose="020B060403050404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eaLnBrk="1" hangingPunct="1">
              <a:spcBef>
                <a:spcPct val="50000"/>
              </a:spcBef>
              <a:buFontTx/>
              <a:buNone/>
            </a:pPr>
            <a:r>
              <a:rPr lang="en-US" altLang="en-US" sz="2000" b="1" dirty="0">
                <a:solidFill>
                  <a:srgbClr val="FF0000"/>
                </a:solidFill>
                <a:latin typeface="Arial" panose="020B0604020202020204" pitchFamily="34" charset="0"/>
              </a:rPr>
              <a:t>~1750</a:t>
            </a:r>
          </a:p>
        </p:txBody>
      </p:sp>
      <p:sp>
        <p:nvSpPr>
          <p:cNvPr id="2" name="Title 1"/>
          <p:cNvSpPr>
            <a:spLocks noGrp="1"/>
          </p:cNvSpPr>
          <p:nvPr>
            <p:ph type="title"/>
          </p:nvPr>
        </p:nvSpPr>
        <p:spPr>
          <a:xfrm>
            <a:off x="457200" y="451757"/>
            <a:ext cx="3431299" cy="2286000"/>
          </a:xfrm>
        </p:spPr>
        <p:txBody>
          <a:bodyPr>
            <a:noAutofit/>
          </a:bodyPr>
          <a:lstStyle/>
          <a:p>
            <a:r>
              <a:rPr lang="en-US" altLang="en-US" sz="5400" dirty="0"/>
              <a:t>What drives innovation?</a:t>
            </a:r>
            <a:endParaRPr lang="en-US" sz="5400" dirty="0"/>
          </a:p>
        </p:txBody>
      </p:sp>
      <p:sp>
        <p:nvSpPr>
          <p:cNvPr id="7" name="Oval 7"/>
          <p:cNvSpPr>
            <a:spLocks noChangeArrowheads="1"/>
          </p:cNvSpPr>
          <p:nvPr/>
        </p:nvSpPr>
        <p:spPr bwMode="auto">
          <a:xfrm>
            <a:off x="7848600" y="5443"/>
            <a:ext cx="2971800" cy="3581400"/>
          </a:xfrm>
          <a:prstGeom prst="ellipse">
            <a:avLst/>
          </a:prstGeom>
          <a:noFill/>
          <a:ln w="57150">
            <a:solidFill>
              <a:srgbClr val="0066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Blip>
                <a:blip r:embed="rId3"/>
              </a:buBlip>
              <a:defRPr sz="3200">
                <a:solidFill>
                  <a:schemeClr val="tx1"/>
                </a:solidFill>
                <a:latin typeface="Verdana" panose="020B060403050404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FontTx/>
              <a:buNone/>
            </a:pPr>
            <a:endParaRPr lang="en-US" altLang="en-US" sz="1800">
              <a:latin typeface="Arial" panose="020B0604020202020204" pitchFamily="34" charset="0"/>
            </a:endParaRPr>
          </a:p>
        </p:txBody>
      </p:sp>
    </p:spTree>
    <p:extLst>
      <p:ext uri="{BB962C8B-B14F-4D97-AF65-F5344CB8AC3E}">
        <p14:creationId xmlns:p14="http://schemas.microsoft.com/office/powerpoint/2010/main" val="9841706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839788" y="457200"/>
            <a:ext cx="5561012" cy="1981200"/>
          </a:xfrm>
        </p:spPr>
        <p:txBody>
          <a:bodyPr/>
          <a:lstStyle/>
          <a:p>
            <a:r>
              <a:rPr lang="en-US" altLang="en-US" dirty="0"/>
              <a:t>Case Study: Napster</a:t>
            </a:r>
          </a:p>
        </p:txBody>
      </p:sp>
      <p:sp>
        <p:nvSpPr>
          <p:cNvPr id="4" name="Text Placeholder 3"/>
          <p:cNvSpPr>
            <a:spLocks noGrp="1"/>
          </p:cNvSpPr>
          <p:nvPr>
            <p:ph type="body" sz="half" idx="2"/>
          </p:nvPr>
        </p:nvSpPr>
        <p:spPr>
          <a:xfrm>
            <a:off x="839788" y="2590800"/>
            <a:ext cx="5103812" cy="3278188"/>
          </a:xfrm>
        </p:spPr>
        <p:txBody>
          <a:bodyPr/>
          <a:lstStyle/>
          <a:p>
            <a:r>
              <a:rPr lang="en-US" altLang="en-US" dirty="0"/>
              <a:t>Lars Ulrich, </a:t>
            </a:r>
            <a:r>
              <a:rPr lang="en-US" altLang="en-US" dirty="0" err="1"/>
              <a:t>Metalica</a:t>
            </a:r>
            <a:r>
              <a:rPr lang="en-US" altLang="en-US" dirty="0"/>
              <a:t> Drummer, testified on Napster case. </a:t>
            </a:r>
          </a:p>
          <a:p>
            <a:r>
              <a:rPr lang="en-US" altLang="en-US" dirty="0"/>
              <a:t>(9 min video on property rights and incentives.)</a:t>
            </a:r>
          </a:p>
          <a:p>
            <a:endParaRPr lang="en-US" dirty="0"/>
          </a:p>
        </p:txBody>
      </p:sp>
      <p:sp>
        <p:nvSpPr>
          <p:cNvPr id="19460" name="Content Placeholder 2"/>
          <p:cNvSpPr txBox="1">
            <a:spLocks/>
          </p:cNvSpPr>
          <p:nvPr/>
        </p:nvSpPr>
        <p:spPr bwMode="auto">
          <a:xfrm>
            <a:off x="3995057" y="6096000"/>
            <a:ext cx="8229600"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Blip>
                <a:blip r:embed="rId3"/>
              </a:buBlip>
              <a:defRPr sz="3200">
                <a:solidFill>
                  <a:schemeClr val="tx1"/>
                </a:solidFill>
                <a:latin typeface="Verdana" panose="020B060403050404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r>
              <a:rPr lang="en-US" altLang="en-US" sz="1800" dirty="0">
                <a:latin typeface="Arial" panose="020B0604020202020204" pitchFamily="34" charset="0"/>
                <a:hlinkClick r:id="rId4"/>
              </a:rPr>
              <a:t>VIDEO:  http://www.econedlink.org/interactives/index.php?iid=193&amp;type=educator</a:t>
            </a:r>
            <a:endParaRPr lang="en-US" altLang="en-US" sz="1800" dirty="0"/>
          </a:p>
        </p:txBody>
      </p:sp>
      <p:pic>
        <p:nvPicPr>
          <p:cNvPr id="2" name="Picture 1" descr="&lt;strong&gt;Lars Ulrich&lt;/strong&gt; - Simple English Wikipedia, the free encyclopedia"/>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172200" y="343694"/>
            <a:ext cx="5667135" cy="56388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ira">
            <a:extLst>
              <a:ext uri="{FF2B5EF4-FFF2-40B4-BE49-F238E27FC236}">
                <a16:creationId xmlns:a16="http://schemas.microsoft.com/office/drawing/2014/main" id="{D1D5A5B9-8B14-478D-9030-263269FAFB98}"/>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379169" y="2231170"/>
            <a:ext cx="3312513" cy="2208342"/>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228600" y="304800"/>
            <a:ext cx="11582400" cy="1119334"/>
          </a:xfrm>
        </p:spPr>
        <p:txBody>
          <a:bodyPr/>
          <a:lstStyle/>
          <a:p>
            <a:r>
              <a:rPr lang="en-US" dirty="0"/>
              <a:t>Best inventions of 2018 </a:t>
            </a:r>
            <a:br>
              <a:rPr lang="en-US" dirty="0"/>
            </a:br>
            <a:r>
              <a:rPr lang="en-US" sz="3600" dirty="0"/>
              <a:t>(From Time’s Top 50 list)</a:t>
            </a:r>
            <a:endParaRPr lang="en-US" dirty="0"/>
          </a:p>
        </p:txBody>
      </p:sp>
      <p:sp>
        <p:nvSpPr>
          <p:cNvPr id="7" name="Text Placeholder 6"/>
          <p:cNvSpPr>
            <a:spLocks noGrp="1"/>
          </p:cNvSpPr>
          <p:nvPr>
            <p:ph type="body" sz="half" idx="2"/>
          </p:nvPr>
        </p:nvSpPr>
        <p:spPr>
          <a:xfrm>
            <a:off x="262038" y="1413638"/>
            <a:ext cx="6595962" cy="5063362"/>
          </a:xfrm>
        </p:spPr>
        <p:txBody>
          <a:bodyPr>
            <a:normAutofit/>
          </a:bodyPr>
          <a:lstStyle/>
          <a:p>
            <a:pPr marL="228600" indent="-228600">
              <a:buFont typeface="Arial" panose="020B0604020202020204" pitchFamily="34" charset="0"/>
              <a:buChar char="•"/>
            </a:pPr>
            <a:r>
              <a:rPr lang="en-US" dirty="0"/>
              <a:t>On-demand eyes for the blind</a:t>
            </a:r>
          </a:p>
          <a:p>
            <a:pPr marL="228600" indent="-228600">
              <a:buFont typeface="Arial" panose="020B0604020202020204" pitchFamily="34" charset="0"/>
              <a:buChar char="•"/>
            </a:pPr>
            <a:r>
              <a:rPr lang="en-US" dirty="0"/>
              <a:t>Gravity Jet Suit (Iron Man!)</a:t>
            </a:r>
          </a:p>
          <a:p>
            <a:pPr marL="228600" indent="-228600">
              <a:buFont typeface="Arial" panose="020B0604020202020204" pitchFamily="34" charset="0"/>
              <a:buChar char="•"/>
            </a:pPr>
            <a:r>
              <a:rPr lang="en-US" dirty="0"/>
              <a:t>TV Art – TV That blends into wall </a:t>
            </a:r>
          </a:p>
          <a:p>
            <a:pPr marL="228600" indent="-228600">
              <a:buFont typeface="Arial" panose="020B0604020202020204" pitchFamily="34" charset="0"/>
              <a:buChar char="•"/>
            </a:pPr>
            <a:r>
              <a:rPr lang="en-US" dirty="0"/>
              <a:t>3-D printed home (builds tiny house in 48 hours)</a:t>
            </a:r>
          </a:p>
          <a:p>
            <a:pPr marL="228600" indent="-228600">
              <a:buFont typeface="Arial" panose="020B0604020202020204" pitchFamily="34" charset="0"/>
              <a:buChar char="•"/>
            </a:pPr>
            <a:r>
              <a:rPr lang="en-US" dirty="0" err="1"/>
              <a:t>Allbirds</a:t>
            </a:r>
            <a:r>
              <a:rPr lang="en-US" dirty="0"/>
              <a:t> </a:t>
            </a:r>
            <a:r>
              <a:rPr lang="en-US" dirty="0" err="1"/>
              <a:t>SweetFoam</a:t>
            </a:r>
            <a:r>
              <a:rPr lang="en-US" dirty="0"/>
              <a:t> shoes (made from discarded sugarcane)</a:t>
            </a:r>
          </a:p>
        </p:txBody>
      </p:sp>
      <p:pic>
        <p:nvPicPr>
          <p:cNvPr id="10" name="Picture 9">
            <a:extLst>
              <a:ext uri="{FF2B5EF4-FFF2-40B4-BE49-F238E27FC236}">
                <a16:creationId xmlns:a16="http://schemas.microsoft.com/office/drawing/2014/main" id="{E8C6F5D9-902A-4157-8D74-ECC2F21BBCA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067800" y="2231170"/>
            <a:ext cx="3312513" cy="2208342"/>
          </a:xfrm>
          <a:prstGeom prst="rect">
            <a:avLst/>
          </a:prstGeom>
        </p:spPr>
      </p:pic>
      <p:pic>
        <p:nvPicPr>
          <p:cNvPr id="1030" name="Picture 6" descr="sweetfoam">
            <a:extLst>
              <a:ext uri="{FF2B5EF4-FFF2-40B4-BE49-F238E27FC236}">
                <a16:creationId xmlns:a16="http://schemas.microsoft.com/office/drawing/2014/main" id="{4F093B3B-041C-4075-A4DC-B1003EBFC479}"/>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6417006" y="233058"/>
            <a:ext cx="28575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5CCA5287-561F-4BE6-925B-23D9996ED89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866353" y="12574"/>
            <a:ext cx="3352801" cy="2235200"/>
          </a:xfrm>
          <a:prstGeom prst="rect">
            <a:avLst/>
          </a:prstGeom>
        </p:spPr>
      </p:pic>
      <p:pic>
        <p:nvPicPr>
          <p:cNvPr id="1034" name="Picture 10" descr="Gravity Jet Suit">
            <a:extLst>
              <a:ext uri="{FF2B5EF4-FFF2-40B4-BE49-F238E27FC236}">
                <a16:creationId xmlns:a16="http://schemas.microsoft.com/office/drawing/2014/main" id="{9531BD39-4111-4452-A5E8-EF3EEEB86AC5}"/>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7563351" y="4532624"/>
            <a:ext cx="3422309" cy="2281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56631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 y="304800"/>
            <a:ext cx="11582400" cy="1119334"/>
          </a:xfrm>
        </p:spPr>
        <p:txBody>
          <a:bodyPr/>
          <a:lstStyle/>
          <a:p>
            <a:r>
              <a:rPr lang="en-US" dirty="0"/>
              <a:t>Best inventions of 2018 </a:t>
            </a:r>
            <a:br>
              <a:rPr lang="en-US" dirty="0"/>
            </a:br>
            <a:r>
              <a:rPr lang="en-US" sz="3600" dirty="0"/>
              <a:t>(From Time’s Top 50 list)</a:t>
            </a:r>
            <a:endParaRPr lang="en-US" dirty="0"/>
          </a:p>
        </p:txBody>
      </p:sp>
      <p:sp>
        <p:nvSpPr>
          <p:cNvPr id="7" name="Text Placeholder 6"/>
          <p:cNvSpPr>
            <a:spLocks noGrp="1"/>
          </p:cNvSpPr>
          <p:nvPr>
            <p:ph type="body" sz="half" idx="2"/>
          </p:nvPr>
        </p:nvSpPr>
        <p:spPr>
          <a:xfrm>
            <a:off x="685800" y="1413638"/>
            <a:ext cx="6553201" cy="5063362"/>
          </a:xfrm>
        </p:spPr>
        <p:txBody>
          <a:bodyPr>
            <a:normAutofit fontScale="92500" lnSpcReduction="10000"/>
          </a:bodyPr>
          <a:lstStyle/>
          <a:p>
            <a:pPr marL="228600" indent="-228600">
              <a:buFont typeface="Arial" panose="020B0604020202020204" pitchFamily="34" charset="0"/>
              <a:buChar char="•"/>
            </a:pPr>
            <a:r>
              <a:rPr lang="en-US" dirty="0"/>
              <a:t>Sustainable Diamonds (lab-grown, forged in plasma)</a:t>
            </a:r>
          </a:p>
          <a:p>
            <a:pPr marL="228600" indent="-228600">
              <a:buFont typeface="Arial" panose="020B0604020202020204" pitchFamily="34" charset="0"/>
              <a:buChar char="•"/>
            </a:pPr>
            <a:r>
              <a:rPr lang="en-US" dirty="0"/>
              <a:t>Custom-fit clothes (body-suit and app creates 3-D scan of body to order affordable custom-fit clothes)</a:t>
            </a:r>
          </a:p>
          <a:p>
            <a:pPr marL="228600" indent="-228600">
              <a:buFont typeface="Arial" panose="020B0604020202020204" pitchFamily="34" charset="0"/>
              <a:buChar char="•"/>
            </a:pPr>
            <a:r>
              <a:rPr lang="en-US" dirty="0"/>
              <a:t>Beyond Sausage (plant-based sustainable protein)</a:t>
            </a:r>
          </a:p>
          <a:p>
            <a:pPr marL="228600" indent="-228600">
              <a:buFont typeface="Arial" panose="020B0604020202020204" pitchFamily="34" charset="0"/>
              <a:buChar char="•"/>
            </a:pPr>
            <a:r>
              <a:rPr lang="en-US" dirty="0"/>
              <a:t>Roofing that fights smog pollution (absorbs pollution to wash away in rain)</a:t>
            </a:r>
          </a:p>
          <a:p>
            <a:pPr marL="228600" indent="-228600">
              <a:buFont typeface="Arial" panose="020B0604020202020204" pitchFamily="34" charset="0"/>
              <a:buChar char="•"/>
            </a:pPr>
            <a:r>
              <a:rPr lang="en-US" dirty="0"/>
              <a:t>VR Training for Surgeons</a:t>
            </a:r>
          </a:p>
        </p:txBody>
      </p:sp>
      <p:pic>
        <p:nvPicPr>
          <p:cNvPr id="3" name="Picture 4" descr="Sustainable Diamond">
            <a:extLst>
              <a:ext uri="{FF2B5EF4-FFF2-40B4-BE49-F238E27FC236}">
                <a16:creationId xmlns:a16="http://schemas.microsoft.com/office/drawing/2014/main" id="{7C484F5F-44E4-4D56-9BA8-EFD168630A36}"/>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9512610" y="623955"/>
            <a:ext cx="2679390" cy="178626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descr="ZOZOSUIT">
            <a:extLst>
              <a:ext uri="{FF2B5EF4-FFF2-40B4-BE49-F238E27FC236}">
                <a16:creationId xmlns:a16="http://schemas.microsoft.com/office/drawing/2014/main" id="{ADC355BA-E948-452B-9075-E3658E9D48CF}"/>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6862745" y="66515"/>
            <a:ext cx="2679390" cy="178626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Smog reducing Granules">
            <a:extLst>
              <a:ext uri="{FF2B5EF4-FFF2-40B4-BE49-F238E27FC236}">
                <a16:creationId xmlns:a16="http://schemas.microsoft.com/office/drawing/2014/main" id="{4272EC85-28F8-4336-BEBC-80D28335217B}"/>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9105900" y="2681535"/>
            <a:ext cx="3086100" cy="20574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Beyond Sausage">
            <a:extLst>
              <a:ext uri="{FF2B5EF4-FFF2-40B4-BE49-F238E27FC236}">
                <a16:creationId xmlns:a16="http://schemas.microsoft.com/office/drawing/2014/main" id="{0B123592-574A-4D7F-ABC3-D6B74DF322AB}"/>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7210328" y="2443903"/>
            <a:ext cx="25146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83198455-2BDF-448A-8803-108500F0471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329319" y="4364220"/>
            <a:ext cx="3454332" cy="2302888"/>
          </a:xfrm>
          <a:prstGeom prst="rect">
            <a:avLst/>
          </a:prstGeom>
        </p:spPr>
      </p:pic>
    </p:spTree>
    <p:extLst>
      <p:ext uri="{BB962C8B-B14F-4D97-AF65-F5344CB8AC3E}">
        <p14:creationId xmlns:p14="http://schemas.microsoft.com/office/powerpoint/2010/main" val="34436564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5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5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EC1A15E-C16E-4B2A-A721-71EDE2242776}"/>
              </a:ext>
            </a:extLst>
          </p:cNvPr>
          <p:cNvSpPr>
            <a:spLocks noGrp="1"/>
          </p:cNvSpPr>
          <p:nvPr>
            <p:ph type="title"/>
          </p:nvPr>
        </p:nvSpPr>
        <p:spPr/>
        <p:txBody>
          <a:bodyPr/>
          <a:lstStyle/>
          <a:p>
            <a:r>
              <a:rPr lang="en-US" dirty="0"/>
              <a:t>What makes a successful invention?</a:t>
            </a:r>
          </a:p>
        </p:txBody>
      </p:sp>
      <p:pic>
        <p:nvPicPr>
          <p:cNvPr id="8" name="Online Media 7" title="Jimmy Kimmel&amp;#39;s Pitch on Shark Tank">
            <a:hlinkClick r:id="" action="ppaction://media"/>
            <a:extLst>
              <a:ext uri="{FF2B5EF4-FFF2-40B4-BE49-F238E27FC236}">
                <a16:creationId xmlns:a16="http://schemas.microsoft.com/office/drawing/2014/main" id="{0FE343DB-EB9C-4302-BC65-B4D9E51E42E7}"/>
              </a:ext>
            </a:extLst>
          </p:cNvPr>
          <p:cNvPicPr>
            <a:picLocks noGrp="1" noRot="1" noChangeAspect="1"/>
          </p:cNvPicPr>
          <p:nvPr>
            <p:ph idx="1"/>
            <a:videoFile r:link="rId1"/>
          </p:nvPr>
        </p:nvPicPr>
        <p:blipFill>
          <a:blip r:embed="rId4"/>
          <a:stretch>
            <a:fillRect/>
          </a:stretch>
        </p:blipFill>
        <p:spPr>
          <a:xfrm>
            <a:off x="2356556" y="1849437"/>
            <a:ext cx="7549444" cy="4246563"/>
          </a:xfrm>
          <a:prstGeom prst="rect">
            <a:avLst/>
          </a:prstGeom>
        </p:spPr>
      </p:pic>
    </p:spTree>
    <p:extLst>
      <p:ext uri="{BB962C8B-B14F-4D97-AF65-F5344CB8AC3E}">
        <p14:creationId xmlns:p14="http://schemas.microsoft.com/office/powerpoint/2010/main" val="42459299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idx="1"/>
          </p:nvPr>
        </p:nvSpPr>
        <p:spPr/>
        <p:txBody>
          <a:bodyPr/>
          <a:lstStyle/>
          <a:p>
            <a:pPr eaLnBrk="1" hangingPunct="1"/>
            <a:r>
              <a:rPr lang="en-US" altLang="en-US" dirty="0"/>
              <a:t>Interactive: “Adaptation of Technological Innovation – US Households and US Farms”</a:t>
            </a:r>
          </a:p>
          <a:p>
            <a:pPr eaLnBrk="1" hangingPunct="1"/>
            <a:r>
              <a:rPr lang="en-US" altLang="en-US" dirty="0">
                <a:hlinkClick r:id="rId2"/>
              </a:rPr>
              <a:t>http://www.livinghistoryfarm.org/farminginthe70s/farminginthe1970s.html</a:t>
            </a:r>
            <a:r>
              <a:rPr lang="en-US" altLang="en-US" dirty="0"/>
              <a:t>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5"/>
          <p:cNvSpPr>
            <a:spLocks noChangeArrowheads="1"/>
          </p:cNvSpPr>
          <p:nvPr/>
        </p:nvSpPr>
        <p:spPr bwMode="auto">
          <a:xfrm>
            <a:off x="1219200" y="228600"/>
            <a:ext cx="9982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Blip>
                <a:blip r:embed="rId3"/>
              </a:buBlip>
              <a:defRPr sz="3200">
                <a:solidFill>
                  <a:schemeClr val="tx1"/>
                </a:solidFill>
                <a:latin typeface="Verdana" panose="020B060403050404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 name="Title 2"/>
          <p:cNvSpPr>
            <a:spLocks noGrp="1"/>
          </p:cNvSpPr>
          <p:nvPr>
            <p:ph type="title"/>
          </p:nvPr>
        </p:nvSpPr>
        <p:spPr>
          <a:xfrm>
            <a:off x="0" y="304800"/>
            <a:ext cx="12192000" cy="999651"/>
          </a:xfrm>
        </p:spPr>
        <p:txBody>
          <a:bodyPr>
            <a:noAutofit/>
          </a:bodyPr>
          <a:lstStyle/>
          <a:p>
            <a:pPr algn="ctr"/>
            <a:r>
              <a:rPr lang="en-US" altLang="en-US" sz="4000" dirty="0"/>
              <a:t>World Map Showing the Ease of Doing Business 2019</a:t>
            </a:r>
            <a:br>
              <a:rPr lang="en-US" altLang="en-US" sz="4000" dirty="0"/>
            </a:br>
            <a:endParaRPr lang="en-US" sz="4000" dirty="0"/>
          </a:p>
        </p:txBody>
      </p:sp>
      <p:pic>
        <p:nvPicPr>
          <p:cNvPr id="3074" name="Picture 2" descr="Image result for ease of doing business 2019">
            <a:extLst>
              <a:ext uri="{FF2B5EF4-FFF2-40B4-BE49-F238E27FC236}">
                <a16:creationId xmlns:a16="http://schemas.microsoft.com/office/drawing/2014/main" id="{502D259E-1967-4AF1-B38B-77B27E841225}"/>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600200" y="990600"/>
            <a:ext cx="9305925" cy="54673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a:spLocks noGrp="1" noChangeArrowheads="1"/>
          </p:cNvSpPr>
          <p:nvPr>
            <p:ph type="title"/>
          </p:nvPr>
        </p:nvSpPr>
        <p:spPr/>
        <p:txBody>
          <a:bodyPr/>
          <a:lstStyle/>
          <a:p>
            <a:pPr eaLnBrk="1" hangingPunct="1"/>
            <a:r>
              <a:rPr lang="en-US" altLang="en-US" dirty="0"/>
              <a:t>The Ease of Doing Business</a:t>
            </a:r>
            <a:br>
              <a:rPr lang="en-US" altLang="en-US" dirty="0"/>
            </a:br>
            <a:r>
              <a:rPr lang="en-US" altLang="en-US" sz="2800" dirty="0"/>
              <a:t>2019 Report</a:t>
            </a:r>
          </a:p>
        </p:txBody>
      </p:sp>
      <p:sp>
        <p:nvSpPr>
          <p:cNvPr id="25603" name="Rectangle 5"/>
          <p:cNvSpPr>
            <a:spLocks noGrp="1" noChangeArrowheads="1"/>
          </p:cNvSpPr>
          <p:nvPr>
            <p:ph sz="half" idx="1"/>
          </p:nvPr>
        </p:nvSpPr>
        <p:spPr>
          <a:xfrm>
            <a:off x="838200" y="1690688"/>
            <a:ext cx="5181600" cy="5014912"/>
          </a:xfrm>
        </p:spPr>
        <p:txBody>
          <a:bodyPr>
            <a:normAutofit fontScale="92500" lnSpcReduction="10000"/>
          </a:bodyPr>
          <a:lstStyle/>
          <a:p>
            <a:pPr eaLnBrk="1" hangingPunct="1"/>
            <a:r>
              <a:rPr lang="en-US" altLang="en-US" u="sng" dirty="0"/>
              <a:t>Most Difficult</a:t>
            </a:r>
            <a:r>
              <a:rPr lang="en-US" altLang="en-US" dirty="0"/>
              <a:t>:</a:t>
            </a:r>
          </a:p>
          <a:p>
            <a:pPr eaLnBrk="1" hangingPunct="1"/>
            <a:endParaRPr lang="en-US" altLang="en-US" sz="1000" dirty="0"/>
          </a:p>
          <a:p>
            <a:pPr lvl="1" eaLnBrk="1" hangingPunct="1"/>
            <a:r>
              <a:rPr lang="en-US" altLang="en-US" sz="3500" dirty="0"/>
              <a:t>Somalia</a:t>
            </a:r>
          </a:p>
          <a:p>
            <a:pPr lvl="1" eaLnBrk="1" hangingPunct="1"/>
            <a:r>
              <a:rPr lang="en-US" altLang="en-US" sz="3500" dirty="0"/>
              <a:t>Eritrea</a:t>
            </a:r>
          </a:p>
          <a:p>
            <a:pPr lvl="1"/>
            <a:r>
              <a:rPr lang="en-US" altLang="en-US" sz="3500" dirty="0"/>
              <a:t>Venezuela</a:t>
            </a:r>
          </a:p>
          <a:p>
            <a:pPr lvl="1"/>
            <a:r>
              <a:rPr lang="en-US" altLang="en-US" sz="3500" dirty="0"/>
              <a:t>Yemen</a:t>
            </a:r>
          </a:p>
          <a:p>
            <a:pPr lvl="1"/>
            <a:r>
              <a:rPr lang="en-US" altLang="en-US" sz="3500" dirty="0"/>
              <a:t>Libya</a:t>
            </a:r>
          </a:p>
          <a:p>
            <a:pPr lvl="1"/>
            <a:r>
              <a:rPr lang="en-US" altLang="en-US" sz="3500" dirty="0"/>
              <a:t>South Sudan</a:t>
            </a:r>
          </a:p>
          <a:p>
            <a:pPr lvl="1" eaLnBrk="1" hangingPunct="1"/>
            <a:r>
              <a:rPr lang="en-US" altLang="en-US" sz="3500" dirty="0"/>
              <a:t>Central African Republic</a:t>
            </a:r>
          </a:p>
          <a:p>
            <a:pPr lvl="1"/>
            <a:r>
              <a:rPr lang="en-US" altLang="en-US" sz="3500" dirty="0"/>
              <a:t>Haiti</a:t>
            </a:r>
          </a:p>
          <a:p>
            <a:pPr lvl="1"/>
            <a:r>
              <a:rPr lang="en-US" altLang="en-US" sz="3500" dirty="0"/>
              <a:t>Chad</a:t>
            </a:r>
          </a:p>
          <a:p>
            <a:pPr marL="457200" lvl="1" indent="0" eaLnBrk="1" hangingPunct="1">
              <a:buNone/>
            </a:pPr>
            <a:endParaRPr lang="en-US" altLang="en-US" dirty="0"/>
          </a:p>
        </p:txBody>
      </p:sp>
      <p:sp>
        <p:nvSpPr>
          <p:cNvPr id="25604" name="Rectangle 6"/>
          <p:cNvSpPr>
            <a:spLocks noGrp="1" noChangeArrowheads="1"/>
          </p:cNvSpPr>
          <p:nvPr>
            <p:ph sz="half" idx="2"/>
          </p:nvPr>
        </p:nvSpPr>
        <p:spPr>
          <a:xfrm>
            <a:off x="6172200" y="1690688"/>
            <a:ext cx="5715000" cy="5014912"/>
          </a:xfrm>
        </p:spPr>
        <p:txBody>
          <a:bodyPr>
            <a:normAutofit fontScale="92500" lnSpcReduction="10000"/>
          </a:bodyPr>
          <a:lstStyle/>
          <a:p>
            <a:pPr eaLnBrk="1" hangingPunct="1"/>
            <a:r>
              <a:rPr lang="en-US" altLang="en-US" u="sng" dirty="0"/>
              <a:t>Easiest to Do Business</a:t>
            </a:r>
            <a:r>
              <a:rPr lang="en-US" altLang="en-US" dirty="0"/>
              <a:t>:</a:t>
            </a:r>
          </a:p>
          <a:p>
            <a:pPr eaLnBrk="1" hangingPunct="1"/>
            <a:endParaRPr lang="en-US" altLang="en-US" sz="1000" dirty="0"/>
          </a:p>
          <a:p>
            <a:pPr lvl="1"/>
            <a:r>
              <a:rPr lang="en-US" altLang="en-US" sz="3500" dirty="0"/>
              <a:t>New Zealand</a:t>
            </a:r>
          </a:p>
          <a:p>
            <a:pPr lvl="1"/>
            <a:r>
              <a:rPr lang="en-US" altLang="en-US" sz="3500" dirty="0"/>
              <a:t>Singapore</a:t>
            </a:r>
          </a:p>
          <a:p>
            <a:pPr lvl="1"/>
            <a:r>
              <a:rPr lang="en-US" altLang="en-US" sz="3500" dirty="0"/>
              <a:t>Denmark</a:t>
            </a:r>
          </a:p>
          <a:p>
            <a:pPr lvl="1"/>
            <a:r>
              <a:rPr lang="en-US" altLang="en-US" sz="3500" dirty="0"/>
              <a:t>Hong Kong SAR, China</a:t>
            </a:r>
          </a:p>
          <a:p>
            <a:pPr lvl="1"/>
            <a:r>
              <a:rPr lang="en-US" altLang="en-US" sz="3500" dirty="0"/>
              <a:t>Korea, Rep.</a:t>
            </a:r>
          </a:p>
          <a:p>
            <a:pPr lvl="1"/>
            <a:r>
              <a:rPr lang="en-US" altLang="en-US" sz="3500" dirty="0"/>
              <a:t>Georgia</a:t>
            </a:r>
          </a:p>
          <a:p>
            <a:pPr lvl="1"/>
            <a:r>
              <a:rPr lang="en-US" altLang="en-US" sz="3500" dirty="0"/>
              <a:t>Norway</a:t>
            </a:r>
          </a:p>
          <a:p>
            <a:pPr lvl="1"/>
            <a:r>
              <a:rPr lang="en-US" altLang="en-US" sz="3500" dirty="0"/>
              <a:t>United States</a:t>
            </a:r>
          </a:p>
          <a:p>
            <a:pPr lvl="1"/>
            <a:r>
              <a:rPr lang="en-US" altLang="en-US" sz="3500" dirty="0"/>
              <a:t>United Kingdom</a:t>
            </a:r>
          </a:p>
        </p:txBody>
      </p:sp>
      <p:sp>
        <p:nvSpPr>
          <p:cNvPr id="25605" name="Text Box 7"/>
          <p:cNvSpPr txBox="1">
            <a:spLocks noChangeArrowheads="1"/>
          </p:cNvSpPr>
          <p:nvPr/>
        </p:nvSpPr>
        <p:spPr bwMode="auto">
          <a:xfrm>
            <a:off x="4384766" y="6491288"/>
            <a:ext cx="6248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Blip>
                <a:blip r:embed="rId3"/>
              </a:buBlip>
              <a:defRPr sz="3200">
                <a:solidFill>
                  <a:schemeClr val="tx1"/>
                </a:solidFill>
                <a:latin typeface="Verdana" panose="020B060403050404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a:spcBef>
                <a:spcPct val="50000"/>
              </a:spcBef>
              <a:buFontTx/>
              <a:buNone/>
            </a:pPr>
            <a:r>
              <a:rPr lang="en-US" altLang="en-US" sz="2000" dirty="0">
                <a:latin typeface="+mn-lt"/>
              </a:rPr>
              <a:t>http://www.doingbusiness.org/rankings</a:t>
            </a:r>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Autofit/>
          </a:bodyPr>
          <a:lstStyle/>
          <a:p>
            <a:r>
              <a:rPr lang="en-US" altLang="en-US" b="1" dirty="0">
                <a:cs typeface="Tahoma" panose="020B0604030504040204" pitchFamily="34" charset="0"/>
              </a:rPr>
              <a:t>Economic Reasoning </a:t>
            </a:r>
            <a:r>
              <a:rPr lang="en-US" altLang="en-US" dirty="0">
                <a:cs typeface="Tahoma" panose="020B0604030504040204" pitchFamily="34" charset="0"/>
              </a:rPr>
              <a:t>Proposition </a:t>
            </a:r>
            <a:r>
              <a:rPr lang="en-US" altLang="en-US" b="1" dirty="0">
                <a:cs typeface="Tahoma" panose="020B0604030504040204" pitchFamily="34" charset="0"/>
              </a:rPr>
              <a:t># 3:  </a:t>
            </a:r>
          </a:p>
        </p:txBody>
      </p:sp>
      <p:sp>
        <p:nvSpPr>
          <p:cNvPr id="9219" name="Rectangle 3"/>
          <p:cNvSpPr>
            <a:spLocks noGrp="1" noChangeArrowheads="1"/>
          </p:cNvSpPr>
          <p:nvPr>
            <p:ph idx="1"/>
          </p:nvPr>
        </p:nvSpPr>
        <p:spPr/>
        <p:txBody>
          <a:bodyPr>
            <a:normAutofit/>
          </a:bodyPr>
          <a:lstStyle/>
          <a:p>
            <a:r>
              <a:rPr lang="en-US" altLang="en-US" dirty="0"/>
              <a:t>People respond to incentives in predictable ways.</a:t>
            </a:r>
          </a:p>
          <a:p>
            <a:pPr lvl="1"/>
            <a:r>
              <a:rPr lang="en-US" altLang="en-US" dirty="0"/>
              <a:t>Choices are influenced by incentives, the rewards that encourage and the punishments that discourage actions. When incentives change, behavior changes in predictable ways.</a:t>
            </a:r>
          </a:p>
        </p:txBody>
      </p:sp>
    </p:spTree>
    <p:extLst>
      <p:ext uri="{BB962C8B-B14F-4D97-AF65-F5344CB8AC3E}">
        <p14:creationId xmlns:p14="http://schemas.microsoft.com/office/powerpoint/2010/main" val="24639609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rmAutofit/>
          </a:bodyPr>
          <a:lstStyle/>
          <a:p>
            <a:r>
              <a:rPr lang="en-US" altLang="en-US" b="1" dirty="0">
                <a:cs typeface="Tahoma" panose="020B0604030504040204" pitchFamily="34" charset="0"/>
              </a:rPr>
              <a:t>Economic Reasoning </a:t>
            </a:r>
            <a:r>
              <a:rPr lang="en-US" altLang="en-US" dirty="0">
                <a:cs typeface="Tahoma" panose="020B0604030504040204" pitchFamily="34" charset="0"/>
              </a:rPr>
              <a:t>Proposition </a:t>
            </a:r>
            <a:r>
              <a:rPr lang="en-US" altLang="en-US" b="1" dirty="0">
                <a:cs typeface="Tahoma" panose="020B0604030504040204" pitchFamily="34" charset="0"/>
              </a:rPr>
              <a:t># 4:  </a:t>
            </a:r>
          </a:p>
        </p:txBody>
      </p:sp>
      <p:sp>
        <p:nvSpPr>
          <p:cNvPr id="22531" name="Rectangle 3"/>
          <p:cNvSpPr>
            <a:spLocks noGrp="1" noChangeArrowheads="1"/>
          </p:cNvSpPr>
          <p:nvPr>
            <p:ph idx="1"/>
          </p:nvPr>
        </p:nvSpPr>
        <p:spPr/>
        <p:txBody>
          <a:bodyPr>
            <a:normAutofit/>
          </a:bodyPr>
          <a:lstStyle/>
          <a:p>
            <a:r>
              <a:rPr lang="en-US" altLang="en-US" dirty="0"/>
              <a:t>Institutions are the “rules of the game” that influence choices. </a:t>
            </a:r>
          </a:p>
          <a:p>
            <a:pPr lvl="1"/>
            <a:r>
              <a:rPr lang="en-US" altLang="en-US" dirty="0"/>
              <a:t>Laws, customs, moral principles, superstitions, and cultural values influence people’s choices. These basic institutions controlling behavior set out and establish the incentive structure and the basic design of the economic system.</a:t>
            </a:r>
          </a:p>
        </p:txBody>
      </p:sp>
    </p:spTree>
    <p:extLst>
      <p:ext uri="{BB962C8B-B14F-4D97-AF65-F5344CB8AC3E}">
        <p14:creationId xmlns:p14="http://schemas.microsoft.com/office/powerpoint/2010/main" val="16247927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normAutofit/>
          </a:bodyPr>
          <a:lstStyle/>
          <a:p>
            <a:pPr eaLnBrk="1" hangingPunct="1"/>
            <a:r>
              <a:rPr lang="en-US" altLang="en-US" sz="6600" dirty="0"/>
              <a:t>Mini-Activity: Money for Sale!	</a:t>
            </a:r>
          </a:p>
        </p:txBody>
      </p:sp>
      <p:sp>
        <p:nvSpPr>
          <p:cNvPr id="4099" name="Content Placeholder 2"/>
          <p:cNvSpPr>
            <a:spLocks noGrp="1"/>
          </p:cNvSpPr>
          <p:nvPr>
            <p:ph idx="1"/>
          </p:nvPr>
        </p:nvSpPr>
        <p:spPr/>
        <p:txBody>
          <a:bodyPr>
            <a:noAutofit/>
          </a:bodyPr>
          <a:lstStyle/>
          <a:p>
            <a:pPr eaLnBrk="1" hangingPunct="1"/>
            <a:r>
              <a:rPr lang="en-US" altLang="en-US" sz="4000" dirty="0"/>
              <a:t> In this envelope is a piece of U.S. currency</a:t>
            </a:r>
          </a:p>
          <a:p>
            <a:pPr lvl="1" eaLnBrk="1" hangingPunct="1"/>
            <a:r>
              <a:rPr lang="en-US" altLang="en-US" sz="3600" dirty="0"/>
              <a:t> $1, $2, $5, $10, $20, $50, or $100</a:t>
            </a:r>
          </a:p>
          <a:p>
            <a:pPr lvl="1" eaLnBrk="1" hangingPunct="1"/>
            <a:endParaRPr lang="en-US" altLang="en-US" sz="3600" dirty="0"/>
          </a:p>
          <a:p>
            <a:pPr eaLnBrk="1" hangingPunct="1"/>
            <a:r>
              <a:rPr lang="en-US" altLang="en-US" sz="4000" dirty="0"/>
              <a:t> I will sell to highest bidder at absolute auction</a:t>
            </a:r>
          </a:p>
          <a:p>
            <a:pPr eaLnBrk="1" hangingPunct="1"/>
            <a:endParaRPr lang="en-US" altLang="en-US" sz="600" dirty="0"/>
          </a:p>
          <a:p>
            <a:pPr lvl="1" eaLnBrk="1" hangingPunct="1"/>
            <a:r>
              <a:rPr lang="en-US" altLang="en-US" sz="3600" dirty="0"/>
              <a:t> I keep winner’s cash, winner keeps mine</a:t>
            </a:r>
          </a:p>
          <a:p>
            <a:pPr lvl="1" eaLnBrk="1" hangingPunct="1"/>
            <a:endParaRPr lang="en-US" altLang="en-US" sz="600" dirty="0"/>
          </a:p>
          <a:p>
            <a:pPr lvl="1" eaLnBrk="1" hangingPunct="1"/>
            <a:r>
              <a:rPr lang="en-US" altLang="en-US" sz="3600" dirty="0"/>
              <a:t> Winner opens envelope &amp; reveals contents to us all</a:t>
            </a:r>
          </a:p>
        </p:txBody>
      </p:sp>
    </p:spTree>
    <p:extLst>
      <p:ext uri="{BB962C8B-B14F-4D97-AF65-F5344CB8AC3E}">
        <p14:creationId xmlns:p14="http://schemas.microsoft.com/office/powerpoint/2010/main" val="5768158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wipe(down)">
                                      <p:cBhvr>
                                        <p:cTn id="7" dur="500"/>
                                        <p:tgtEl>
                                          <p:spTgt spid="40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099">
                                            <p:txEl>
                                              <p:pRg st="1" end="1"/>
                                            </p:txEl>
                                          </p:spTgt>
                                        </p:tgtEl>
                                        <p:attrNameLst>
                                          <p:attrName>style.visibility</p:attrName>
                                        </p:attrNameLst>
                                      </p:cBhvr>
                                      <p:to>
                                        <p:strVal val="visible"/>
                                      </p:to>
                                    </p:set>
                                    <p:animEffect transition="in" filter="wipe(down)">
                                      <p:cBhvr>
                                        <p:cTn id="12" dur="500"/>
                                        <p:tgtEl>
                                          <p:spTgt spid="409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099">
                                            <p:txEl>
                                              <p:pRg st="3" end="3"/>
                                            </p:txEl>
                                          </p:spTgt>
                                        </p:tgtEl>
                                        <p:attrNameLst>
                                          <p:attrName>style.visibility</p:attrName>
                                        </p:attrNameLst>
                                      </p:cBhvr>
                                      <p:to>
                                        <p:strVal val="visible"/>
                                      </p:to>
                                    </p:set>
                                    <p:animEffect transition="in" filter="wipe(down)">
                                      <p:cBhvr>
                                        <p:cTn id="17" dur="500"/>
                                        <p:tgtEl>
                                          <p:spTgt spid="4099">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099">
                                            <p:txEl>
                                              <p:pRg st="5" end="5"/>
                                            </p:txEl>
                                          </p:spTgt>
                                        </p:tgtEl>
                                        <p:attrNameLst>
                                          <p:attrName>style.visibility</p:attrName>
                                        </p:attrNameLst>
                                      </p:cBhvr>
                                      <p:to>
                                        <p:strVal val="visible"/>
                                      </p:to>
                                    </p:set>
                                    <p:animEffect transition="in" filter="wipe(down)">
                                      <p:cBhvr>
                                        <p:cTn id="22" dur="500"/>
                                        <p:tgtEl>
                                          <p:spTgt spid="4099">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099">
                                            <p:txEl>
                                              <p:pRg st="7" end="7"/>
                                            </p:txEl>
                                          </p:spTgt>
                                        </p:tgtEl>
                                        <p:attrNameLst>
                                          <p:attrName>style.visibility</p:attrName>
                                        </p:attrNameLst>
                                      </p:cBhvr>
                                      <p:to>
                                        <p:strVal val="visible"/>
                                      </p:to>
                                    </p:set>
                                    <p:animEffect transition="in" filter="wipe(down)">
                                      <p:cBhvr>
                                        <p:cTn id="27" dur="500"/>
                                        <p:tgtEl>
                                          <p:spTgt spid="409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a:bodyPr>
          <a:lstStyle/>
          <a:p>
            <a:pPr eaLnBrk="1" hangingPunct="1"/>
            <a:r>
              <a:rPr lang="en-US" altLang="en-US" sz="5400" dirty="0"/>
              <a:t>Questions for Money Auction Winner</a:t>
            </a:r>
          </a:p>
        </p:txBody>
      </p:sp>
      <p:sp>
        <p:nvSpPr>
          <p:cNvPr id="5123" name="Content Placeholder 2"/>
          <p:cNvSpPr>
            <a:spLocks noGrp="1"/>
          </p:cNvSpPr>
          <p:nvPr>
            <p:ph idx="1"/>
          </p:nvPr>
        </p:nvSpPr>
        <p:spPr>
          <a:xfrm>
            <a:off x="838200" y="1978924"/>
            <a:ext cx="10515600" cy="4574275"/>
          </a:xfrm>
        </p:spPr>
        <p:txBody>
          <a:bodyPr>
            <a:normAutofit/>
          </a:bodyPr>
          <a:lstStyle/>
          <a:p>
            <a:pPr eaLnBrk="1" hangingPunct="1">
              <a:spcBef>
                <a:spcPct val="40000"/>
              </a:spcBef>
            </a:pPr>
            <a:r>
              <a:rPr lang="en-US" altLang="en-US" sz="3600" dirty="0"/>
              <a:t>Did you earn a profit?</a:t>
            </a:r>
          </a:p>
          <a:p>
            <a:pPr eaLnBrk="1" hangingPunct="1">
              <a:spcBef>
                <a:spcPct val="50000"/>
              </a:spcBef>
            </a:pPr>
            <a:r>
              <a:rPr lang="en-US" altLang="en-US" sz="3600" dirty="0"/>
              <a:t>What motivated you to accept the risk of today’s sale?</a:t>
            </a:r>
          </a:p>
          <a:p>
            <a:pPr eaLnBrk="1" hangingPunct="1">
              <a:spcBef>
                <a:spcPct val="30000"/>
              </a:spcBef>
            </a:pPr>
            <a:r>
              <a:rPr lang="en-US" altLang="en-US" sz="3600" dirty="0"/>
              <a:t>Suppose I repeated the sale, hour after hour, putting a $10 bill in the envelope every time</a:t>
            </a:r>
          </a:p>
          <a:p>
            <a:pPr lvl="1" eaLnBrk="1" hangingPunct="1">
              <a:spcBef>
                <a:spcPct val="30000"/>
              </a:spcBef>
            </a:pPr>
            <a:r>
              <a:rPr lang="en-US" altLang="en-US" sz="3600" dirty="0"/>
              <a:t>To what would the winning bid tend to gravitate?</a:t>
            </a:r>
          </a:p>
          <a:p>
            <a:pPr lvl="2" eaLnBrk="1" hangingPunct="1"/>
            <a:r>
              <a:rPr lang="en-US" altLang="en-US" dirty="0"/>
              <a:t>Winning bid would approach $10 . . . </a:t>
            </a:r>
          </a:p>
          <a:p>
            <a:pPr lvl="3" eaLnBrk="1" hangingPunct="1"/>
            <a:r>
              <a:rPr lang="en-US" altLang="en-US" sz="3600" dirty="0"/>
              <a:t> Driving profit toward zero</a:t>
            </a:r>
          </a:p>
          <a:p>
            <a:pPr eaLnBrk="1" hangingPunct="1">
              <a:spcBef>
                <a:spcPct val="50000"/>
              </a:spcBef>
            </a:pPr>
            <a:endParaRPr lang="en-US" altLang="en-US" sz="3000" dirty="0"/>
          </a:p>
          <a:p>
            <a:pPr eaLnBrk="1" hangingPunct="1">
              <a:spcBef>
                <a:spcPct val="40000"/>
              </a:spcBef>
              <a:buFontTx/>
              <a:buNone/>
            </a:pPr>
            <a:endParaRPr lang="en-US" altLang="en-US" sz="2400" dirty="0"/>
          </a:p>
        </p:txBody>
      </p:sp>
    </p:spTree>
    <p:extLst>
      <p:ext uri="{BB962C8B-B14F-4D97-AF65-F5344CB8AC3E}">
        <p14:creationId xmlns:p14="http://schemas.microsoft.com/office/powerpoint/2010/main" val="35088591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wipe(down)">
                                      <p:cBhvr>
                                        <p:cTn id="7" dur="500"/>
                                        <p:tgtEl>
                                          <p:spTgt spid="51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123">
                                            <p:txEl>
                                              <p:pRg st="1" end="1"/>
                                            </p:txEl>
                                          </p:spTgt>
                                        </p:tgtEl>
                                        <p:attrNameLst>
                                          <p:attrName>style.visibility</p:attrName>
                                        </p:attrNameLst>
                                      </p:cBhvr>
                                      <p:to>
                                        <p:strVal val="visible"/>
                                      </p:to>
                                    </p:set>
                                    <p:animEffect transition="in" filter="wipe(down)">
                                      <p:cBhvr>
                                        <p:cTn id="12" dur="500"/>
                                        <p:tgtEl>
                                          <p:spTgt spid="512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123">
                                            <p:txEl>
                                              <p:pRg st="2" end="2"/>
                                            </p:txEl>
                                          </p:spTgt>
                                        </p:tgtEl>
                                        <p:attrNameLst>
                                          <p:attrName>style.visibility</p:attrName>
                                        </p:attrNameLst>
                                      </p:cBhvr>
                                      <p:to>
                                        <p:strVal val="visible"/>
                                      </p:to>
                                    </p:set>
                                    <p:animEffect transition="in" filter="wipe(down)">
                                      <p:cBhvr>
                                        <p:cTn id="17" dur="500"/>
                                        <p:tgtEl>
                                          <p:spTgt spid="512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123">
                                            <p:txEl>
                                              <p:pRg st="3" end="3"/>
                                            </p:txEl>
                                          </p:spTgt>
                                        </p:tgtEl>
                                        <p:attrNameLst>
                                          <p:attrName>style.visibility</p:attrName>
                                        </p:attrNameLst>
                                      </p:cBhvr>
                                      <p:to>
                                        <p:strVal val="visible"/>
                                      </p:to>
                                    </p:set>
                                    <p:animEffect transition="in" filter="wipe(down)">
                                      <p:cBhvr>
                                        <p:cTn id="22" dur="500"/>
                                        <p:tgtEl>
                                          <p:spTgt spid="512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123">
                                            <p:txEl>
                                              <p:pRg st="4" end="4"/>
                                            </p:txEl>
                                          </p:spTgt>
                                        </p:tgtEl>
                                        <p:attrNameLst>
                                          <p:attrName>style.visibility</p:attrName>
                                        </p:attrNameLst>
                                      </p:cBhvr>
                                      <p:to>
                                        <p:strVal val="visible"/>
                                      </p:to>
                                    </p:set>
                                    <p:animEffect transition="in" filter="wipe(down)">
                                      <p:cBhvr>
                                        <p:cTn id="27" dur="500"/>
                                        <p:tgtEl>
                                          <p:spTgt spid="5123">
                                            <p:txEl>
                                              <p:pRg st="4" end="4"/>
                                            </p:txEl>
                                          </p:spTgt>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5123">
                                            <p:txEl>
                                              <p:pRg st="5" end="5"/>
                                            </p:txEl>
                                          </p:spTgt>
                                        </p:tgtEl>
                                        <p:attrNameLst>
                                          <p:attrName>style.visibility</p:attrName>
                                        </p:attrNameLst>
                                      </p:cBhvr>
                                      <p:to>
                                        <p:strVal val="visible"/>
                                      </p:to>
                                    </p:set>
                                    <p:animEffect transition="in" filter="wipe(down)">
                                      <p:cBhvr>
                                        <p:cTn id="30" dur="500"/>
                                        <p:tgtEl>
                                          <p:spTgt spid="512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idx="1"/>
          </p:nvPr>
        </p:nvSpPr>
        <p:spPr/>
        <p:txBody>
          <a:bodyPr>
            <a:normAutofit lnSpcReduction="10000"/>
          </a:bodyPr>
          <a:lstStyle/>
          <a:p>
            <a:pPr eaLnBrk="1" hangingPunct="1"/>
            <a:r>
              <a:rPr lang="en-US" altLang="en-US"/>
              <a:t>Please use the slides before this one in your presentation. </a:t>
            </a:r>
          </a:p>
          <a:p>
            <a:pPr eaLnBrk="1" hangingPunct="1"/>
            <a:endParaRPr lang="en-US" altLang="en-US"/>
          </a:p>
          <a:p>
            <a:pPr eaLnBrk="1" hangingPunct="1">
              <a:buFont typeface="Wingdings" panose="05000000000000000000" pitchFamily="2" charset="2"/>
              <a:buNone/>
            </a:pPr>
            <a:r>
              <a:rPr lang="en-US" altLang="en-US"/>
              <a:t> </a:t>
            </a:r>
          </a:p>
          <a:p>
            <a:pPr eaLnBrk="1" hangingPunct="1"/>
            <a:r>
              <a:rPr lang="en-US" altLang="en-US"/>
              <a:t>The slides following this one are provided as options.</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Mobile Planet</a:t>
            </a:r>
          </a:p>
        </p:txBody>
      </p:sp>
      <p:sp>
        <p:nvSpPr>
          <p:cNvPr id="4" name="Text Placeholder 3"/>
          <p:cNvSpPr>
            <a:spLocks noGrp="1"/>
          </p:cNvSpPr>
          <p:nvPr>
            <p:ph type="body" sz="half" idx="2"/>
          </p:nvPr>
        </p:nvSpPr>
        <p:spPr/>
        <p:txBody>
          <a:bodyPr/>
          <a:lstStyle/>
          <a:p>
            <a:r>
              <a:rPr lang="en-US" i="1" dirty="0"/>
              <a:t>Photos taken during various travels, mostly Africa, of mobile phones and their impact on and in the developing world</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553200" y="2883354"/>
            <a:ext cx="5457825" cy="3952875"/>
          </a:xfrm>
          <a:prstGeom prst="rect">
            <a:avLst/>
          </a:prstGeom>
        </p:spPr>
      </p:pic>
      <p:pic>
        <p:nvPicPr>
          <p:cNvPr id="10242" name="Picture 4" descr="Single_Masai_on_Cell_Pho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204869"/>
            <a:ext cx="2991337" cy="446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8758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Mobile Planet</a:t>
            </a:r>
          </a:p>
        </p:txBody>
      </p:sp>
      <p:sp>
        <p:nvSpPr>
          <p:cNvPr id="4" name="Text Placeholder 3"/>
          <p:cNvSpPr>
            <a:spLocks noGrp="1"/>
          </p:cNvSpPr>
          <p:nvPr>
            <p:ph type="body" sz="half" idx="2"/>
          </p:nvPr>
        </p:nvSpPr>
        <p:spPr/>
        <p:txBody>
          <a:bodyPr/>
          <a:lstStyle/>
          <a:p>
            <a:r>
              <a:rPr lang="en-US" i="1" dirty="0"/>
              <a:t>Photos taken of mobile phones and their impact on and in the developing world</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8800" y="152400"/>
            <a:ext cx="5562600" cy="64897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theme/theme1.xml><?xml version="1.0" encoding="utf-8"?>
<a:theme xmlns:a="http://schemas.openxmlformats.org/drawingml/2006/main" name="2_EFL 2016 Master Layout">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Frosted Glass">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1129</Words>
  <Application>Microsoft Office PowerPoint</Application>
  <PresentationFormat>Widescreen</PresentationFormat>
  <Paragraphs>136</Paragraphs>
  <Slides>26</Slides>
  <Notes>12</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Calibri</vt:lpstr>
      <vt:lpstr>Calibri Light</vt:lpstr>
      <vt:lpstr>Tahoma</vt:lpstr>
      <vt:lpstr>Verdana</vt:lpstr>
      <vt:lpstr>Wingdings</vt:lpstr>
      <vt:lpstr>2_EFL 2016 Master Layout</vt:lpstr>
      <vt:lpstr>Economics for Leaders</vt:lpstr>
      <vt:lpstr>What drives innovation?</vt:lpstr>
      <vt:lpstr>Economic Reasoning Proposition # 3:  </vt:lpstr>
      <vt:lpstr>Economic Reasoning Proposition # 4:  </vt:lpstr>
      <vt:lpstr>Mini-Activity: Money for Sale! </vt:lpstr>
      <vt:lpstr>Questions for Money Auction Winner</vt:lpstr>
      <vt:lpstr>PowerPoint Presentation</vt:lpstr>
      <vt:lpstr>Mobile Planet</vt:lpstr>
      <vt:lpstr>Mobile Planet</vt:lpstr>
      <vt:lpstr>Cell Charging Kiosk, Uganda</vt:lpstr>
      <vt:lpstr>Cell Phones in Africa: Communication Lifeline</vt:lpstr>
      <vt:lpstr>Solar lightbulb to shine on developing world</vt:lpstr>
      <vt:lpstr>Technology &amp; Productivity</vt:lpstr>
      <vt:lpstr>PowerPoint Presentation</vt:lpstr>
      <vt:lpstr>Soviet Social Indicators, 1990</vt:lpstr>
      <vt:lpstr>Soviet Line for Shoes</vt:lpstr>
      <vt:lpstr>Soviet Line for Oranges</vt:lpstr>
      <vt:lpstr>Profit attracts resources</vt:lpstr>
      <vt:lpstr>One Key to Innovation</vt:lpstr>
      <vt:lpstr>Case Study: Napster</vt:lpstr>
      <vt:lpstr>Best inventions of 2018  (From Time’s Top 50 list)</vt:lpstr>
      <vt:lpstr>Best inventions of 2018  (From Time’s Top 50 list)</vt:lpstr>
      <vt:lpstr>What makes a successful invention?</vt:lpstr>
      <vt:lpstr>PowerPoint Presentation</vt:lpstr>
      <vt:lpstr>World Map Showing the Ease of Doing Business 2019 </vt:lpstr>
      <vt:lpstr>The Ease of Doing Business 2019 Report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2019-06-08T15:38:07Z</dcterms:created>
  <dcterms:modified xsi:type="dcterms:W3CDTF">2019-06-08T15:42:48Z</dcterms:modified>
</cp:coreProperties>
</file>