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31"/>
  </p:notesMasterIdLst>
  <p:sldIdLst>
    <p:sldId id="256" r:id="rId2"/>
    <p:sldId id="266" r:id="rId3"/>
    <p:sldId id="267" r:id="rId4"/>
    <p:sldId id="304" r:id="rId5"/>
    <p:sldId id="299" r:id="rId6"/>
    <p:sldId id="300" r:id="rId7"/>
    <p:sldId id="301" r:id="rId8"/>
    <p:sldId id="302" r:id="rId9"/>
    <p:sldId id="303" r:id="rId10"/>
    <p:sldId id="305" r:id="rId11"/>
    <p:sldId id="268" r:id="rId12"/>
    <p:sldId id="328" r:id="rId13"/>
    <p:sldId id="329" r:id="rId14"/>
    <p:sldId id="288" r:id="rId15"/>
    <p:sldId id="325" r:id="rId16"/>
    <p:sldId id="271" r:id="rId17"/>
    <p:sldId id="326" r:id="rId18"/>
    <p:sldId id="272" r:id="rId19"/>
    <p:sldId id="273" r:id="rId20"/>
    <p:sldId id="264" r:id="rId21"/>
    <p:sldId id="269" r:id="rId22"/>
    <p:sldId id="270" r:id="rId23"/>
    <p:sldId id="274" r:id="rId24"/>
    <p:sldId id="275" r:id="rId25"/>
    <p:sldId id="276" r:id="rId26"/>
    <p:sldId id="277" r:id="rId27"/>
    <p:sldId id="278" r:id="rId28"/>
    <p:sldId id="279" r:id="rId29"/>
    <p:sldId id="280" r:id="rId30"/>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494" autoAdjust="0"/>
  </p:normalViewPr>
  <p:slideViewPr>
    <p:cSldViewPr>
      <p:cViewPr varScale="1">
        <p:scale>
          <a:sx n="79" d="100"/>
          <a:sy n="79" d="100"/>
        </p:scale>
        <p:origin x="321" y="51"/>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cs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cs typeface="Arial" charset="0"/>
              </a:defRPr>
            </a:lvl1pPr>
          </a:lstStyle>
          <a:p>
            <a:pPr>
              <a:defRPr/>
            </a:pPr>
            <a:fld id="{C7D0EC07-76CC-43B9-BFA6-BC249B6A9BB6}" type="datetimeFigureOut">
              <a:rPr lang="en-US"/>
              <a:pPr>
                <a:defRPr/>
              </a:pPr>
              <a:t>6/8/2019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cs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26F0319A-8077-4930-99D6-F5BCF27CA806}" type="slidenum">
              <a:rPr lang="en-US" altLang="en-US"/>
              <a:pPr/>
              <a:t>‹#›</a:t>
            </a:fld>
            <a:endParaRPr lang="en-US" altLang="en-US"/>
          </a:p>
        </p:txBody>
      </p:sp>
    </p:spTree>
    <p:extLst>
      <p:ext uri="{BB962C8B-B14F-4D97-AF65-F5344CB8AC3E}">
        <p14:creationId xmlns:p14="http://schemas.microsoft.com/office/powerpoint/2010/main" val="360548511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learnliberty.org/videos/externalities-when-is-a-potato-chip-not-just-a-potato-chip"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Make a transition from the general topic of world poverty – to economic reasoning tools</a:t>
            </a:r>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65DD7AF1-85F2-485F-9051-8BBAD6E3DAD5}" type="slidenum">
              <a:rPr lang="en-US" altLang="en-US">
                <a:latin typeface="Arial" panose="020B0604020202020204" pitchFamily="34" charset="0"/>
              </a:rPr>
              <a:pPr eaLnBrk="1" hangingPunct="1">
                <a:spcBef>
                  <a:spcPct val="0"/>
                </a:spcBef>
              </a:pPr>
              <a:t>5</a:t>
            </a:fld>
            <a:endParaRPr lang="en-US" altLang="en-US">
              <a:latin typeface="Arial" panose="020B0604020202020204" pitchFamily="34" charset="0"/>
            </a:endParaRPr>
          </a:p>
        </p:txBody>
      </p:sp>
    </p:spTree>
    <p:extLst>
      <p:ext uri="{BB962C8B-B14F-4D97-AF65-F5344CB8AC3E}">
        <p14:creationId xmlns:p14="http://schemas.microsoft.com/office/powerpoint/2010/main" val="919945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Top Photo: Great Pacific Garbage Patch</a:t>
            </a:r>
          </a:p>
          <a:p>
            <a:r>
              <a:rPr lang="en-US" dirty="0"/>
              <a:t>Bottom Photo: Space Trash</a:t>
            </a:r>
          </a:p>
        </p:txBody>
      </p:sp>
      <p:sp>
        <p:nvSpPr>
          <p:cNvPr id="4" name="Slide Number Placeholder 3"/>
          <p:cNvSpPr>
            <a:spLocks noGrp="1"/>
          </p:cNvSpPr>
          <p:nvPr>
            <p:ph type="sldNum" sz="quarter" idx="5"/>
          </p:nvPr>
        </p:nvSpPr>
        <p:spPr/>
        <p:txBody>
          <a:bodyPr/>
          <a:lstStyle/>
          <a:p>
            <a:fld id="{26F0319A-8077-4930-99D6-F5BCF27CA806}" type="slidenum">
              <a:rPr lang="en-US" altLang="en-US" smtClean="0"/>
              <a:pPr/>
              <a:t>12</a:t>
            </a:fld>
            <a:endParaRPr lang="en-US" altLang="en-US"/>
          </a:p>
        </p:txBody>
      </p:sp>
    </p:spTree>
    <p:extLst>
      <p:ext uri="{BB962C8B-B14F-4D97-AF65-F5344CB8AC3E}">
        <p14:creationId xmlns:p14="http://schemas.microsoft.com/office/powerpoint/2010/main" val="28221997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dirty="0">
                <a:latin typeface="Arial" panose="020B0604020202020204" pitchFamily="34" charset="0"/>
                <a:hlinkClick r:id="rId3"/>
              </a:rPr>
              <a:t>http://www.learnliberty.org/videos/externalities-when-is-a-potato-chip-not-just-a-potato-chip</a:t>
            </a:r>
            <a:endParaRPr lang="en-US" dirty="0"/>
          </a:p>
        </p:txBody>
      </p:sp>
      <p:sp>
        <p:nvSpPr>
          <p:cNvPr id="4" name="Slide Number Placeholder 3"/>
          <p:cNvSpPr>
            <a:spLocks noGrp="1"/>
          </p:cNvSpPr>
          <p:nvPr>
            <p:ph type="sldNum" sz="quarter" idx="5"/>
          </p:nvPr>
        </p:nvSpPr>
        <p:spPr/>
        <p:txBody>
          <a:bodyPr/>
          <a:lstStyle/>
          <a:p>
            <a:fld id="{26F0319A-8077-4930-99D6-F5BCF27CA806}" type="slidenum">
              <a:rPr lang="en-US" altLang="en-US" smtClean="0"/>
              <a:pPr/>
              <a:t>17</a:t>
            </a:fld>
            <a:endParaRPr lang="en-US" altLang="en-US"/>
          </a:p>
        </p:txBody>
      </p:sp>
    </p:spTree>
    <p:extLst>
      <p:ext uri="{BB962C8B-B14F-4D97-AF65-F5344CB8AC3E}">
        <p14:creationId xmlns:p14="http://schemas.microsoft.com/office/powerpoint/2010/main" val="37149363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31149A27-3063-4A33-9E4A-18EA0D1C3552}" type="slidenum">
              <a:rPr lang="en-US" altLang="en-US">
                <a:latin typeface="Arial" panose="020B0604020202020204" pitchFamily="34" charset="0"/>
              </a:rPr>
              <a:pPr eaLnBrk="1" hangingPunct="1">
                <a:spcBef>
                  <a:spcPct val="0"/>
                </a:spcBef>
              </a:pPr>
              <a:t>24</a:t>
            </a:fld>
            <a:endParaRPr lang="en-US" altLang="en-US">
              <a:latin typeface="Arial" panose="020B0604020202020204" pitchFamily="34" charset="0"/>
            </a:endParaRPr>
          </a:p>
        </p:txBody>
      </p:sp>
      <p:sp>
        <p:nvSpPr>
          <p:cNvPr id="26627"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Questions from teaching suggestions #5</a:t>
            </a:r>
          </a:p>
        </p:txBody>
      </p:sp>
    </p:spTree>
    <p:extLst>
      <p:ext uri="{BB962C8B-B14F-4D97-AF65-F5344CB8AC3E}">
        <p14:creationId xmlns:p14="http://schemas.microsoft.com/office/powerpoint/2010/main" val="42489182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A4BAD55A-4236-468D-AB91-D5E23E111866}" type="slidenum">
              <a:rPr lang="en-US" altLang="en-US">
                <a:latin typeface="Arial" panose="020B0604020202020204" pitchFamily="34" charset="0"/>
              </a:rPr>
              <a:pPr eaLnBrk="1" hangingPunct="1">
                <a:spcBef>
                  <a:spcPct val="0"/>
                </a:spcBef>
              </a:pPr>
              <a:t>26</a:t>
            </a:fld>
            <a:endParaRPr lang="en-US" altLang="en-US">
              <a:latin typeface="Arial" panose="020B0604020202020204" pitchFamily="34" charset="0"/>
            </a:endParaRPr>
          </a:p>
        </p:txBody>
      </p:sp>
      <p:sp>
        <p:nvSpPr>
          <p:cNvPr id="27651"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Play small video for audio of Captain Planet Theme Song: https://youtu.be/ZGegECwSiGY </a:t>
            </a:r>
          </a:p>
          <a:p>
            <a:pPr eaLnBrk="1" hangingPunct="1">
              <a:spcBef>
                <a:spcPct val="0"/>
              </a:spcBef>
            </a:pPr>
            <a:r>
              <a:rPr lang="en-US" altLang="en-US" dirty="0" err="1"/>
              <a:t>Capt</a:t>
            </a:r>
            <a:r>
              <a:rPr lang="en-US" altLang="en-US" dirty="0"/>
              <a:t> Planet doesn’t understand marginal analysis</a:t>
            </a:r>
          </a:p>
        </p:txBody>
      </p:sp>
    </p:spTree>
    <p:extLst>
      <p:ext uri="{BB962C8B-B14F-4D97-AF65-F5344CB8AC3E}">
        <p14:creationId xmlns:p14="http://schemas.microsoft.com/office/powerpoint/2010/main" val="605580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7F2CF191-A51D-4713-85F6-70E25902C9CB}" type="slidenum">
              <a:rPr lang="en-US" altLang="en-US">
                <a:latin typeface="Arial" panose="020B0604020202020204" pitchFamily="34" charset="0"/>
              </a:rPr>
              <a:pPr eaLnBrk="1" hangingPunct="1">
                <a:spcBef>
                  <a:spcPct val="0"/>
                </a:spcBef>
              </a:pPr>
              <a:t>28</a:t>
            </a:fld>
            <a:endParaRPr lang="en-US" altLang="en-US">
              <a:latin typeface="Arial" panose="020B0604020202020204" pitchFamily="34" charset="0"/>
            </a:endParaRPr>
          </a:p>
        </p:txBody>
      </p:sp>
      <p:sp>
        <p:nvSpPr>
          <p:cNvPr id="28675"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Trumpeter swans on the Henry’s Fork river in Idaho.  A contract between the environmentalists and the Idaho farmers’ water bank allows release of water from farm ponds if the river threatens to freeze and reimbursement of the farmers for lost crops if the ponds don’t refill in time to irrigate. </a:t>
            </a:r>
          </a:p>
        </p:txBody>
      </p:sp>
    </p:spTree>
    <p:extLst>
      <p:ext uri="{BB962C8B-B14F-4D97-AF65-F5344CB8AC3E}">
        <p14:creationId xmlns:p14="http://schemas.microsoft.com/office/powerpoint/2010/main" val="13222366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47FA16CD-CB7A-4273-83C7-1E2A930C3215}" type="slidenum">
              <a:rPr lang="en-US" altLang="en-US">
                <a:latin typeface="Arial" panose="020B0604020202020204" pitchFamily="34" charset="0"/>
              </a:rPr>
              <a:pPr eaLnBrk="1" hangingPunct="1">
                <a:spcBef>
                  <a:spcPct val="0"/>
                </a:spcBef>
              </a:pPr>
              <a:t>29</a:t>
            </a:fld>
            <a:endParaRPr lang="en-US" altLang="en-US">
              <a:latin typeface="Arial" panose="020B0604020202020204" pitchFamily="34" charset="0"/>
            </a:endParaRPr>
          </a:p>
        </p:txBody>
      </p:sp>
      <p:sp>
        <p:nvSpPr>
          <p:cNvPr id="29699"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7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Zoning in Miami example from teaching suggestions #8</a:t>
            </a:r>
          </a:p>
        </p:txBody>
      </p:sp>
    </p:spTree>
    <p:extLst>
      <p:ext uri="{BB962C8B-B14F-4D97-AF65-F5344CB8AC3E}">
        <p14:creationId xmlns:p14="http://schemas.microsoft.com/office/powerpoint/2010/main" val="239526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3602038"/>
            <a:ext cx="9144000" cy="1655762"/>
          </a:xfrm>
        </p:spPr>
        <p:txBody>
          <a:bodyPr/>
          <a:lstStyle>
            <a:lvl1pPr marL="0" indent="0" algn="ctr">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8" name="Date Placeholder 7"/>
          <p:cNvSpPr>
            <a:spLocks noGrp="1"/>
          </p:cNvSpPr>
          <p:nvPr>
            <p:ph type="dt" sz="half" idx="10"/>
          </p:nvPr>
        </p:nvSpPr>
        <p:spPr>
          <a:xfrm>
            <a:off x="838200" y="12303450"/>
            <a:ext cx="656851" cy="161600"/>
          </a:xfrm>
          <a:prstGeom prst="rect">
            <a:avLst/>
          </a:prstGeom>
        </p:spPr>
        <p:txBody>
          <a:bodyPr/>
          <a:lstStyle/>
          <a:p>
            <a:pPr>
              <a:defRPr/>
            </a:pPr>
            <a:endParaRPr lang="en-US"/>
          </a:p>
        </p:txBody>
      </p:sp>
      <p:sp>
        <p:nvSpPr>
          <p:cNvPr id="12" name="Title 1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2873472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Date Placeholder 6"/>
          <p:cNvSpPr>
            <a:spLocks noGrp="1"/>
          </p:cNvSpPr>
          <p:nvPr>
            <p:ph type="dt" sz="half" idx="10"/>
          </p:nvPr>
        </p:nvSpPr>
        <p:spPr>
          <a:xfrm>
            <a:off x="838200" y="12303450"/>
            <a:ext cx="656851" cy="161600"/>
          </a:xfrm>
          <a:prstGeom prst="rect">
            <a:avLst/>
          </a:prstGeom>
        </p:spPr>
        <p:txBody>
          <a:bodyPr/>
          <a:lstStyle/>
          <a:p>
            <a:pPr>
              <a:defRPr/>
            </a:pPr>
            <a:endParaRPr lang="en-US"/>
          </a:p>
        </p:txBody>
      </p:sp>
    </p:spTree>
    <p:extLst>
      <p:ext uri="{BB962C8B-B14F-4D97-AF65-F5344CB8AC3E}">
        <p14:creationId xmlns:p14="http://schemas.microsoft.com/office/powerpoint/2010/main" val="8259597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12303450"/>
            <a:ext cx="656851" cy="161600"/>
          </a:xfrm>
          <a:prstGeom prst="rect">
            <a:avLst/>
          </a:prstGeom>
        </p:spPr>
        <p:txBody>
          <a:bodyPr/>
          <a:lstStyle/>
          <a:p>
            <a:pPr>
              <a:defRPr/>
            </a:pPr>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69D36F67-876A-455D-A3DE-ACE1BFA6B8E8}" type="slidenum">
              <a:rPr lang="en-US" altLang="en-US" smtClean="0"/>
              <a:pPr/>
              <a:t>‹#›</a:t>
            </a:fld>
            <a:endParaRPr lang="en-US" altLang="en-US"/>
          </a:p>
        </p:txBody>
      </p:sp>
    </p:spTree>
    <p:extLst>
      <p:ext uri="{BB962C8B-B14F-4D97-AF65-F5344CB8AC3E}">
        <p14:creationId xmlns:p14="http://schemas.microsoft.com/office/powerpoint/2010/main" val="38039617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normAutofit/>
          </a:bodyPr>
          <a:lstStyle>
            <a:lvl1pPr marL="0" indent="0">
              <a:buNone/>
              <a:defRPr sz="4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normAutofit/>
          </a:bodyPr>
          <a:lstStyle>
            <a:lvl1pPr marL="0" indent="0">
              <a:buNone/>
              <a:defRPr sz="4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10"/>
          </p:nvPr>
        </p:nvSpPr>
        <p:spPr>
          <a:xfrm>
            <a:off x="838200" y="12303450"/>
            <a:ext cx="656851" cy="161600"/>
          </a:xfrm>
          <a:prstGeom prst="rect">
            <a:avLst/>
          </a:prstGeom>
        </p:spPr>
        <p:txBody>
          <a:bodyPr/>
          <a:lstStyle/>
          <a:p>
            <a:pPr>
              <a:defRPr/>
            </a:pPr>
            <a:endParaRPr lang="en-US"/>
          </a:p>
        </p:txBody>
      </p:sp>
    </p:spTree>
    <p:extLst>
      <p:ext uri="{BB962C8B-B14F-4D97-AF65-F5344CB8AC3E}">
        <p14:creationId xmlns:p14="http://schemas.microsoft.com/office/powerpoint/2010/main" val="31460394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Date Placeholder 5"/>
          <p:cNvSpPr>
            <a:spLocks noGrp="1"/>
          </p:cNvSpPr>
          <p:nvPr>
            <p:ph type="dt" sz="half" idx="10"/>
          </p:nvPr>
        </p:nvSpPr>
        <p:spPr>
          <a:xfrm>
            <a:off x="838200" y="12303450"/>
            <a:ext cx="656851" cy="161600"/>
          </a:xfrm>
          <a:prstGeom prst="rect">
            <a:avLst/>
          </a:prstGeom>
        </p:spPr>
        <p:txBody>
          <a:bodyPr/>
          <a:lstStyle/>
          <a:p>
            <a:pPr>
              <a:defRPr/>
            </a:pPr>
            <a:endParaRPr lang="en-US"/>
          </a:p>
        </p:txBody>
      </p:sp>
    </p:spTree>
    <p:extLst>
      <p:ext uri="{BB962C8B-B14F-4D97-AF65-F5344CB8AC3E}">
        <p14:creationId xmlns:p14="http://schemas.microsoft.com/office/powerpoint/2010/main" val="13896613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12303450"/>
            <a:ext cx="656851" cy="161600"/>
          </a:xfrm>
          <a:prstGeom prst="rect">
            <a:avLst/>
          </a:prstGeom>
        </p:spPr>
        <p:txBody>
          <a:bodyPr/>
          <a:lstStyle/>
          <a:p>
            <a:pPr>
              <a:defRPr/>
            </a:pPr>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D709D049-6357-4849-84DD-DB732860A5FE}" type="slidenum">
              <a:rPr lang="en-US" altLang="en-US" smtClean="0"/>
              <a:pPr/>
              <a:t>‹#›</a:t>
            </a:fld>
            <a:endParaRPr lang="en-US" altLang="en-US"/>
          </a:p>
        </p:txBody>
      </p:sp>
    </p:spTree>
    <p:extLst>
      <p:ext uri="{BB962C8B-B14F-4D97-AF65-F5344CB8AC3E}">
        <p14:creationId xmlns:p14="http://schemas.microsoft.com/office/powerpoint/2010/main" val="3279289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12303450"/>
            <a:ext cx="656851" cy="161600"/>
          </a:xfrm>
          <a:prstGeom prst="rect">
            <a:avLst/>
          </a:prstGeom>
        </p:spPr>
        <p:txBody>
          <a:bodyPr/>
          <a:lstStyle/>
          <a:p>
            <a:pPr>
              <a:defRPr/>
            </a:pPr>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967343FD-6D97-4676-A8FC-CB4D93CB11DB}" type="slidenum">
              <a:rPr lang="en-US" altLang="en-US" smtClean="0"/>
              <a:pPr/>
              <a:t>‹#›</a:t>
            </a:fld>
            <a:endParaRPr lang="en-US" altLang="en-US"/>
          </a:p>
        </p:txBody>
      </p:sp>
    </p:spTree>
    <p:extLst>
      <p:ext uri="{BB962C8B-B14F-4D97-AF65-F5344CB8AC3E}">
        <p14:creationId xmlns:p14="http://schemas.microsoft.com/office/powerpoint/2010/main" val="16090783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4418012" cy="1981200"/>
          </a:xfrm>
        </p:spPr>
        <p:txBody>
          <a:bodyPr anchor="b">
            <a:noAutofit/>
          </a:bodyPr>
          <a:lstStyle>
            <a:lvl1pPr>
              <a:defRPr sz="4800"/>
            </a:lvl1pPr>
          </a:lstStyle>
          <a:p>
            <a:r>
              <a:rPr lang="en-US"/>
              <a:t>Click to edit Master title style</a:t>
            </a:r>
            <a:endParaRPr lang="en-US" dirty="0"/>
          </a:p>
        </p:txBody>
      </p:sp>
      <p:sp>
        <p:nvSpPr>
          <p:cNvPr id="3" name="Picture Placeholder 2"/>
          <p:cNvSpPr>
            <a:spLocks noGrp="1"/>
          </p:cNvSpPr>
          <p:nvPr>
            <p:ph type="pic" idx="1"/>
          </p:nvPr>
        </p:nvSpPr>
        <p:spPr>
          <a:xfrm>
            <a:off x="5638800" y="1003324"/>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590800"/>
            <a:ext cx="4418012" cy="3278188"/>
          </a:xfrm>
        </p:spPr>
        <p:txBody>
          <a:bodyPr>
            <a:normAutofit/>
          </a:bodyPr>
          <a:lstStyle>
            <a:lvl1pPr marL="0" indent="0">
              <a:buNone/>
              <a:defRPr sz="3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12303450"/>
            <a:ext cx="656851" cy="161600"/>
          </a:xfrm>
          <a:prstGeom prst="rect">
            <a:avLst/>
          </a:prstGeom>
        </p:spPr>
        <p:txBody>
          <a:bodyPr/>
          <a:lstStyle/>
          <a:p>
            <a:pPr>
              <a:defRPr/>
            </a:pPr>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89994163-F7FE-43F7-A23F-8687A043BDE7}" type="slidenum">
              <a:rPr lang="en-US" altLang="en-US" smtClean="0"/>
              <a:pPr/>
              <a:t>‹#›</a:t>
            </a:fld>
            <a:endParaRPr lang="en-US" altLang="en-US"/>
          </a:p>
        </p:txBody>
      </p:sp>
    </p:spTree>
    <p:extLst>
      <p:ext uri="{BB962C8B-B14F-4D97-AF65-F5344CB8AC3E}">
        <p14:creationId xmlns:p14="http://schemas.microsoft.com/office/powerpoint/2010/main" val="29881107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2_Large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8200" y="361666"/>
            <a:ext cx="10910934" cy="1071349"/>
          </a:xfrm>
        </p:spPr>
        <p:txBody>
          <a:bodyPr anchor="b">
            <a:normAutofit/>
          </a:bodyPr>
          <a:lstStyle>
            <a:lvl1pPr>
              <a:defRPr sz="5400"/>
            </a:lvl1pPr>
          </a:lstStyle>
          <a:p>
            <a:r>
              <a:rPr lang="en-US"/>
              <a:t>Click to edit Master title style</a:t>
            </a:r>
            <a:endParaRPr lang="en-US" dirty="0"/>
          </a:p>
        </p:txBody>
      </p:sp>
      <p:sp>
        <p:nvSpPr>
          <p:cNvPr id="3" name="Picture Placeholder 2"/>
          <p:cNvSpPr>
            <a:spLocks noGrp="1"/>
          </p:cNvSpPr>
          <p:nvPr>
            <p:ph type="pic" idx="1"/>
          </p:nvPr>
        </p:nvSpPr>
        <p:spPr>
          <a:xfrm>
            <a:off x="838200" y="1669814"/>
            <a:ext cx="10910934" cy="39667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667535" y="5873325"/>
            <a:ext cx="7081600" cy="76472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12303450"/>
            <a:ext cx="656851" cy="161600"/>
          </a:xfrm>
          <a:prstGeom prst="rect">
            <a:avLst/>
          </a:prstGeom>
        </p:spPr>
        <p:txBody>
          <a:bodyPr/>
          <a:lstStyle/>
          <a:p>
            <a:pPr>
              <a:defRPr/>
            </a:pPr>
            <a:endParaRPr lang="en-US"/>
          </a:p>
        </p:txBody>
      </p:sp>
    </p:spTree>
    <p:extLst>
      <p:ext uri="{BB962C8B-B14F-4D97-AF65-F5344CB8AC3E}">
        <p14:creationId xmlns:p14="http://schemas.microsoft.com/office/powerpoint/2010/main" val="22166581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12303450"/>
            <a:ext cx="656851" cy="161600"/>
          </a:xfrm>
          <a:prstGeom prst="rect">
            <a:avLst/>
          </a:prstGeom>
        </p:spPr>
        <p:txBody>
          <a:bodyPr/>
          <a:lstStyle/>
          <a:p>
            <a:pPr>
              <a:defRPr/>
            </a:pPr>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4F06B70-85D3-4D9F-B7F9-DB3753E09A0B}" type="slidenum">
              <a:rPr lang="en-US" altLang="en-US" smtClean="0"/>
              <a:pPr/>
              <a:t>‹#›</a:t>
            </a:fld>
            <a:endParaRPr lang="en-US" altLang="en-US"/>
          </a:p>
        </p:txBody>
      </p:sp>
    </p:spTree>
    <p:extLst>
      <p:ext uri="{BB962C8B-B14F-4D97-AF65-F5344CB8AC3E}">
        <p14:creationId xmlns:p14="http://schemas.microsoft.com/office/powerpoint/2010/main" val="32430986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12303450"/>
            <a:ext cx="656851" cy="161600"/>
          </a:xfrm>
          <a:prstGeom prst="rect">
            <a:avLst/>
          </a:prstGeom>
        </p:spPr>
        <p:txBody>
          <a:bodyPr/>
          <a:lstStyle/>
          <a:p>
            <a:pPr>
              <a:defRPr/>
            </a:pPr>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A036773-5A26-458B-9B76-4CA6D1104328}" type="slidenum">
              <a:rPr lang="en-US" altLang="en-US" smtClean="0"/>
              <a:pPr/>
              <a:t>‹#›</a:t>
            </a:fld>
            <a:endParaRPr lang="en-US" altLang="en-US"/>
          </a:p>
        </p:txBody>
      </p:sp>
    </p:spTree>
    <p:extLst>
      <p:ext uri="{BB962C8B-B14F-4D97-AF65-F5344CB8AC3E}">
        <p14:creationId xmlns:p14="http://schemas.microsoft.com/office/powerpoint/2010/main" val="31650410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51478"/>
            <a:ext cx="10515600" cy="945060"/>
          </a:xfrm>
        </p:spPr>
        <p:txBody>
          <a:bodyPr>
            <a:normAutofit/>
          </a:bodyPr>
          <a:lstStyle>
            <a:lvl1pPr algn="ctr">
              <a:defRPr sz="6600">
                <a:latin typeface="+mj-lt"/>
              </a:defRPr>
            </a:lvl1pPr>
          </a:lstStyle>
          <a:p>
            <a:r>
              <a:rPr lang="en-US" dirty="0"/>
              <a:t>Economics for Leaders</a:t>
            </a:r>
          </a:p>
        </p:txBody>
      </p:sp>
      <p:sp>
        <p:nvSpPr>
          <p:cNvPr id="3" name="Date Placeholder 2"/>
          <p:cNvSpPr>
            <a:spLocks noGrp="1"/>
          </p:cNvSpPr>
          <p:nvPr>
            <p:ph type="dt" sz="half" idx="10"/>
          </p:nvPr>
        </p:nvSpPr>
        <p:spPr>
          <a:xfrm>
            <a:off x="838200" y="12303450"/>
            <a:ext cx="656851" cy="161600"/>
          </a:xfrm>
          <a:prstGeom prst="rect">
            <a:avLst/>
          </a:prstGeom>
        </p:spPr>
        <p:txBody>
          <a:bodyPr/>
          <a:lstStyle/>
          <a:p>
            <a:pPr>
              <a:defRPr/>
            </a:pPr>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1580" y="1446664"/>
            <a:ext cx="11168840" cy="3103133"/>
          </a:xfrm>
          <a:prstGeom prst="rect">
            <a:avLst/>
          </a:prstGeom>
        </p:spPr>
      </p:pic>
      <p:sp>
        <p:nvSpPr>
          <p:cNvPr id="6" name="Text Placeholder 2"/>
          <p:cNvSpPr>
            <a:spLocks noGrp="1"/>
          </p:cNvSpPr>
          <p:nvPr>
            <p:ph type="body" idx="1" hasCustomPrompt="1"/>
          </p:nvPr>
        </p:nvSpPr>
        <p:spPr>
          <a:xfrm>
            <a:off x="831850" y="4589463"/>
            <a:ext cx="10515600" cy="1500187"/>
          </a:xfrm>
        </p:spPr>
        <p:txBody>
          <a:bodyPr>
            <a:normAutofit/>
          </a:bodyPr>
          <a:lstStyle>
            <a:lvl1pPr marL="0" indent="0" algn="ctr">
              <a:buNone/>
              <a:defRPr sz="4400">
                <a:solidFill>
                  <a:schemeClr val="tx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Lesson #: Lesson Title</a:t>
            </a:r>
          </a:p>
        </p:txBody>
      </p:sp>
    </p:spTree>
    <p:extLst>
      <p:ext uri="{BB962C8B-B14F-4D97-AF65-F5344CB8AC3E}">
        <p14:creationId xmlns:p14="http://schemas.microsoft.com/office/powerpoint/2010/main" val="30343223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gradFill>
            <a:gsLst>
              <a:gs pos="0">
                <a:srgbClr val="D6104A"/>
              </a:gs>
              <a:gs pos="25000">
                <a:schemeClr val="accent6">
                  <a:tint val="96000"/>
                  <a:shade val="80000"/>
                  <a:satMod val="105000"/>
                </a:schemeClr>
              </a:gs>
              <a:gs pos="38000">
                <a:schemeClr val="accent6">
                  <a:tint val="96000"/>
                  <a:shade val="59000"/>
                  <a:satMod val="120000"/>
                </a:schemeClr>
              </a:gs>
              <a:gs pos="55000">
                <a:schemeClr val="accent6">
                  <a:tint val="100000"/>
                  <a:shade val="57000"/>
                  <a:satMod val="120000"/>
                </a:schemeClr>
              </a:gs>
              <a:gs pos="80000">
                <a:schemeClr val="accent6">
                  <a:tint val="100000"/>
                  <a:shade val="56000"/>
                  <a:satMod val="145000"/>
                </a:schemeClr>
              </a:gs>
              <a:gs pos="88000">
                <a:schemeClr val="accent6">
                  <a:tint val="100000"/>
                  <a:shade val="63000"/>
                  <a:satMod val="160000"/>
                </a:schemeClr>
              </a:gs>
              <a:gs pos="100000">
                <a:schemeClr val="accent6">
                  <a:tint val="99000"/>
                  <a:shade val="100000"/>
                  <a:satMod val="155000"/>
                </a:schemeClr>
              </a:gs>
            </a:gsLst>
          </a:gradFill>
        </p:spPr>
        <p:style>
          <a:lnRef idx="0">
            <a:schemeClr val="accent6"/>
          </a:lnRef>
          <a:fillRef idx="3">
            <a:schemeClr val="accent6"/>
          </a:fillRef>
          <a:effectRef idx="3">
            <a:schemeClr val="accent6"/>
          </a:effectRef>
          <a:fontRef idx="none"/>
        </p:style>
        <p:txBody>
          <a:bodyPr>
            <a:normAutofit/>
          </a:bodyPr>
          <a:lstStyle>
            <a:lvl1pPr>
              <a:defRPr sz="5400">
                <a:solidFill>
                  <a:schemeClr val="bg1"/>
                </a:solidFill>
              </a:defRPr>
            </a:lvl1pPr>
          </a:lstStyle>
          <a:p>
            <a:r>
              <a:rPr lang="en-US"/>
              <a:t>Click to edit Master title style</a:t>
            </a:r>
            <a:endParaRPr lang="en-US" dirty="0"/>
          </a:p>
        </p:txBody>
      </p:sp>
      <p:sp>
        <p:nvSpPr>
          <p:cNvPr id="3" name="Date Placeholder 2"/>
          <p:cNvSpPr>
            <a:spLocks noGrp="1"/>
          </p:cNvSpPr>
          <p:nvPr>
            <p:ph type="dt" sz="half" idx="10"/>
          </p:nvPr>
        </p:nvSpPr>
        <p:spPr>
          <a:xfrm>
            <a:off x="838200" y="12303450"/>
            <a:ext cx="656851" cy="161600"/>
          </a:xfrm>
          <a:prstGeom prst="rect">
            <a:avLst/>
          </a:prstGeom>
        </p:spPr>
        <p:txBody>
          <a:bodyPr/>
          <a:lstStyle/>
          <a:p>
            <a:pPr>
              <a:defRPr/>
            </a:pPr>
            <a:endParaRPr lang="en-US"/>
          </a:p>
        </p:txBody>
      </p:sp>
      <p:sp>
        <p:nvSpPr>
          <p:cNvPr id="6" name="Content Placeholder 2"/>
          <p:cNvSpPr>
            <a:spLocks noGrp="1"/>
          </p:cNvSpPr>
          <p:nvPr>
            <p:ph idx="1"/>
          </p:nvPr>
        </p:nvSpPr>
        <p:spPr>
          <a:xfrm>
            <a:off x="838200" y="1856095"/>
            <a:ext cx="10515600" cy="4320867"/>
          </a:xfrm>
        </p:spPr>
        <p:txBody>
          <a:bodyPr/>
          <a:lstStyle>
            <a:lvl1pPr marL="228600" indent="-228600">
              <a:buFontTx/>
              <a:buBlip>
                <a:blip r:embed="rId2"/>
              </a:buBlip>
              <a:defRPr b="1"/>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928917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Date Placeholder 2"/>
          <p:cNvSpPr>
            <a:spLocks noGrp="1"/>
          </p:cNvSpPr>
          <p:nvPr>
            <p:ph type="dt" sz="half" idx="10"/>
          </p:nvPr>
        </p:nvSpPr>
        <p:spPr>
          <a:xfrm>
            <a:off x="838200" y="12303450"/>
            <a:ext cx="656851" cy="161600"/>
          </a:xfrm>
          <a:prstGeom prst="rect">
            <a:avLst/>
          </a:prstGeom>
        </p:spPr>
        <p:txBody>
          <a:bodyPr/>
          <a:lstStyle/>
          <a:p>
            <a:pPr>
              <a:defRPr/>
            </a:pPr>
            <a:endParaRPr lang="en-US"/>
          </a:p>
        </p:txBody>
      </p:sp>
      <p:sp>
        <p:nvSpPr>
          <p:cNvPr id="7" name="Subtitle 2"/>
          <p:cNvSpPr>
            <a:spLocks noGrp="1"/>
          </p:cNvSpPr>
          <p:nvPr>
            <p:ph type="subTitle" idx="1"/>
          </p:nvPr>
        </p:nvSpPr>
        <p:spPr>
          <a:xfrm>
            <a:off x="1524000" y="2394857"/>
            <a:ext cx="9144000" cy="2862943"/>
          </a:xfrm>
          <a:prstGeom prst="roundRect">
            <a:avLst/>
          </a:prstGeom>
        </p:spPr>
        <p:style>
          <a:lnRef idx="0">
            <a:schemeClr val="accent6"/>
          </a:lnRef>
          <a:fillRef idx="3">
            <a:schemeClr val="accent6"/>
          </a:fillRef>
          <a:effectRef idx="3">
            <a:schemeClr val="accent6"/>
          </a:effectRef>
          <a:fontRef idx="none"/>
        </p:style>
        <p:txBody>
          <a:bodyPr>
            <a:normAutofit/>
          </a:bodyPr>
          <a:lstStyle>
            <a:lvl1pPr marL="0" indent="0" algn="ctr">
              <a:buNone/>
              <a:defRPr sz="4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230396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Video with title">
    <p:spTree>
      <p:nvGrpSpPr>
        <p:cNvPr id="1" name=""/>
        <p:cNvGrpSpPr/>
        <p:nvPr/>
      </p:nvGrpSpPr>
      <p:grpSpPr>
        <a:xfrm>
          <a:off x="0" y="0"/>
          <a:ext cx="0" cy="0"/>
          <a:chOff x="0" y="0"/>
          <a:chExt cx="0" cy="0"/>
        </a:xfrm>
      </p:grpSpPr>
      <p:sp>
        <p:nvSpPr>
          <p:cNvPr id="2" name="Title 1"/>
          <p:cNvSpPr>
            <a:spLocks noGrp="1"/>
          </p:cNvSpPr>
          <p:nvPr>
            <p:ph type="title"/>
          </p:nvPr>
        </p:nvSpPr>
        <p:spPr>
          <a:xfrm>
            <a:off x="3657600" y="5867400"/>
            <a:ext cx="8305800" cy="812042"/>
          </a:xfrm>
        </p:spPr>
        <p:txBody>
          <a:bodyPr anchor="b">
            <a:normAutofit/>
          </a:bodyPr>
          <a:lstStyle>
            <a:lvl1pPr algn="ctr">
              <a:defRPr sz="4800"/>
            </a:lvl1pPr>
          </a:lstStyle>
          <a:p>
            <a:r>
              <a:rPr lang="en-US"/>
              <a:t>Click to edit Master title style</a:t>
            </a:r>
            <a:endParaRPr lang="en-US" dirty="0"/>
          </a:p>
        </p:txBody>
      </p:sp>
      <p:sp>
        <p:nvSpPr>
          <p:cNvPr id="3" name="Picture Placeholder 2"/>
          <p:cNvSpPr>
            <a:spLocks noGrp="1"/>
          </p:cNvSpPr>
          <p:nvPr>
            <p:ph type="pic" idx="1"/>
          </p:nvPr>
        </p:nvSpPr>
        <p:spPr>
          <a:xfrm>
            <a:off x="228600" y="228600"/>
            <a:ext cx="11734800" cy="54102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838200" y="12303450"/>
            <a:ext cx="656851" cy="161600"/>
          </a:xfrm>
          <a:prstGeom prst="rect">
            <a:avLst/>
          </a:prstGeom>
        </p:spPr>
        <p:txBody>
          <a:bodyPr/>
          <a:lstStyle/>
          <a:p>
            <a:pPr>
              <a:defRPr/>
            </a:pPr>
            <a:endParaRPr lang="en-US"/>
          </a:p>
        </p:txBody>
      </p:sp>
    </p:spTree>
    <p:extLst>
      <p:ext uri="{BB962C8B-B14F-4D97-AF65-F5344CB8AC3E}">
        <p14:creationId xmlns:p14="http://schemas.microsoft.com/office/powerpoint/2010/main" val="9925384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Large Pic with 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8200" y="152401"/>
            <a:ext cx="10910934" cy="914400"/>
          </a:xfrm>
        </p:spPr>
        <p:txBody>
          <a:bodyPr anchor="b">
            <a:normAutofit/>
          </a:bodyPr>
          <a:lstStyle>
            <a:lvl1pPr>
              <a:defRPr sz="5400"/>
            </a:lvl1pPr>
          </a:lstStyle>
          <a:p>
            <a:r>
              <a:rPr lang="en-US"/>
              <a:t>Click to edit Master title style</a:t>
            </a:r>
            <a:endParaRPr lang="en-US" dirty="0"/>
          </a:p>
        </p:txBody>
      </p:sp>
      <p:sp>
        <p:nvSpPr>
          <p:cNvPr id="3" name="Picture Placeholder 2"/>
          <p:cNvSpPr>
            <a:spLocks noGrp="1"/>
          </p:cNvSpPr>
          <p:nvPr>
            <p:ph type="pic" idx="1"/>
          </p:nvPr>
        </p:nvSpPr>
        <p:spPr>
          <a:xfrm>
            <a:off x="838200" y="1295400"/>
            <a:ext cx="10910934" cy="434112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667535" y="5873325"/>
            <a:ext cx="7081600" cy="764726"/>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12303450"/>
            <a:ext cx="656851" cy="161600"/>
          </a:xfrm>
          <a:prstGeom prst="rect">
            <a:avLst/>
          </a:prstGeom>
        </p:spPr>
        <p:txBody>
          <a:bodyPr/>
          <a:lstStyle/>
          <a:p>
            <a:pPr>
              <a:defRPr/>
            </a:pPr>
            <a:endParaRPr lang="en-US"/>
          </a:p>
        </p:txBody>
      </p:sp>
      <p:sp>
        <p:nvSpPr>
          <p:cNvPr id="6" name="Text Placeholder 3"/>
          <p:cNvSpPr>
            <a:spLocks noGrp="1"/>
          </p:cNvSpPr>
          <p:nvPr>
            <p:ph type="body" sz="half" idx="11"/>
          </p:nvPr>
        </p:nvSpPr>
        <p:spPr>
          <a:xfrm>
            <a:off x="5410200" y="2057400"/>
            <a:ext cx="6091000" cy="76472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7203578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ln w="12700">
            <a:solidFill>
              <a:srgbClr val="D6104A"/>
            </a:solidFill>
            <a:prstDash val="lgDash"/>
          </a:ln>
        </p:spPr>
        <p:txBody>
          <a:bodyPr>
            <a:normAutofit/>
          </a:bodyPr>
          <a:lstStyle>
            <a:lvl1pPr>
              <a:defRPr sz="5200"/>
            </a:lvl1pPr>
          </a:lstStyle>
          <a:p>
            <a:r>
              <a:rPr lang="en-US"/>
              <a:t>Click to edit Master title style</a:t>
            </a:r>
            <a:endParaRPr lang="en-US" dirty="0"/>
          </a:p>
        </p:txBody>
      </p:sp>
      <p:sp>
        <p:nvSpPr>
          <p:cNvPr id="3" name="Content Placeholder 2"/>
          <p:cNvSpPr>
            <a:spLocks noGrp="1"/>
          </p:cNvSpPr>
          <p:nvPr>
            <p:ph idx="1"/>
          </p:nvPr>
        </p:nvSpPr>
        <p:spPr>
          <a:xfrm>
            <a:off x="838200" y="1978925"/>
            <a:ext cx="10515600" cy="4026090"/>
          </a:xfrm>
        </p:spPr>
        <p:txBody>
          <a:bodyPr/>
          <a:lstStyle>
            <a:lvl1pPr marL="228600" indent="-228600">
              <a:buFontTx/>
              <a:buBlip>
                <a:blip r:embed="rId2"/>
              </a:buBlip>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Date Placeholder 12"/>
          <p:cNvSpPr>
            <a:spLocks noGrp="1"/>
          </p:cNvSpPr>
          <p:nvPr>
            <p:ph type="dt" sz="half" idx="10"/>
          </p:nvPr>
        </p:nvSpPr>
        <p:spPr>
          <a:xfrm>
            <a:off x="838200" y="12303450"/>
            <a:ext cx="656851" cy="161600"/>
          </a:xfrm>
          <a:prstGeom prst="rect">
            <a:avLst/>
          </a:prstGeom>
        </p:spPr>
        <p:txBody>
          <a:bodyPr/>
          <a:lstStyle/>
          <a:p>
            <a:pPr>
              <a:defRPr/>
            </a:pPr>
            <a:endParaRPr lang="en-US"/>
          </a:p>
        </p:txBody>
      </p:sp>
    </p:spTree>
    <p:extLst>
      <p:ext uri="{BB962C8B-B14F-4D97-AF65-F5344CB8AC3E}">
        <p14:creationId xmlns:p14="http://schemas.microsoft.com/office/powerpoint/2010/main" val="4013383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Animated List ">
    <p:spTree>
      <p:nvGrpSpPr>
        <p:cNvPr id="1" name=""/>
        <p:cNvGrpSpPr/>
        <p:nvPr/>
      </p:nvGrpSpPr>
      <p:grpSpPr>
        <a:xfrm>
          <a:off x="0" y="0"/>
          <a:ext cx="0" cy="0"/>
          <a:chOff x="0" y="0"/>
          <a:chExt cx="0" cy="0"/>
        </a:xfrm>
      </p:grpSpPr>
      <p:sp>
        <p:nvSpPr>
          <p:cNvPr id="2" name="Title 1"/>
          <p:cNvSpPr>
            <a:spLocks noGrp="1"/>
          </p:cNvSpPr>
          <p:nvPr>
            <p:ph type="title"/>
          </p:nvPr>
        </p:nvSpPr>
        <p:spPr>
          <a:ln w="12700">
            <a:solidFill>
              <a:srgbClr val="D6104A"/>
            </a:solidFill>
            <a:prstDash val="lgDash"/>
          </a:ln>
        </p:spPr>
        <p:txBody>
          <a:bodyPr>
            <a:normAutofit/>
          </a:bodyPr>
          <a:lstStyle>
            <a:lvl1pPr>
              <a:defRPr sz="5200"/>
            </a:lvl1pPr>
          </a:lstStyle>
          <a:p>
            <a:r>
              <a:rPr lang="en-US"/>
              <a:t>Click to edit Master title style</a:t>
            </a:r>
            <a:endParaRPr lang="en-US" dirty="0"/>
          </a:p>
        </p:txBody>
      </p:sp>
      <p:sp>
        <p:nvSpPr>
          <p:cNvPr id="3" name="Date Placeholder 2"/>
          <p:cNvSpPr>
            <a:spLocks noGrp="1"/>
          </p:cNvSpPr>
          <p:nvPr>
            <p:ph type="dt" sz="half" idx="10"/>
          </p:nvPr>
        </p:nvSpPr>
        <p:spPr>
          <a:xfrm>
            <a:off x="838200" y="12303450"/>
            <a:ext cx="656851" cy="161600"/>
          </a:xfrm>
          <a:prstGeom prst="rect">
            <a:avLst/>
          </a:prstGeom>
        </p:spPr>
        <p:txBody>
          <a:bodyPr/>
          <a:lstStyle/>
          <a:p>
            <a:pPr>
              <a:defRPr/>
            </a:pPr>
            <a:endParaRPr lang="en-US"/>
          </a:p>
        </p:txBody>
      </p:sp>
      <p:sp>
        <p:nvSpPr>
          <p:cNvPr id="5" name="Content Placeholder 2"/>
          <p:cNvSpPr>
            <a:spLocks noGrp="1"/>
          </p:cNvSpPr>
          <p:nvPr>
            <p:ph idx="1"/>
          </p:nvPr>
        </p:nvSpPr>
        <p:spPr>
          <a:xfrm>
            <a:off x="838200" y="1978925"/>
            <a:ext cx="10515600" cy="4198038"/>
          </a:xfrm>
        </p:spPr>
        <p:txBody>
          <a:bodyPr/>
          <a:lstStyle>
            <a:lvl1pPr marL="228600" indent="-228600">
              <a:buFontTx/>
              <a:buBlip>
                <a:blip r:embed="rId2"/>
              </a:buBlip>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288689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left)">
                                      <p:cBhvr>
                                        <p:cTn id="2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tmplLst>
          <p:tmpl lvl="1">
            <p:tnLst>
              <p:par>
                <p:cTn presetID="22" presetClass="entr" presetSubtype="8" fill="hold" nodeType="click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wipe(left)">
                      <p:cBhvr>
                        <p:cTn dur="500"/>
                        <p:tgtEl>
                          <p:spTgt spid="5"/>
                        </p:tgtEl>
                      </p:cBhvr>
                    </p:animEffect>
                  </p:childTnLst>
                </p:cTn>
              </p:par>
            </p:tnLst>
          </p:tmpl>
          <p:tmpl lvl="2">
            <p:tnLst>
              <p:par>
                <p:cTn presetID="22" presetClass="entr" presetSubtype="8" fill="hold" nodeType="click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wipe(left)">
                      <p:cBhvr>
                        <p:cTn dur="500"/>
                        <p:tgtEl>
                          <p:spTgt spid="5"/>
                        </p:tgtEl>
                      </p:cBhvr>
                    </p:animEffect>
                  </p:childTnLst>
                </p:cTn>
              </p:par>
            </p:tnLst>
          </p:tmpl>
          <p:tmpl lvl="3">
            <p:tnLst>
              <p:par>
                <p:cTn presetID="22" presetClass="entr" presetSubtype="8" fill="hold" nodeType="click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wipe(left)">
                      <p:cBhvr>
                        <p:cTn dur="500"/>
                        <p:tgtEl>
                          <p:spTgt spid="5"/>
                        </p:tgtEl>
                      </p:cBhvr>
                    </p:animEffect>
                  </p:childTnLst>
                </p:cTn>
              </p:par>
            </p:tnLst>
          </p:tmpl>
          <p:tmpl lvl="4">
            <p:tnLst>
              <p:par>
                <p:cTn presetID="22" presetClass="entr" presetSubtype="8" fill="hold" nodeType="click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wipe(left)">
                      <p:cBhvr>
                        <p:cTn dur="500"/>
                        <p:tgtEl>
                          <p:spTgt spid="5"/>
                        </p:tgtEl>
                      </p:cBhvr>
                    </p:animEffect>
                  </p:childTnLst>
                </p:cTn>
              </p:par>
            </p:tnLst>
          </p:tmpl>
          <p:tmpl lvl="5">
            <p:tnLst>
              <p:par>
                <p:cTn presetID="22" presetClass="entr" presetSubtype="8" fill="hold" nodeType="click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wipe(left)">
                      <p:cBhvr>
                        <p:cTn dur="500"/>
                        <p:tgtEl>
                          <p:spTgt spid="5"/>
                        </p:tgtEl>
                      </p:cBhvr>
                    </p:animEffect>
                  </p:childTnLst>
                </p:cTn>
              </p:par>
            </p:tnLst>
          </p:tmpl>
        </p:tmplLst>
      </p:bldP>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Questions Animated List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5"/>
            <a:ext cx="7282218" cy="1325563"/>
          </a:xfrm>
          <a:ln w="12700">
            <a:solidFill>
              <a:srgbClr val="D6104A"/>
            </a:solidFill>
            <a:prstDash val="lgDash"/>
          </a:ln>
        </p:spPr>
        <p:txBody>
          <a:bodyPr/>
          <a:lstStyle>
            <a:lvl1pPr>
              <a:defRPr/>
            </a:lvl1pPr>
          </a:lstStyle>
          <a:p>
            <a:r>
              <a:rPr lang="en-US" dirty="0"/>
              <a:t>Questions:</a:t>
            </a:r>
          </a:p>
        </p:txBody>
      </p:sp>
      <p:sp>
        <p:nvSpPr>
          <p:cNvPr id="3" name="Date Placeholder 2"/>
          <p:cNvSpPr>
            <a:spLocks noGrp="1"/>
          </p:cNvSpPr>
          <p:nvPr>
            <p:ph type="dt" sz="half" idx="10"/>
          </p:nvPr>
        </p:nvSpPr>
        <p:spPr>
          <a:xfrm>
            <a:off x="838200" y="12303450"/>
            <a:ext cx="656851" cy="161600"/>
          </a:xfrm>
          <a:prstGeom prst="rect">
            <a:avLst/>
          </a:prstGeom>
        </p:spPr>
        <p:txBody>
          <a:bodyPr/>
          <a:lstStyle/>
          <a:p>
            <a:pPr>
              <a:defRPr/>
            </a:pPr>
            <a:endParaRPr lang="en-US"/>
          </a:p>
        </p:txBody>
      </p:sp>
      <p:sp>
        <p:nvSpPr>
          <p:cNvPr id="5" name="Content Placeholder 2"/>
          <p:cNvSpPr>
            <a:spLocks noGrp="1"/>
          </p:cNvSpPr>
          <p:nvPr>
            <p:ph idx="1"/>
          </p:nvPr>
        </p:nvSpPr>
        <p:spPr>
          <a:xfrm>
            <a:off x="838200" y="1978925"/>
            <a:ext cx="10515600" cy="4198038"/>
          </a:xfrm>
        </p:spPr>
        <p:txBody>
          <a:bodyPr/>
          <a:lstStyle>
            <a:lvl1pPr marL="228600" indent="-228600">
              <a:buFontTx/>
              <a:buBlip>
                <a:blip r:embed="rId2"/>
              </a:buBlip>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57147" y="101014"/>
            <a:ext cx="2796654" cy="1837513"/>
          </a:xfrm>
          <a:prstGeom prst="rect">
            <a:avLst/>
          </a:prstGeom>
        </p:spPr>
      </p:pic>
    </p:spTree>
    <p:extLst>
      <p:ext uri="{BB962C8B-B14F-4D97-AF65-F5344CB8AC3E}">
        <p14:creationId xmlns:p14="http://schemas.microsoft.com/office/powerpoint/2010/main" val="28623874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2019869"/>
            <a:ext cx="10515600" cy="398514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95534" y="5772311"/>
            <a:ext cx="3432566" cy="962859"/>
          </a:xfrm>
          <a:prstGeom prst="rect">
            <a:avLst/>
          </a:prstGeom>
        </p:spPr>
      </p:pic>
    </p:spTree>
    <p:extLst>
      <p:ext uri="{BB962C8B-B14F-4D97-AF65-F5344CB8AC3E}">
        <p14:creationId xmlns:p14="http://schemas.microsoft.com/office/powerpoint/2010/main" val="993457630"/>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 id="2147483750" r:id="rId18"/>
    <p:sldLayoutId id="2147483751" r:id="rId19"/>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xStyles>
    <p:titleStyle>
      <a:lvl1pPr algn="l" defTabSz="914400" rtl="0" eaLnBrk="1" latinLnBrk="0" hangingPunct="1">
        <a:lnSpc>
          <a:spcPct val="90000"/>
        </a:lnSpc>
        <a:spcBef>
          <a:spcPct val="0"/>
        </a:spcBef>
        <a:buNone/>
        <a:defRPr sz="5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Tx/>
        <a:buBlip>
          <a:blip r:embed="rId22"/>
        </a:buBlip>
        <a:defRPr sz="4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4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Calibri" panose="020F0502020204030204" pitchFamily="34" charset="0"/>
        <a:buChar char="–"/>
        <a:defRPr sz="3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Calibri" panose="020F0502020204030204" pitchFamily="34" charset="0"/>
        <a:buChar char="–"/>
        <a:defRPr sz="3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6.jpe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hyperlink" Target="https://www.youtube.com/watch?v=B0Aql1re0FY"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ideo" Target="https://www.youtube.com/embed/ljrBEdg-QU4" TargetMode="External"/><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hyperlink" Target="http://www.fte.org/staff-members/eflvids/" TargetMode="Externa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6.xml"/><Relationship Id="rId1" Type="http://schemas.openxmlformats.org/officeDocument/2006/relationships/video" Target="https://www.youtube.com/embed/ZGegECwSiGY" TargetMode="External"/><Relationship Id="rId5" Type="http://schemas.openxmlformats.org/officeDocument/2006/relationships/image" Target="../media/image20.jpeg"/><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lnSpcReduction="10000"/>
          </a:bodyPr>
          <a:lstStyle/>
          <a:p>
            <a:pPr>
              <a:spcBef>
                <a:spcPct val="50000"/>
              </a:spcBef>
            </a:pPr>
            <a:r>
              <a:rPr lang="en-US" dirty="0"/>
              <a:t>Lesson 7: </a:t>
            </a:r>
            <a:r>
              <a:rPr lang="en-US" altLang="en-US" dirty="0"/>
              <a:t>Property Rights</a:t>
            </a:r>
          </a:p>
          <a:p>
            <a:pPr>
              <a:spcBef>
                <a:spcPct val="50000"/>
              </a:spcBef>
            </a:pPr>
            <a:r>
              <a:rPr lang="en-US" altLang="en-US" dirty="0"/>
              <a:t>Is the Environment Different?</a:t>
            </a:r>
          </a:p>
          <a:p>
            <a:endParaRPr lang="en-US" dirty="0"/>
          </a:p>
        </p:txBody>
      </p:sp>
      <p:sp>
        <p:nvSpPr>
          <p:cNvPr id="3" name="Title 2"/>
          <p:cNvSpPr>
            <a:spLocks noGrp="1"/>
          </p:cNvSpPr>
          <p:nvPr>
            <p:ph type="title"/>
          </p:nvPr>
        </p:nvSpPr>
        <p:spPr/>
        <p:txBody>
          <a:bodyPr>
            <a:normAutofit fontScale="90000"/>
          </a:bodyPr>
          <a:lstStyle/>
          <a:p>
            <a:r>
              <a:rPr lang="en-US" b="0" dirty="0"/>
              <a:t>Economics for Leaders</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normAutofit/>
          </a:bodyPr>
          <a:lstStyle/>
          <a:p>
            <a:pPr eaLnBrk="1" hangingPunct="1"/>
            <a:r>
              <a:rPr lang="en-US" altLang="en-US" sz="4800" dirty="0">
                <a:latin typeface="Tahoma" panose="020B0604030504040204" pitchFamily="34" charset="0"/>
              </a:rPr>
              <a:t>QUESTION</a:t>
            </a:r>
          </a:p>
        </p:txBody>
      </p:sp>
      <p:sp>
        <p:nvSpPr>
          <p:cNvPr id="6" name="Text Box 5">
            <a:extLst>
              <a:ext uri="{FF2B5EF4-FFF2-40B4-BE49-F238E27FC236}">
                <a16:creationId xmlns:a16="http://schemas.microsoft.com/office/drawing/2014/main" id="{1C44B9D4-F1CF-4D76-AB97-ED52CCBEA9A0}"/>
              </a:ext>
            </a:extLst>
          </p:cNvPr>
          <p:cNvSpPr txBox="1">
            <a:spLocks noChangeArrowheads="1"/>
          </p:cNvSpPr>
          <p:nvPr/>
        </p:nvSpPr>
        <p:spPr bwMode="auto">
          <a:xfrm>
            <a:off x="838200" y="1905000"/>
            <a:ext cx="105156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Blip>
                <a:blip r:embed="rId2"/>
              </a:buBlip>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eaLnBrk="1" hangingPunct="1">
              <a:spcBef>
                <a:spcPct val="50000"/>
              </a:spcBef>
              <a:buFontTx/>
              <a:buNone/>
            </a:pPr>
            <a:r>
              <a:rPr lang="en-US" altLang="en-US" sz="4000" dirty="0">
                <a:latin typeface="Tahoma" panose="020B0604030504040204" pitchFamily="34" charset="0"/>
              </a:rPr>
              <a:t>Is environmental quality different, or is it like other goods and services?</a:t>
            </a:r>
          </a:p>
        </p:txBody>
      </p:sp>
      <p:pic>
        <p:nvPicPr>
          <p:cNvPr id="9" name="Picture 8" descr="&lt;strong&gt;Coal Fired Power Plant&lt;/strong&gt;">
            <a:extLst>
              <a:ext uri="{FF2B5EF4-FFF2-40B4-BE49-F238E27FC236}">
                <a16:creationId xmlns:a16="http://schemas.microsoft.com/office/drawing/2014/main" id="{B4B104A8-767E-4F7A-B113-70EB1ED326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80073" y="3848581"/>
            <a:ext cx="4511927" cy="3009419"/>
          </a:xfrm>
          <a:prstGeom prst="rect">
            <a:avLst/>
          </a:prstGeom>
        </p:spPr>
      </p:pic>
      <p:pic>
        <p:nvPicPr>
          <p:cNvPr id="4" name="Picture 3">
            <a:extLst>
              <a:ext uri="{FF2B5EF4-FFF2-40B4-BE49-F238E27FC236}">
                <a16:creationId xmlns:a16="http://schemas.microsoft.com/office/drawing/2014/main" id="{361DD26C-F4C0-44D1-832F-10C1DC82F1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76600" y="3849086"/>
            <a:ext cx="4874382" cy="3008409"/>
          </a:xfrm>
          <a:prstGeom prst="rect">
            <a:avLst/>
          </a:prstGeom>
        </p:spPr>
      </p:pic>
      <p:pic>
        <p:nvPicPr>
          <p:cNvPr id="10" name="Picture 4" descr="COMMERCIALFISHING_">
            <a:extLst>
              <a:ext uri="{FF2B5EF4-FFF2-40B4-BE49-F238E27FC236}">
                <a16:creationId xmlns:a16="http://schemas.microsoft.com/office/drawing/2014/main" id="{23D7F3F2-37E0-4266-98E0-6777E55E5FC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a:xfrm flipH="1">
            <a:off x="0" y="3849591"/>
            <a:ext cx="3809999" cy="3008409"/>
          </a:xfrm>
          <a:prstGeom prst="rect">
            <a:avLst/>
          </a:prstGeom>
          <a:noFill/>
        </p:spPr>
      </p:pic>
      <p:sp>
        <p:nvSpPr>
          <p:cNvPr id="7" name="Rectangle 3">
            <a:extLst>
              <a:ext uri="{FF2B5EF4-FFF2-40B4-BE49-F238E27FC236}">
                <a16:creationId xmlns:a16="http://schemas.microsoft.com/office/drawing/2014/main" id="{141B0119-AF0B-4645-8D32-C8DF719D1963}"/>
              </a:ext>
            </a:extLst>
          </p:cNvPr>
          <p:cNvSpPr txBox="1">
            <a:spLocks noChangeArrowheads="1"/>
          </p:cNvSpPr>
          <p:nvPr/>
        </p:nvSpPr>
        <p:spPr>
          <a:xfrm>
            <a:off x="7162800" y="2427388"/>
            <a:ext cx="4038600" cy="22208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Tx/>
              <a:buBlip>
                <a:blip r:embed="rId6"/>
              </a:buBlip>
              <a:defRPr sz="4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4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Calibri" panose="020F0502020204030204" pitchFamily="34" charset="0"/>
              <a:buChar char="–"/>
              <a:defRPr sz="3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Calibri" panose="020F0502020204030204" pitchFamily="34" charset="0"/>
              <a:buChar char="–"/>
              <a:defRPr sz="3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fontAlgn="auto">
              <a:spcAft>
                <a:spcPts val="0"/>
              </a:spcAft>
              <a:buFontTx/>
              <a:buNone/>
            </a:pPr>
            <a:r>
              <a:rPr lang="en-US" altLang="en-US" sz="11500" b="1" dirty="0">
                <a:solidFill>
                  <a:srgbClr val="FF0000"/>
                </a:solidFill>
                <a:latin typeface="Aparajita" panose="020B0502040204020203" pitchFamily="18" charset="0"/>
                <a:cs typeface="Aparajita" panose="020B0502040204020203" pitchFamily="18" charset="0"/>
              </a:rPr>
              <a:t>YES!</a:t>
            </a:r>
          </a:p>
        </p:txBody>
      </p:sp>
      <p:sp>
        <p:nvSpPr>
          <p:cNvPr id="8" name="Text Box 5">
            <a:extLst>
              <a:ext uri="{FF2B5EF4-FFF2-40B4-BE49-F238E27FC236}">
                <a16:creationId xmlns:a16="http://schemas.microsoft.com/office/drawing/2014/main" id="{8BE75A9F-2D94-4890-957C-63045A87DDC5}"/>
              </a:ext>
            </a:extLst>
          </p:cNvPr>
          <p:cNvSpPr txBox="1">
            <a:spLocks noChangeArrowheads="1"/>
          </p:cNvSpPr>
          <p:nvPr/>
        </p:nvSpPr>
        <p:spPr bwMode="auto">
          <a:xfrm>
            <a:off x="3048000" y="4177397"/>
            <a:ext cx="6629400" cy="946150"/>
          </a:xfrm>
          <a:prstGeom prst="rect">
            <a:avLst/>
          </a:prstGeom>
          <a:solidFill>
            <a:schemeClr val="bg1"/>
          </a:solidFill>
          <a:ln>
            <a:noFill/>
          </a:ln>
          <a:extLst/>
        </p:spPr>
        <p:txBody>
          <a:bodyPr>
            <a:spAutoFit/>
          </a:bodyPr>
          <a:lstStyle>
            <a:lvl1pPr>
              <a:spcBef>
                <a:spcPct val="20000"/>
              </a:spcBef>
              <a:buBlip>
                <a:blip r:embed="rId2"/>
              </a:buBlip>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eaLnBrk="1" hangingPunct="1">
              <a:spcBef>
                <a:spcPct val="50000"/>
              </a:spcBef>
              <a:buFontTx/>
              <a:buNone/>
            </a:pPr>
            <a:r>
              <a:rPr lang="en-US" altLang="en-US" sz="2800" dirty="0">
                <a:latin typeface="Tahoma" panose="020B0604030504040204" pitchFamily="34" charset="0"/>
              </a:rPr>
              <a:t>Let’s use our </a:t>
            </a:r>
            <a:r>
              <a:rPr lang="en-US" altLang="en-US" sz="2800" i="1" dirty="0">
                <a:latin typeface="Tahoma" panose="020B0604030504040204" pitchFamily="34" charset="0"/>
              </a:rPr>
              <a:t>economic way of thinking </a:t>
            </a:r>
            <a:r>
              <a:rPr lang="en-US" altLang="en-US" sz="2800" dirty="0">
                <a:latin typeface="Tahoma" panose="020B0604030504040204" pitchFamily="34" charset="0"/>
              </a:rPr>
              <a:t>to investigate environmental problems</a:t>
            </a:r>
          </a:p>
        </p:txBody>
      </p:sp>
    </p:spTree>
    <p:extLst>
      <p:ext uri="{BB962C8B-B14F-4D97-AF65-F5344CB8AC3E}">
        <p14:creationId xmlns:p14="http://schemas.microsoft.com/office/powerpoint/2010/main" val="39954910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altLang="en-US" dirty="0"/>
              <a:t>Property Rights</a:t>
            </a:r>
          </a:p>
        </p:txBody>
      </p:sp>
      <p:sp>
        <p:nvSpPr>
          <p:cNvPr id="10243" name="Rectangle 3"/>
          <p:cNvSpPr>
            <a:spLocks noGrp="1" noChangeArrowheads="1"/>
          </p:cNvSpPr>
          <p:nvPr>
            <p:ph idx="1"/>
          </p:nvPr>
        </p:nvSpPr>
        <p:spPr/>
        <p:txBody>
          <a:bodyPr>
            <a:normAutofit lnSpcReduction="10000"/>
          </a:bodyPr>
          <a:lstStyle/>
          <a:p>
            <a:pPr eaLnBrk="1" hangingPunct="1"/>
            <a:r>
              <a:rPr lang="en-US" altLang="en-US" dirty="0"/>
              <a:t>The formal and informal rules governing the ownership, use, and transfer of goods, services, and resources.</a:t>
            </a:r>
          </a:p>
          <a:p>
            <a:pPr eaLnBrk="1" hangingPunct="1"/>
            <a:r>
              <a:rPr lang="en-US" altLang="en-US" dirty="0"/>
              <a:t>Property rights may be:</a:t>
            </a:r>
          </a:p>
          <a:p>
            <a:pPr lvl="1" eaLnBrk="1" hangingPunct="1"/>
            <a:r>
              <a:rPr lang="en-US" altLang="en-US" dirty="0"/>
              <a:t>Private</a:t>
            </a:r>
          </a:p>
          <a:p>
            <a:pPr lvl="1" eaLnBrk="1" hangingPunct="1"/>
            <a:r>
              <a:rPr lang="en-US" altLang="en-US" dirty="0"/>
              <a:t>Common</a:t>
            </a:r>
          </a:p>
          <a:p>
            <a:pPr lvl="1" eaLnBrk="1" hangingPunct="1"/>
            <a:r>
              <a:rPr lang="en-US" altLang="en-US" dirty="0"/>
              <a:t>Collective</a:t>
            </a:r>
          </a:p>
          <a:p>
            <a:pPr lvl="1" eaLnBrk="1" hangingPunct="1">
              <a:buFontTx/>
              <a:buNone/>
            </a:pPr>
            <a:endParaRPr lang="en-US" alt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Image result for great pacific garbage patch">
            <a:extLst>
              <a:ext uri="{FF2B5EF4-FFF2-40B4-BE49-F238E27FC236}">
                <a16:creationId xmlns:a16="http://schemas.microsoft.com/office/drawing/2014/main" id="{B1A3E0F9-6161-45B4-B9E1-FACCB62967E9}"/>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300" r="1" b="1"/>
          <a:stretch/>
        </p:blipFill>
        <p:spPr bwMode="auto">
          <a:xfrm>
            <a:off x="7829551" y="306909"/>
            <a:ext cx="4042409" cy="2286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B656F583-A4B8-4F54-89FB-BACF40C5267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7829551" y="2828925"/>
            <a:ext cx="4042410" cy="3388994"/>
          </a:xfrm>
          <a:prstGeom prst="rect">
            <a:avLst/>
          </a:prstGeom>
        </p:spPr>
      </p:pic>
      <p:sp>
        <p:nvSpPr>
          <p:cNvPr id="2" name="Title 1"/>
          <p:cNvSpPr>
            <a:spLocks noGrp="1"/>
          </p:cNvSpPr>
          <p:nvPr>
            <p:ph type="title"/>
          </p:nvPr>
        </p:nvSpPr>
        <p:spPr>
          <a:xfrm>
            <a:off x="821516" y="381000"/>
            <a:ext cx="6204984" cy="1344975"/>
          </a:xfrm>
        </p:spPr>
        <p:txBody>
          <a:bodyPr>
            <a:normAutofit/>
          </a:bodyPr>
          <a:lstStyle/>
          <a:p>
            <a:r>
              <a:rPr lang="en-US" sz="4000"/>
              <a:t>Property Rights Solutions?</a:t>
            </a:r>
          </a:p>
        </p:txBody>
      </p:sp>
      <p:sp>
        <p:nvSpPr>
          <p:cNvPr id="3" name="Content Placeholder 2"/>
          <p:cNvSpPr>
            <a:spLocks noGrp="1"/>
          </p:cNvSpPr>
          <p:nvPr>
            <p:ph idx="1"/>
          </p:nvPr>
        </p:nvSpPr>
        <p:spPr>
          <a:xfrm>
            <a:off x="1066801" y="1828800"/>
            <a:ext cx="5959699" cy="4736238"/>
          </a:xfrm>
          <a:noFill/>
        </p:spPr>
        <p:txBody>
          <a:bodyPr>
            <a:normAutofit/>
          </a:bodyPr>
          <a:lstStyle/>
          <a:p>
            <a:r>
              <a:rPr lang="en-US" sz="3200" dirty="0"/>
              <a:t>Pollution Permits?</a:t>
            </a:r>
          </a:p>
          <a:p>
            <a:r>
              <a:rPr lang="en-US" sz="3200" dirty="0"/>
              <a:t>IFQs (Fishing Quotas)?</a:t>
            </a:r>
          </a:p>
          <a:p>
            <a:r>
              <a:rPr lang="en-US" sz="3200" dirty="0"/>
              <a:t>Others?</a:t>
            </a:r>
          </a:p>
          <a:p>
            <a:pPr marL="0" indent="0">
              <a:buNone/>
            </a:pPr>
            <a:endParaRPr lang="en-US" sz="3200" dirty="0"/>
          </a:p>
          <a:p>
            <a:r>
              <a:rPr lang="en-US" sz="3200" dirty="0"/>
              <a:t>Whales</a:t>
            </a:r>
          </a:p>
          <a:p>
            <a:r>
              <a:rPr lang="en-US" sz="3200" dirty="0"/>
              <a:t>Great Pacific Garbage Trash</a:t>
            </a:r>
          </a:p>
          <a:p>
            <a:r>
              <a:rPr lang="en-US" sz="3200" dirty="0"/>
              <a:t>Space Trash</a:t>
            </a:r>
          </a:p>
          <a:p>
            <a:r>
              <a:rPr lang="en-US" sz="3200" dirty="0"/>
              <a:t>Climate Change</a:t>
            </a:r>
            <a:endParaRPr lang="en-US" sz="2400" dirty="0"/>
          </a:p>
        </p:txBody>
      </p:sp>
    </p:spTree>
    <p:extLst>
      <p:ext uri="{BB962C8B-B14F-4D97-AF65-F5344CB8AC3E}">
        <p14:creationId xmlns:p14="http://schemas.microsoft.com/office/powerpoint/2010/main" val="4729473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descr="COMMERCIALFISHING_"/>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066800" y="641350"/>
            <a:ext cx="3828649" cy="5715000"/>
          </a:xfrm>
        </p:spPr>
      </p:pic>
      <p:sp>
        <p:nvSpPr>
          <p:cNvPr id="76803" name="Rectangle 3"/>
          <p:cNvSpPr>
            <a:spLocks noGrp="1" noChangeArrowheads="1"/>
          </p:cNvSpPr>
          <p:nvPr>
            <p:ph type="title"/>
          </p:nvPr>
        </p:nvSpPr>
        <p:spPr>
          <a:xfrm>
            <a:off x="1066800" y="152400"/>
            <a:ext cx="3828649" cy="1219200"/>
          </a:xfrm>
          <a:solidFill>
            <a:schemeClr val="bg1"/>
          </a:solidFill>
        </p:spPr>
        <p:txBody>
          <a:bodyPr>
            <a:noAutofit/>
          </a:bodyPr>
          <a:lstStyle/>
          <a:p>
            <a:pPr algn="ctr" eaLnBrk="1" hangingPunct="1"/>
            <a:r>
              <a:rPr lang="en-US" altLang="en-US" sz="4000" b="1" dirty="0">
                <a:latin typeface="+mn-lt"/>
                <a:cs typeface="Miriam" panose="020B0604020202020204" pitchFamily="34" charset="-79"/>
              </a:rPr>
              <a:t>Commercial </a:t>
            </a:r>
            <a:br>
              <a:rPr lang="en-US" altLang="en-US" sz="4000" b="1" dirty="0">
                <a:latin typeface="+mn-lt"/>
                <a:cs typeface="Miriam" panose="020B0604020202020204" pitchFamily="34" charset="-79"/>
              </a:rPr>
            </a:br>
            <a:r>
              <a:rPr lang="en-US" altLang="en-US" sz="4000" b="1" dirty="0">
                <a:latin typeface="+mn-lt"/>
                <a:cs typeface="Miriam" panose="020B0604020202020204" pitchFamily="34" charset="-79"/>
              </a:rPr>
              <a:t>Salmon Fishing</a:t>
            </a:r>
          </a:p>
        </p:txBody>
      </p:sp>
      <p:sp>
        <p:nvSpPr>
          <p:cNvPr id="584708" name="Text Box 4"/>
          <p:cNvSpPr txBox="1">
            <a:spLocks noChangeArrowheads="1"/>
          </p:cNvSpPr>
          <p:nvPr/>
        </p:nvSpPr>
        <p:spPr bwMode="auto">
          <a:xfrm>
            <a:off x="5638800" y="228600"/>
            <a:ext cx="4572000" cy="6047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Blip>
                <a:blip r:embed="rId3"/>
              </a:buBlip>
              <a:defRPr sz="3200">
                <a:solidFill>
                  <a:schemeClr val="tx1"/>
                </a:solidFill>
                <a:latin typeface="Verdana" panose="020B0604030504040204" pitchFamily="34" charset="0"/>
                <a:cs typeface="Arial" panose="020B0604020202020204" pitchFamily="34" charset="0"/>
              </a:defRPr>
            </a:lvl1pPr>
            <a:lvl2pPr marL="800100" indent="-342900">
              <a:spcBef>
                <a:spcPct val="20000"/>
              </a:spcBef>
              <a:buFont typeface="Arial" panose="020B0604020202020204" pitchFamily="34" charset="0"/>
              <a:buChar char="–"/>
              <a:defRPr sz="2800">
                <a:solidFill>
                  <a:schemeClr val="tx1"/>
                </a:solidFill>
                <a:latin typeface="Verdana" panose="020B0604030504040204" pitchFamily="34" charset="0"/>
                <a:cs typeface="Arial" panose="020B0604020202020204" pitchFamily="34" charset="0"/>
              </a:defRPr>
            </a:lvl2pPr>
            <a:lvl3pPr marL="1257300" indent="-34290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lvl="1" eaLnBrk="1" hangingPunct="1">
              <a:spcBef>
                <a:spcPct val="50000"/>
              </a:spcBef>
              <a:buFontTx/>
              <a:buChar char="•"/>
            </a:pPr>
            <a:r>
              <a:rPr lang="en-US" altLang="en-US" sz="2400" dirty="0">
                <a:latin typeface="Tahoma" panose="020B0604030504040204" pitchFamily="34" charset="0"/>
              </a:rPr>
              <a:t>Fishermen pay for the boats and gear </a:t>
            </a:r>
          </a:p>
          <a:p>
            <a:pPr lvl="2" eaLnBrk="1" hangingPunct="1">
              <a:spcBef>
                <a:spcPct val="50000"/>
              </a:spcBef>
            </a:pPr>
            <a:r>
              <a:rPr lang="en-US" altLang="en-US" dirty="0">
                <a:latin typeface="Tahoma" panose="020B0604030504040204" pitchFamily="34" charset="0"/>
              </a:rPr>
              <a:t>don’t pay for reduction to the stocks of fish (future fish available)</a:t>
            </a:r>
          </a:p>
          <a:p>
            <a:pPr lvl="1" eaLnBrk="1" hangingPunct="1">
              <a:spcBef>
                <a:spcPct val="50000"/>
              </a:spcBef>
              <a:buFontTx/>
              <a:buChar char="•"/>
            </a:pPr>
            <a:endParaRPr lang="en-US" altLang="en-US" sz="1000" dirty="0">
              <a:latin typeface="Tahoma" panose="020B0604030504040204" pitchFamily="34" charset="0"/>
            </a:endParaRPr>
          </a:p>
          <a:p>
            <a:pPr lvl="1" eaLnBrk="1" hangingPunct="1">
              <a:spcBef>
                <a:spcPct val="50000"/>
              </a:spcBef>
              <a:buFontTx/>
              <a:buChar char="•"/>
            </a:pPr>
            <a:r>
              <a:rPr lang="en-US" altLang="en-US" sz="2400" dirty="0">
                <a:latin typeface="Tahoma" panose="020B0604030504040204" pitchFamily="34" charset="0"/>
              </a:rPr>
              <a:t>One potential solution: use </a:t>
            </a:r>
            <a:r>
              <a:rPr lang="en-US" altLang="en-US" sz="2400" i="1" dirty="0">
                <a:latin typeface="Tahoma" panose="020B0604030504040204" pitchFamily="34" charset="0"/>
              </a:rPr>
              <a:t>fishing quotas</a:t>
            </a:r>
            <a:r>
              <a:rPr lang="en-US" altLang="en-US" sz="2400" dirty="0">
                <a:latin typeface="Tahoma" panose="020B0604030504040204" pitchFamily="34" charset="0"/>
              </a:rPr>
              <a:t> (IFQ)</a:t>
            </a:r>
          </a:p>
          <a:p>
            <a:pPr marL="457200" lvl="1" indent="0" eaLnBrk="1" hangingPunct="1">
              <a:spcBef>
                <a:spcPct val="50000"/>
              </a:spcBef>
              <a:buNone/>
            </a:pPr>
            <a:endParaRPr lang="en-US" altLang="en-US" sz="2400" dirty="0">
              <a:latin typeface="Tahoma" panose="020B0604030504040204" pitchFamily="34" charset="0"/>
            </a:endParaRPr>
          </a:p>
          <a:p>
            <a:pPr lvl="1" eaLnBrk="1" hangingPunct="1">
              <a:spcBef>
                <a:spcPct val="50000"/>
              </a:spcBef>
              <a:buFontTx/>
              <a:buChar char="•"/>
            </a:pPr>
            <a:r>
              <a:rPr lang="en-US" altLang="en-US" sz="2400" dirty="0">
                <a:latin typeface="Tahoma" panose="020B0604030504040204" pitchFamily="34" charset="0"/>
              </a:rPr>
              <a:t>Video:  Saving Ocean Fisheries with Property Rights</a:t>
            </a:r>
          </a:p>
          <a:p>
            <a:pPr lvl="1" eaLnBrk="1" hangingPunct="1">
              <a:spcBef>
                <a:spcPct val="50000"/>
              </a:spcBef>
              <a:buFontTx/>
              <a:buChar char="•"/>
            </a:pPr>
            <a:r>
              <a:rPr lang="en-US" altLang="en-US" sz="2400" dirty="0">
                <a:latin typeface="Tahoma" panose="020B0604030504040204" pitchFamily="34" charset="0"/>
                <a:hlinkClick r:id="rId4"/>
              </a:rPr>
              <a:t>https://www.youtube.com/watch?v=B0Aql1re0FY</a:t>
            </a:r>
            <a:r>
              <a:rPr lang="en-US" altLang="en-US" sz="2400" dirty="0">
                <a:latin typeface="Tahoma" panose="020B0604030504040204" pitchFamily="34" charset="0"/>
              </a:rPr>
              <a:t> </a:t>
            </a:r>
          </a:p>
        </p:txBody>
      </p:sp>
    </p:spTree>
    <p:extLst>
      <p:ext uri="{BB962C8B-B14F-4D97-AF65-F5344CB8AC3E}">
        <p14:creationId xmlns:p14="http://schemas.microsoft.com/office/powerpoint/2010/main" val="23223713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84708">
                                            <p:txEl>
                                              <p:pRg st="0" end="0"/>
                                            </p:txEl>
                                          </p:spTgt>
                                        </p:tgtEl>
                                        <p:attrNameLst>
                                          <p:attrName>style.visibility</p:attrName>
                                        </p:attrNameLst>
                                      </p:cBhvr>
                                      <p:to>
                                        <p:strVal val="visible"/>
                                      </p:to>
                                    </p:set>
                                    <p:animEffect transition="in" filter="wipe(down)">
                                      <p:cBhvr>
                                        <p:cTn id="7" dur="500"/>
                                        <p:tgtEl>
                                          <p:spTgt spid="58470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84708">
                                            <p:txEl>
                                              <p:pRg st="1" end="1"/>
                                            </p:txEl>
                                          </p:spTgt>
                                        </p:tgtEl>
                                        <p:attrNameLst>
                                          <p:attrName>style.visibility</p:attrName>
                                        </p:attrNameLst>
                                      </p:cBhvr>
                                      <p:to>
                                        <p:strVal val="visible"/>
                                      </p:to>
                                    </p:set>
                                    <p:animEffect transition="in" filter="wipe(down)">
                                      <p:cBhvr>
                                        <p:cTn id="12" dur="500"/>
                                        <p:tgtEl>
                                          <p:spTgt spid="584708">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84708">
                                            <p:txEl>
                                              <p:pRg st="3" end="3"/>
                                            </p:txEl>
                                          </p:spTgt>
                                        </p:tgtEl>
                                        <p:attrNameLst>
                                          <p:attrName>style.visibility</p:attrName>
                                        </p:attrNameLst>
                                      </p:cBhvr>
                                      <p:to>
                                        <p:strVal val="visible"/>
                                      </p:to>
                                    </p:set>
                                    <p:animEffect transition="in" filter="wipe(down)">
                                      <p:cBhvr>
                                        <p:cTn id="17" dur="500"/>
                                        <p:tgtEl>
                                          <p:spTgt spid="584708">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84708">
                                            <p:txEl>
                                              <p:pRg st="5" end="5"/>
                                            </p:txEl>
                                          </p:spTgt>
                                        </p:tgtEl>
                                        <p:attrNameLst>
                                          <p:attrName>style.visibility</p:attrName>
                                        </p:attrNameLst>
                                      </p:cBhvr>
                                      <p:to>
                                        <p:strVal val="visible"/>
                                      </p:to>
                                    </p:set>
                                    <p:animEffect transition="in" filter="wipe(down)">
                                      <p:cBhvr>
                                        <p:cTn id="22" dur="500"/>
                                        <p:tgtEl>
                                          <p:spTgt spid="584708">
                                            <p:txEl>
                                              <p:pRg st="5" end="5"/>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584708">
                                            <p:txEl>
                                              <p:pRg st="6" end="6"/>
                                            </p:txEl>
                                          </p:spTgt>
                                        </p:tgtEl>
                                        <p:attrNameLst>
                                          <p:attrName>style.visibility</p:attrName>
                                        </p:attrNameLst>
                                      </p:cBhvr>
                                      <p:to>
                                        <p:strVal val="visible"/>
                                      </p:to>
                                    </p:set>
                                    <p:animEffect transition="in" filter="wipe(down)">
                                      <p:cBhvr>
                                        <p:cTn id="27" dur="500"/>
                                        <p:tgtEl>
                                          <p:spTgt spid="58470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4708" grpId="0" build="p" bldLvl="2"/>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noAutofit/>
          </a:bodyPr>
          <a:lstStyle/>
          <a:p>
            <a:r>
              <a:rPr lang="en-US" altLang="en-US" b="1" dirty="0">
                <a:cs typeface="Tahoma" panose="020B0604030504040204" pitchFamily="34" charset="0"/>
              </a:rPr>
              <a:t>Economic Reasoning </a:t>
            </a:r>
            <a:r>
              <a:rPr lang="en-US" altLang="en-US" dirty="0">
                <a:cs typeface="Tahoma" panose="020B0604030504040204" pitchFamily="34" charset="0"/>
              </a:rPr>
              <a:t>Proposition </a:t>
            </a:r>
            <a:r>
              <a:rPr lang="en-US" altLang="en-US" b="1" dirty="0">
                <a:cs typeface="Tahoma" panose="020B0604030504040204" pitchFamily="34" charset="0"/>
              </a:rPr>
              <a:t># 3:  </a:t>
            </a:r>
          </a:p>
        </p:txBody>
      </p:sp>
      <p:sp>
        <p:nvSpPr>
          <p:cNvPr id="9219" name="Rectangle 3"/>
          <p:cNvSpPr>
            <a:spLocks noGrp="1" noChangeArrowheads="1"/>
          </p:cNvSpPr>
          <p:nvPr>
            <p:ph idx="1"/>
          </p:nvPr>
        </p:nvSpPr>
        <p:spPr/>
        <p:txBody>
          <a:bodyPr>
            <a:normAutofit/>
          </a:bodyPr>
          <a:lstStyle/>
          <a:p>
            <a:r>
              <a:rPr lang="en-US" altLang="en-US" dirty="0"/>
              <a:t>People respond to incentives in predictable ways.</a:t>
            </a:r>
          </a:p>
          <a:p>
            <a:pPr lvl="1"/>
            <a:r>
              <a:rPr lang="en-US" altLang="en-US" dirty="0"/>
              <a:t>Choices are influenced by incentives, the rewards that encourage and the punishments that discourage actions. When incentives change, behavior changes in predictable ways.</a:t>
            </a:r>
          </a:p>
        </p:txBody>
      </p:sp>
    </p:spTree>
    <p:extLst>
      <p:ext uri="{BB962C8B-B14F-4D97-AF65-F5344CB8AC3E}">
        <p14:creationId xmlns:p14="http://schemas.microsoft.com/office/powerpoint/2010/main" val="19068521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normAutofit/>
          </a:bodyPr>
          <a:lstStyle/>
          <a:p>
            <a:r>
              <a:rPr lang="en-US" altLang="en-US" sz="3600" b="0" dirty="0">
                <a:latin typeface="Tahoma" panose="020B0604030504040204" pitchFamily="34" charset="0"/>
              </a:rPr>
              <a:t>When Markets Work Well</a:t>
            </a:r>
            <a:br>
              <a:rPr lang="en-US" altLang="en-US" sz="3600" b="0" dirty="0">
                <a:latin typeface="Tahoma" panose="020B0604030504040204" pitchFamily="34" charset="0"/>
              </a:rPr>
            </a:br>
            <a:r>
              <a:rPr lang="en-US" altLang="en-US" sz="3600" b="0" dirty="0">
                <a:latin typeface="Tahoma" panose="020B0604030504040204" pitchFamily="34" charset="0"/>
              </a:rPr>
              <a:t>There is an exchange of Benefits and Costs</a:t>
            </a:r>
          </a:p>
        </p:txBody>
      </p:sp>
      <p:sp>
        <p:nvSpPr>
          <p:cNvPr id="574469" name="Text Box 5"/>
          <p:cNvSpPr txBox="1">
            <a:spLocks noChangeArrowheads="1"/>
          </p:cNvSpPr>
          <p:nvPr/>
        </p:nvSpPr>
        <p:spPr bwMode="auto">
          <a:xfrm>
            <a:off x="9874880" y="6035675"/>
            <a:ext cx="23622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Blip>
                <a:blip r:embed="rId2"/>
              </a:buBlip>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eaLnBrk="1" hangingPunct="1">
              <a:spcBef>
                <a:spcPct val="50000"/>
              </a:spcBef>
              <a:buFontTx/>
              <a:buNone/>
            </a:pPr>
            <a:r>
              <a:rPr lang="en-US" altLang="en-US" sz="4400" b="1" dirty="0">
                <a:latin typeface="Arial Black" panose="020B0A04020102020204" pitchFamily="34" charset="0"/>
              </a:rPr>
              <a:t>But . . .</a:t>
            </a:r>
          </a:p>
        </p:txBody>
      </p:sp>
      <p:grpSp>
        <p:nvGrpSpPr>
          <p:cNvPr id="2" name="Group 20"/>
          <p:cNvGrpSpPr>
            <a:grpSpLocks/>
          </p:cNvGrpSpPr>
          <p:nvPr/>
        </p:nvGrpSpPr>
        <p:grpSpPr bwMode="auto">
          <a:xfrm>
            <a:off x="5935821" y="1680749"/>
            <a:ext cx="5169876" cy="4459003"/>
            <a:chOff x="3171" y="411"/>
            <a:chExt cx="2327" cy="2098"/>
          </a:xfrm>
        </p:grpSpPr>
        <p:sp>
          <p:nvSpPr>
            <p:cNvPr id="574472" name="Line 8"/>
            <p:cNvSpPr>
              <a:spLocks noChangeShapeType="1"/>
            </p:cNvSpPr>
            <p:nvPr/>
          </p:nvSpPr>
          <p:spPr bwMode="auto">
            <a:xfrm>
              <a:off x="3408" y="465"/>
              <a:ext cx="0" cy="1791"/>
            </a:xfrm>
            <a:prstGeom prst="line">
              <a:avLst/>
            </a:prstGeom>
            <a:ln>
              <a:headEnd/>
              <a:tailEnd/>
            </a:ln>
          </p:spPr>
          <p:style>
            <a:lnRef idx="2">
              <a:schemeClr val="dk1"/>
            </a:lnRef>
            <a:fillRef idx="0">
              <a:schemeClr val="dk1"/>
            </a:fillRef>
            <a:effectRef idx="1">
              <a:schemeClr val="dk1"/>
            </a:effectRef>
            <a:fontRef idx="minor">
              <a:schemeClr val="tx1"/>
            </a:fontRef>
          </p:style>
          <p:txBody>
            <a:bodyPr/>
            <a:lstStyle/>
            <a:p>
              <a:pPr eaLnBrk="1" hangingPunct="1">
                <a:defRPr/>
              </a:pPr>
              <a:endParaRPr lang="en-US"/>
            </a:p>
          </p:txBody>
        </p:sp>
        <p:sp>
          <p:nvSpPr>
            <p:cNvPr id="574473" name="Line 9"/>
            <p:cNvSpPr>
              <a:spLocks noChangeShapeType="1"/>
            </p:cNvSpPr>
            <p:nvPr/>
          </p:nvSpPr>
          <p:spPr bwMode="auto">
            <a:xfrm>
              <a:off x="3408" y="2256"/>
              <a:ext cx="1920" cy="0"/>
            </a:xfrm>
            <a:prstGeom prst="line">
              <a:avLst/>
            </a:prstGeom>
            <a:ln>
              <a:headEnd/>
              <a:tailEnd/>
            </a:ln>
          </p:spPr>
          <p:style>
            <a:lnRef idx="2">
              <a:schemeClr val="dk1"/>
            </a:lnRef>
            <a:fillRef idx="0">
              <a:schemeClr val="dk1"/>
            </a:fillRef>
            <a:effectRef idx="1">
              <a:schemeClr val="dk1"/>
            </a:effectRef>
            <a:fontRef idx="minor">
              <a:schemeClr val="tx1"/>
            </a:fontRef>
          </p:style>
          <p:txBody>
            <a:bodyPr/>
            <a:lstStyle/>
            <a:p>
              <a:pPr eaLnBrk="1" hangingPunct="1">
                <a:defRPr/>
              </a:pPr>
              <a:endParaRPr lang="en-US"/>
            </a:p>
          </p:txBody>
        </p:sp>
        <p:sp>
          <p:nvSpPr>
            <p:cNvPr id="44050" name="Line 10"/>
            <p:cNvSpPr>
              <a:spLocks noChangeShapeType="1"/>
            </p:cNvSpPr>
            <p:nvPr/>
          </p:nvSpPr>
          <p:spPr bwMode="auto">
            <a:xfrm>
              <a:off x="3648" y="528"/>
              <a:ext cx="1104" cy="120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51" name="Text Box 11"/>
            <p:cNvSpPr txBox="1">
              <a:spLocks noChangeArrowheads="1"/>
            </p:cNvSpPr>
            <p:nvPr/>
          </p:nvSpPr>
          <p:spPr bwMode="auto">
            <a:xfrm>
              <a:off x="4752" y="1632"/>
              <a:ext cx="336"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Blip>
                  <a:blip r:embed="rId2"/>
                </a:buBlip>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eaLnBrk="1" hangingPunct="1">
                <a:spcBef>
                  <a:spcPct val="50000"/>
                </a:spcBef>
                <a:buFontTx/>
                <a:buNone/>
              </a:pPr>
              <a:r>
                <a:rPr lang="en-US" altLang="en-US" sz="1800">
                  <a:latin typeface="Arial" panose="020B0604020202020204" pitchFamily="34" charset="0"/>
                </a:rPr>
                <a:t>D</a:t>
              </a:r>
              <a:endParaRPr lang="en-US" altLang="en-US" sz="1800" baseline="-25000">
                <a:latin typeface="Arial" panose="020B0604020202020204" pitchFamily="34" charset="0"/>
              </a:endParaRPr>
            </a:p>
          </p:txBody>
        </p:sp>
        <p:sp>
          <p:nvSpPr>
            <p:cNvPr id="44052" name="Text Box 12"/>
            <p:cNvSpPr txBox="1">
              <a:spLocks noChangeArrowheads="1"/>
            </p:cNvSpPr>
            <p:nvPr/>
          </p:nvSpPr>
          <p:spPr bwMode="auto">
            <a:xfrm>
              <a:off x="3274" y="411"/>
              <a:ext cx="336"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Blip>
                  <a:blip r:embed="rId2"/>
                </a:buBlip>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eaLnBrk="1" hangingPunct="1">
                <a:spcBef>
                  <a:spcPct val="50000"/>
                </a:spcBef>
                <a:buFontTx/>
                <a:buNone/>
              </a:pPr>
              <a:r>
                <a:rPr lang="en-US" altLang="en-US" sz="1800" dirty="0">
                  <a:latin typeface="Arial" panose="020B0604020202020204" pitchFamily="34" charset="0"/>
                </a:rPr>
                <a:t>P</a:t>
              </a:r>
              <a:endParaRPr lang="en-US" altLang="en-US" sz="1800" baseline="-25000" dirty="0">
                <a:latin typeface="Arial" panose="020B0604020202020204" pitchFamily="34" charset="0"/>
              </a:endParaRPr>
            </a:p>
          </p:txBody>
        </p:sp>
        <p:sp>
          <p:nvSpPr>
            <p:cNvPr id="44053" name="Text Box 13"/>
            <p:cNvSpPr txBox="1">
              <a:spLocks noChangeArrowheads="1"/>
            </p:cNvSpPr>
            <p:nvPr/>
          </p:nvSpPr>
          <p:spPr bwMode="auto">
            <a:xfrm>
              <a:off x="5162" y="2276"/>
              <a:ext cx="336"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Blip>
                  <a:blip r:embed="rId2"/>
                </a:buBlip>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eaLnBrk="1" hangingPunct="1">
                <a:spcBef>
                  <a:spcPct val="50000"/>
                </a:spcBef>
                <a:buFontTx/>
                <a:buNone/>
              </a:pPr>
              <a:r>
                <a:rPr lang="en-US" altLang="en-US" sz="1800" dirty="0">
                  <a:latin typeface="Arial" panose="020B0604020202020204" pitchFamily="34" charset="0"/>
                </a:rPr>
                <a:t>Q</a:t>
              </a:r>
              <a:endParaRPr lang="en-US" altLang="en-US" sz="1800" baseline="-25000" dirty="0">
                <a:latin typeface="Arial" panose="020B0604020202020204" pitchFamily="34" charset="0"/>
              </a:endParaRPr>
            </a:p>
          </p:txBody>
        </p:sp>
        <p:sp>
          <p:nvSpPr>
            <p:cNvPr id="44054" name="Line 14"/>
            <p:cNvSpPr>
              <a:spLocks noChangeShapeType="1"/>
            </p:cNvSpPr>
            <p:nvPr/>
          </p:nvSpPr>
          <p:spPr bwMode="auto">
            <a:xfrm flipV="1">
              <a:off x="3744" y="576"/>
              <a:ext cx="912" cy="1296"/>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55" name="Text Box 15"/>
            <p:cNvSpPr txBox="1">
              <a:spLocks noChangeArrowheads="1"/>
            </p:cNvSpPr>
            <p:nvPr/>
          </p:nvSpPr>
          <p:spPr bwMode="auto">
            <a:xfrm>
              <a:off x="4488" y="479"/>
              <a:ext cx="336"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Blip>
                  <a:blip r:embed="rId2"/>
                </a:buBlip>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eaLnBrk="1" hangingPunct="1">
                <a:spcBef>
                  <a:spcPct val="50000"/>
                </a:spcBef>
                <a:buFontTx/>
                <a:buNone/>
              </a:pPr>
              <a:r>
                <a:rPr lang="en-US" altLang="en-US" sz="1800" dirty="0">
                  <a:latin typeface="Arial" panose="020B0604020202020204" pitchFamily="34" charset="0"/>
                </a:rPr>
                <a:t>S</a:t>
              </a:r>
              <a:endParaRPr lang="en-US" altLang="en-US" sz="1800" baseline="-25000" dirty="0">
                <a:latin typeface="Arial" panose="020B0604020202020204" pitchFamily="34" charset="0"/>
              </a:endParaRPr>
            </a:p>
          </p:txBody>
        </p:sp>
        <p:sp>
          <p:nvSpPr>
            <p:cNvPr id="44056" name="Text Box 16"/>
            <p:cNvSpPr txBox="1">
              <a:spLocks noChangeArrowheads="1"/>
            </p:cNvSpPr>
            <p:nvPr/>
          </p:nvSpPr>
          <p:spPr bwMode="auto">
            <a:xfrm>
              <a:off x="4093" y="2276"/>
              <a:ext cx="48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Blip>
                  <a:blip r:embed="rId2"/>
                </a:buBlip>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eaLnBrk="1" hangingPunct="1">
                <a:spcBef>
                  <a:spcPct val="50000"/>
                </a:spcBef>
                <a:buFontTx/>
                <a:buNone/>
              </a:pPr>
              <a:r>
                <a:rPr lang="en-US" altLang="en-US" sz="1800" dirty="0" err="1">
                  <a:latin typeface="Arial" panose="020B0604020202020204" pitchFamily="34" charset="0"/>
                </a:rPr>
                <a:t>Qe</a:t>
              </a:r>
              <a:endParaRPr lang="en-US" altLang="en-US" sz="1800" baseline="-25000" dirty="0">
                <a:latin typeface="Arial" panose="020B0604020202020204" pitchFamily="34" charset="0"/>
              </a:endParaRPr>
            </a:p>
          </p:txBody>
        </p:sp>
        <p:sp>
          <p:nvSpPr>
            <p:cNvPr id="44057" name="Text Box 17"/>
            <p:cNvSpPr txBox="1">
              <a:spLocks noChangeArrowheads="1"/>
            </p:cNvSpPr>
            <p:nvPr/>
          </p:nvSpPr>
          <p:spPr bwMode="auto">
            <a:xfrm>
              <a:off x="3171" y="1050"/>
              <a:ext cx="336"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Blip>
                  <a:blip r:embed="rId2"/>
                </a:buBlip>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eaLnBrk="1" hangingPunct="1">
                <a:spcBef>
                  <a:spcPct val="50000"/>
                </a:spcBef>
                <a:buFontTx/>
                <a:buNone/>
              </a:pPr>
              <a:r>
                <a:rPr lang="en-US" altLang="en-US" sz="1800" dirty="0">
                  <a:latin typeface="Arial" panose="020B0604020202020204" pitchFamily="34" charset="0"/>
                </a:rPr>
                <a:t>Pe</a:t>
              </a:r>
              <a:endParaRPr lang="en-US" altLang="en-US" sz="1800" baseline="-25000" dirty="0">
                <a:latin typeface="Arial" panose="020B0604020202020204" pitchFamily="34" charset="0"/>
              </a:endParaRPr>
            </a:p>
          </p:txBody>
        </p:sp>
        <p:sp>
          <p:nvSpPr>
            <p:cNvPr id="44058" name="Line 18"/>
            <p:cNvSpPr>
              <a:spLocks noChangeShapeType="1"/>
            </p:cNvSpPr>
            <p:nvPr/>
          </p:nvSpPr>
          <p:spPr bwMode="auto">
            <a:xfrm flipH="1">
              <a:off x="3408" y="1152"/>
              <a:ext cx="816" cy="0"/>
            </a:xfrm>
            <a:prstGeom prst="line">
              <a:avLst/>
            </a:prstGeom>
            <a:noFill/>
            <a:ln w="9525">
              <a:solidFill>
                <a:schemeClr val="tx1"/>
              </a:solidFill>
              <a:prstDash val="dashDot"/>
              <a:round/>
              <a:headEnd/>
              <a:tailEnd/>
            </a:ln>
            <a:extLst>
              <a:ext uri="{909E8E84-426E-40DD-AFC4-6F175D3DCCD1}">
                <a14:hiddenFill xmlns:a14="http://schemas.microsoft.com/office/drawing/2010/main">
                  <a:noFill/>
                </a14:hiddenFill>
              </a:ext>
            </a:extLst>
          </p:spPr>
          <p:txBody>
            <a:bodyPr/>
            <a:lstStyle/>
            <a:p>
              <a:endParaRPr lang="en-US"/>
            </a:p>
          </p:txBody>
        </p:sp>
        <p:sp>
          <p:nvSpPr>
            <p:cNvPr id="44059" name="Line 19"/>
            <p:cNvSpPr>
              <a:spLocks noChangeShapeType="1"/>
            </p:cNvSpPr>
            <p:nvPr/>
          </p:nvSpPr>
          <p:spPr bwMode="auto">
            <a:xfrm>
              <a:off x="4224" y="1152"/>
              <a:ext cx="0" cy="1056"/>
            </a:xfrm>
            <a:prstGeom prst="line">
              <a:avLst/>
            </a:prstGeom>
            <a:noFill/>
            <a:ln w="9525">
              <a:solidFill>
                <a:schemeClr val="tx1"/>
              </a:solidFill>
              <a:prstDash val="dashDot"/>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 name="Group 30"/>
          <p:cNvGrpSpPr>
            <a:grpSpLocks/>
          </p:cNvGrpSpPr>
          <p:nvPr/>
        </p:nvGrpSpPr>
        <p:grpSpPr bwMode="auto">
          <a:xfrm>
            <a:off x="8597630" y="1774052"/>
            <a:ext cx="1762104" cy="1717614"/>
            <a:chOff x="4544" y="177"/>
            <a:chExt cx="981" cy="911"/>
          </a:xfrm>
        </p:grpSpPr>
        <p:sp>
          <p:nvSpPr>
            <p:cNvPr id="44042" name="Oval 27"/>
            <p:cNvSpPr>
              <a:spLocks noChangeArrowheads="1"/>
            </p:cNvSpPr>
            <p:nvPr/>
          </p:nvSpPr>
          <p:spPr bwMode="auto">
            <a:xfrm>
              <a:off x="4544" y="177"/>
              <a:ext cx="528" cy="480"/>
            </a:xfrm>
            <a:prstGeom prst="ellipse">
              <a:avLst/>
            </a:prstGeom>
            <a:noFill/>
            <a:ln w="57150">
              <a:solidFill>
                <a:srgbClr val="66FFCC"/>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Blip>
                  <a:blip r:embed="rId2"/>
                </a:buBlip>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44043" name="Text Box 28"/>
            <p:cNvSpPr txBox="1">
              <a:spLocks noChangeArrowheads="1"/>
            </p:cNvSpPr>
            <p:nvPr/>
          </p:nvSpPr>
          <p:spPr bwMode="auto">
            <a:xfrm>
              <a:off x="5072" y="892"/>
              <a:ext cx="453" cy="196"/>
            </a:xfrm>
            <a:prstGeom prst="rect">
              <a:avLst/>
            </a:prstGeom>
            <a:noFill/>
            <a:ln w="9525">
              <a:solidFill>
                <a:srgbClr val="66FFCC"/>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Blip>
                  <a:blip r:embed="rId2"/>
                </a:buBlip>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eaLnBrk="1" hangingPunct="1">
                <a:spcBef>
                  <a:spcPct val="50000"/>
                </a:spcBef>
                <a:buFontTx/>
                <a:buNone/>
              </a:pPr>
              <a:r>
                <a:rPr lang="en-US" altLang="en-US" sz="1800" dirty="0">
                  <a:latin typeface="Arial" panose="020B0604020202020204" pitchFamily="34" charset="0"/>
                </a:rPr>
                <a:t>Costs</a:t>
              </a:r>
            </a:p>
          </p:txBody>
        </p:sp>
        <p:sp>
          <p:nvSpPr>
            <p:cNvPr id="44044" name="Line 29"/>
            <p:cNvSpPr>
              <a:spLocks noChangeShapeType="1"/>
            </p:cNvSpPr>
            <p:nvPr/>
          </p:nvSpPr>
          <p:spPr bwMode="auto">
            <a:xfrm flipH="1" flipV="1">
              <a:off x="4969" y="656"/>
              <a:ext cx="144" cy="240"/>
            </a:xfrm>
            <a:prstGeom prst="line">
              <a:avLst/>
            </a:prstGeom>
            <a:noFill/>
            <a:ln w="57150">
              <a:solidFill>
                <a:srgbClr val="66FFCC"/>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27" name="Oval 26"/>
          <p:cNvSpPr>
            <a:spLocks noChangeArrowheads="1"/>
          </p:cNvSpPr>
          <p:nvPr/>
        </p:nvSpPr>
        <p:spPr bwMode="auto">
          <a:xfrm>
            <a:off x="8107738" y="3250173"/>
            <a:ext cx="319924" cy="306052"/>
          </a:xfrm>
          <a:prstGeom prst="ellipse">
            <a:avLst/>
          </a:prstGeom>
          <a:solidFill>
            <a:schemeClr val="accent1"/>
          </a:solidFill>
          <a:ln w="9525" algn="ctr">
            <a:solidFill>
              <a:schemeClr val="tx1"/>
            </a:solidFill>
            <a:round/>
            <a:headEnd/>
            <a:tailEnd/>
          </a:ln>
        </p:spPr>
        <p:txBody>
          <a:bodyPr/>
          <a:lstStyle>
            <a:lvl1pPr>
              <a:spcBef>
                <a:spcPct val="20000"/>
              </a:spcBef>
              <a:buBlip>
                <a:blip r:embed="rId2"/>
              </a:buBlip>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grpSp>
        <p:nvGrpSpPr>
          <p:cNvPr id="43" name="Group 25">
            <a:extLst>
              <a:ext uri="{FF2B5EF4-FFF2-40B4-BE49-F238E27FC236}">
                <a16:creationId xmlns:a16="http://schemas.microsoft.com/office/drawing/2014/main" id="{993E6370-5FC0-42C7-947C-D3935FE0CB0E}"/>
              </a:ext>
            </a:extLst>
          </p:cNvPr>
          <p:cNvGrpSpPr>
            <a:grpSpLocks/>
          </p:cNvGrpSpPr>
          <p:nvPr/>
        </p:nvGrpSpPr>
        <p:grpSpPr bwMode="auto">
          <a:xfrm>
            <a:off x="7699481" y="3773017"/>
            <a:ext cx="2417201" cy="2821756"/>
            <a:chOff x="4000" y="1536"/>
            <a:chExt cx="1088" cy="1434"/>
          </a:xfrm>
        </p:grpSpPr>
        <p:sp>
          <p:nvSpPr>
            <p:cNvPr id="44" name="Oval 21">
              <a:extLst>
                <a:ext uri="{FF2B5EF4-FFF2-40B4-BE49-F238E27FC236}">
                  <a16:creationId xmlns:a16="http://schemas.microsoft.com/office/drawing/2014/main" id="{CB5CBFDE-008F-4216-9F6A-8A5575D9E2BE}"/>
                </a:ext>
              </a:extLst>
            </p:cNvPr>
            <p:cNvSpPr>
              <a:spLocks noChangeArrowheads="1"/>
            </p:cNvSpPr>
            <p:nvPr/>
          </p:nvSpPr>
          <p:spPr bwMode="auto">
            <a:xfrm>
              <a:off x="4560" y="1536"/>
              <a:ext cx="528" cy="480"/>
            </a:xfrm>
            <a:prstGeom prst="ellipse">
              <a:avLst/>
            </a:prstGeom>
            <a:noFill/>
            <a:ln w="571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Blip>
                  <a:blip r:embed="rId2"/>
                </a:buBlip>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45" name="Text Box 23">
              <a:extLst>
                <a:ext uri="{FF2B5EF4-FFF2-40B4-BE49-F238E27FC236}">
                  <a16:creationId xmlns:a16="http://schemas.microsoft.com/office/drawing/2014/main" id="{8DE67785-2E05-44DC-86D7-293BB98B609F}"/>
                </a:ext>
              </a:extLst>
            </p:cNvPr>
            <p:cNvSpPr txBox="1">
              <a:spLocks noChangeArrowheads="1"/>
            </p:cNvSpPr>
            <p:nvPr/>
          </p:nvSpPr>
          <p:spPr bwMode="auto">
            <a:xfrm>
              <a:off x="4000" y="2776"/>
              <a:ext cx="513" cy="194"/>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Blip>
                  <a:blip r:embed="rId2"/>
                </a:buBlip>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eaLnBrk="1" hangingPunct="1">
                <a:spcBef>
                  <a:spcPct val="50000"/>
                </a:spcBef>
                <a:buFontTx/>
                <a:buNone/>
              </a:pPr>
              <a:r>
                <a:rPr lang="en-US" altLang="en-US" sz="1800" dirty="0">
                  <a:latin typeface="Arial" panose="020B0604020202020204" pitchFamily="34" charset="0"/>
                </a:rPr>
                <a:t>Benefits</a:t>
              </a:r>
            </a:p>
          </p:txBody>
        </p:sp>
        <p:sp>
          <p:nvSpPr>
            <p:cNvPr id="46" name="Line 24">
              <a:extLst>
                <a:ext uri="{FF2B5EF4-FFF2-40B4-BE49-F238E27FC236}">
                  <a16:creationId xmlns:a16="http://schemas.microsoft.com/office/drawing/2014/main" id="{07B05645-BFC1-4B11-AA04-0523A63495BC}"/>
                </a:ext>
              </a:extLst>
            </p:cNvPr>
            <p:cNvSpPr>
              <a:spLocks noChangeShapeType="1"/>
            </p:cNvSpPr>
            <p:nvPr/>
          </p:nvSpPr>
          <p:spPr bwMode="auto">
            <a:xfrm flipV="1">
              <a:off x="4399" y="2030"/>
              <a:ext cx="336" cy="768"/>
            </a:xfrm>
            <a:prstGeom prst="line">
              <a:avLst/>
            </a:prstGeom>
            <a:noFill/>
            <a:ln w="5715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pic>
        <p:nvPicPr>
          <p:cNvPr id="13314" name="Picture 2" descr="Image result for buyer seller exchange handshake">
            <a:extLst>
              <a:ext uri="{FF2B5EF4-FFF2-40B4-BE49-F238E27FC236}">
                <a16:creationId xmlns:a16="http://schemas.microsoft.com/office/drawing/2014/main" id="{5E78D509-5469-4E7D-8882-5C09F3F68F9E}"/>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424944" y="1987945"/>
            <a:ext cx="5378797" cy="35793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59115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dissolve">
                                      <p:cBhvr>
                                        <p:cTn id="11" dur="500"/>
                                        <p:tgtEl>
                                          <p:spTgt spid="27"/>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4"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wipe(down)">
                                      <p:cBhvr>
                                        <p:cTn id="21" dur="500"/>
                                        <p:tgtEl>
                                          <p:spTgt spid="43"/>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574469"/>
                                        </p:tgtEl>
                                        <p:attrNameLst>
                                          <p:attrName>style.visibility</p:attrName>
                                        </p:attrNameLst>
                                      </p:cBhvr>
                                      <p:to>
                                        <p:strVal val="visible"/>
                                      </p:to>
                                    </p:set>
                                    <p:animEffect transition="in" filter="dissolve">
                                      <p:cBhvr>
                                        <p:cTn id="26" dur="500"/>
                                        <p:tgtEl>
                                          <p:spTgt spid="5744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4469" grpId="0"/>
      <p:bldP spid="2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altLang="en-US"/>
              <a:t>Negative Externalities</a:t>
            </a:r>
          </a:p>
        </p:txBody>
      </p:sp>
      <p:pic>
        <p:nvPicPr>
          <p:cNvPr id="2" name="Picture 1" descr="the planet and stopping vehicle &lt;strong&gt;pollution&lt;/strong&gt; car emissions and &lt;strong&gt;pollution&lt;/strong&g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8400" y="1905000"/>
            <a:ext cx="6669053" cy="4442485"/>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1EC26-E6D1-425D-964A-AA74C64FA4AA}"/>
              </a:ext>
            </a:extLst>
          </p:cNvPr>
          <p:cNvSpPr>
            <a:spLocks noGrp="1"/>
          </p:cNvSpPr>
          <p:nvPr>
            <p:ph type="title"/>
          </p:nvPr>
        </p:nvSpPr>
        <p:spPr>
          <a:xfrm>
            <a:off x="838200" y="365125"/>
            <a:ext cx="10744200" cy="1082675"/>
          </a:xfrm>
        </p:spPr>
        <p:txBody>
          <a:bodyPr>
            <a:normAutofit fontScale="90000"/>
          </a:bodyPr>
          <a:lstStyle/>
          <a:p>
            <a:r>
              <a:rPr lang="en-US" dirty="0"/>
              <a:t>When is a potato chip not just a potato chip?</a:t>
            </a:r>
          </a:p>
        </p:txBody>
      </p:sp>
      <p:pic>
        <p:nvPicPr>
          <p:cNvPr id="4" name="Online Media 3" title="Externalities: When Is a Potato Chip Not Just a Potato Chip?">
            <a:hlinkClick r:id="" action="ppaction://media"/>
            <a:extLst>
              <a:ext uri="{FF2B5EF4-FFF2-40B4-BE49-F238E27FC236}">
                <a16:creationId xmlns:a16="http://schemas.microsoft.com/office/drawing/2014/main" id="{64880FF5-54A8-4795-BF82-C7A5B97E8A34}"/>
              </a:ext>
            </a:extLst>
          </p:cNvPr>
          <p:cNvPicPr>
            <a:picLocks noGrp="1" noRot="1" noChangeAspect="1"/>
          </p:cNvPicPr>
          <p:nvPr>
            <p:ph idx="1"/>
            <a:videoFile r:link="rId1"/>
          </p:nvPr>
        </p:nvPicPr>
        <p:blipFill>
          <a:blip r:embed="rId4"/>
          <a:stretch>
            <a:fillRect/>
          </a:stretch>
        </p:blipFill>
        <p:spPr>
          <a:xfrm>
            <a:off x="1600200" y="1524000"/>
            <a:ext cx="8305800" cy="4672013"/>
          </a:xfrm>
          <a:prstGeom prst="rect">
            <a:avLst/>
          </a:prstGeom>
        </p:spPr>
      </p:pic>
    </p:spTree>
    <p:extLst>
      <p:ext uri="{BB962C8B-B14F-4D97-AF65-F5344CB8AC3E}">
        <p14:creationId xmlns:p14="http://schemas.microsoft.com/office/powerpoint/2010/main" val="2291794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altLang="en-US"/>
              <a:t>Positive Externalities</a:t>
            </a:r>
          </a:p>
        </p:txBody>
      </p:sp>
      <p:pic>
        <p:nvPicPr>
          <p:cNvPr id="13315" name="Picture 4" descr="Flower-garden"/>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200400" y="1828800"/>
            <a:ext cx="5791200" cy="4495800"/>
          </a:xfrm>
          <a:noFill/>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idx="1"/>
          </p:nvPr>
        </p:nvSpPr>
        <p:spPr/>
        <p:txBody>
          <a:bodyPr>
            <a:normAutofit lnSpcReduction="10000"/>
          </a:bodyPr>
          <a:lstStyle/>
          <a:p>
            <a:pPr eaLnBrk="1" hangingPunct="1"/>
            <a:r>
              <a:rPr lang="en-US" altLang="en-US" dirty="0"/>
              <a:t>Please use the slides before this one in your presentation. </a:t>
            </a:r>
          </a:p>
          <a:p>
            <a:pPr eaLnBrk="1" hangingPunct="1"/>
            <a:endParaRPr lang="en-US" altLang="en-US" dirty="0"/>
          </a:p>
          <a:p>
            <a:pPr eaLnBrk="1" hangingPunct="1">
              <a:buFont typeface="Wingdings" panose="05000000000000000000" pitchFamily="2" charset="2"/>
              <a:buNone/>
            </a:pPr>
            <a:r>
              <a:rPr lang="en-US" altLang="en-US" dirty="0"/>
              <a:t> </a:t>
            </a:r>
          </a:p>
          <a:p>
            <a:pPr eaLnBrk="1" hangingPunct="1"/>
            <a:r>
              <a:rPr lang="en-US" altLang="en-US" dirty="0"/>
              <a:t>The slides following this one are provided as options.</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5"/>
          <p:cNvSpPr>
            <a:spLocks noGrp="1" noChangeArrowheads="1"/>
          </p:cNvSpPr>
          <p:nvPr>
            <p:ph type="title"/>
          </p:nvPr>
        </p:nvSpPr>
        <p:spPr>
          <a:xfrm>
            <a:off x="839788" y="457200"/>
            <a:ext cx="3808412" cy="1981200"/>
          </a:xfrm>
        </p:spPr>
        <p:txBody>
          <a:bodyPr/>
          <a:lstStyle/>
          <a:p>
            <a:pPr eaLnBrk="1" hangingPunct="1"/>
            <a:r>
              <a:rPr lang="en-US" altLang="en-US" dirty="0"/>
              <a:t>Coal-Fired Power Plant</a:t>
            </a:r>
          </a:p>
        </p:txBody>
      </p:sp>
      <p:sp>
        <p:nvSpPr>
          <p:cNvPr id="3" name="Text Placeholder 2"/>
          <p:cNvSpPr>
            <a:spLocks noGrp="1"/>
          </p:cNvSpPr>
          <p:nvPr>
            <p:ph type="body" sz="half" idx="2"/>
          </p:nvPr>
        </p:nvSpPr>
        <p:spPr/>
        <p:txBody>
          <a:bodyPr/>
          <a:lstStyle/>
          <a:p>
            <a:endParaRPr lang="en-US" dirty="0"/>
          </a:p>
        </p:txBody>
      </p:sp>
      <p:pic>
        <p:nvPicPr>
          <p:cNvPr id="2" name="Picture 1" descr="&lt;strong&gt;Coal Fired Power Plant&lt;/strong&g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6800" y="1107717"/>
            <a:ext cx="7138422" cy="4761271"/>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3"/>
          <p:cNvSpPr>
            <a:spLocks noGrp="1"/>
          </p:cNvSpPr>
          <p:nvPr>
            <p:ph idx="4294967295"/>
          </p:nvPr>
        </p:nvSpPr>
        <p:spPr>
          <a:xfrm>
            <a:off x="990600" y="1752600"/>
            <a:ext cx="10515600" cy="4025900"/>
          </a:xfrm>
        </p:spPr>
        <p:txBody>
          <a:bodyPr/>
          <a:lstStyle/>
          <a:p>
            <a:pPr eaLnBrk="1" hangingPunct="1"/>
            <a:r>
              <a:rPr lang="en-US" altLang="en-US" dirty="0"/>
              <a:t>Show FTE “jay-walking” video on environment </a:t>
            </a:r>
          </a:p>
          <a:p>
            <a:pPr eaLnBrk="1" hangingPunct="1"/>
            <a:r>
              <a:rPr lang="en-US" altLang="en-US" dirty="0">
                <a:hlinkClick r:id="rId2"/>
              </a:rPr>
              <a:t>http://www.fte.org/staff-members/eflvids/</a:t>
            </a:r>
            <a:r>
              <a:rPr lang="en-US" altLang="en-US" dirty="0"/>
              <a:t> </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66"/>
          <p:cNvSpPr>
            <a:spLocks noChangeArrowheads="1"/>
          </p:cNvSpPr>
          <p:nvPr/>
        </p:nvSpPr>
        <p:spPr bwMode="auto">
          <a:xfrm>
            <a:off x="1828800" y="304800"/>
            <a:ext cx="8458200"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Blip>
                <a:blip r:embed="rId2"/>
              </a:buBlip>
              <a:defRPr sz="3200">
                <a:solidFill>
                  <a:schemeClr val="tx1"/>
                </a:solidFill>
                <a:latin typeface="Verdana" panose="020B060403050404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Verdana" panose="020B060403050404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5363" name="Rectangle 3"/>
          <p:cNvSpPr>
            <a:spLocks noChangeArrowheads="1"/>
          </p:cNvSpPr>
          <p:nvPr/>
        </p:nvSpPr>
        <p:spPr bwMode="auto">
          <a:xfrm>
            <a:off x="8069263" y="5945189"/>
            <a:ext cx="14859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Blip>
                <a:blip r:embed="rId2"/>
              </a:buBlip>
              <a:defRPr sz="3200">
                <a:solidFill>
                  <a:schemeClr val="tx1"/>
                </a:solidFill>
                <a:latin typeface="Verdana" panose="020B060403050404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Verdana" panose="020B060403050404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eaLnBrk="1" hangingPunct="1">
              <a:spcBef>
                <a:spcPct val="0"/>
              </a:spcBef>
              <a:buClr>
                <a:schemeClr val="hlink"/>
              </a:buClr>
              <a:buSzPct val="80000"/>
              <a:buFont typeface="Wingdings" panose="05000000000000000000" pitchFamily="2" charset="2"/>
              <a:buNone/>
            </a:pPr>
            <a:r>
              <a:rPr lang="en-US" altLang="en-US" sz="1400">
                <a:solidFill>
                  <a:srgbClr val="FF0000"/>
                </a:solidFill>
                <a:latin typeface="Arial" panose="020B0604020202020204" pitchFamily="34" charset="0"/>
                <a:cs typeface="Times New Roman" panose="02020603050405020304" pitchFamily="18" charset="0"/>
              </a:rPr>
              <a:t>Outfitters $100,000</a:t>
            </a:r>
            <a:endParaRPr lang="en-US" altLang="en-US" sz="1400">
              <a:latin typeface="Arial" panose="020B0604020202020204" pitchFamily="34" charset="0"/>
              <a:cs typeface="Times New Roman" panose="02020603050405020304" pitchFamily="18" charset="0"/>
            </a:endParaRPr>
          </a:p>
        </p:txBody>
      </p:sp>
      <p:sp>
        <p:nvSpPr>
          <p:cNvPr id="158724" name="Rectangle 4"/>
          <p:cNvSpPr>
            <a:spLocks noChangeArrowheads="1"/>
          </p:cNvSpPr>
          <p:nvPr/>
        </p:nvSpPr>
        <p:spPr bwMode="auto">
          <a:xfrm>
            <a:off x="6754813" y="5945189"/>
            <a:ext cx="1314450" cy="517525"/>
          </a:xfrm>
          <a:prstGeom prst="rect">
            <a:avLst/>
          </a:prstGeom>
          <a:noFill/>
          <a:ln w="9525">
            <a:noFill/>
            <a:miter lim="800000"/>
            <a:headEnd/>
            <a:tailEnd/>
          </a:ln>
          <a:effectLst/>
        </p:spPr>
        <p:txBody>
          <a:bodyPr/>
          <a:lstStyle/>
          <a:p>
            <a:pPr>
              <a:spcBef>
                <a:spcPct val="20000"/>
              </a:spcBef>
              <a:buClr>
                <a:schemeClr val="hlink"/>
              </a:buClr>
              <a:buSzPct val="80000"/>
              <a:buFont typeface="Wingdings" pitchFamily="2" charset="2"/>
              <a:buNone/>
              <a:defRPr/>
            </a:pPr>
            <a:endParaRPr lang="en-US" sz="2800">
              <a:effectLst>
                <a:outerShdw blurRad="38100" dist="38100" dir="2700000" algn="tl">
                  <a:srgbClr val="000000"/>
                </a:outerShdw>
              </a:effectLst>
              <a:latin typeface="Arial" charset="0"/>
              <a:cs typeface="Arial" charset="0"/>
            </a:endParaRPr>
          </a:p>
        </p:txBody>
      </p:sp>
      <p:sp>
        <p:nvSpPr>
          <p:cNvPr id="158725" name="Rectangle 5"/>
          <p:cNvSpPr>
            <a:spLocks noChangeArrowheads="1"/>
          </p:cNvSpPr>
          <p:nvPr/>
        </p:nvSpPr>
        <p:spPr bwMode="auto">
          <a:xfrm>
            <a:off x="5791201" y="5945189"/>
            <a:ext cx="963613" cy="517525"/>
          </a:xfrm>
          <a:prstGeom prst="rect">
            <a:avLst/>
          </a:prstGeom>
          <a:noFill/>
          <a:ln w="9525">
            <a:noFill/>
            <a:miter lim="800000"/>
            <a:headEnd/>
            <a:tailEnd/>
          </a:ln>
          <a:effectLst/>
        </p:spPr>
        <p:txBody>
          <a:bodyPr/>
          <a:lstStyle/>
          <a:p>
            <a:pPr>
              <a:spcBef>
                <a:spcPct val="20000"/>
              </a:spcBef>
              <a:buClr>
                <a:schemeClr val="hlink"/>
              </a:buClr>
              <a:buSzPct val="80000"/>
              <a:buFont typeface="Wingdings" pitchFamily="2" charset="2"/>
              <a:buNone/>
              <a:defRPr/>
            </a:pPr>
            <a:endParaRPr lang="en-US" sz="2800">
              <a:effectLst>
                <a:outerShdw blurRad="38100" dist="38100" dir="2700000" algn="tl">
                  <a:srgbClr val="000000"/>
                </a:outerShdw>
              </a:effectLst>
              <a:latin typeface="Arial" charset="0"/>
              <a:cs typeface="Arial" charset="0"/>
            </a:endParaRPr>
          </a:p>
        </p:txBody>
      </p:sp>
      <p:sp>
        <p:nvSpPr>
          <p:cNvPr id="158726" name="Rectangle 6"/>
          <p:cNvSpPr>
            <a:spLocks noChangeArrowheads="1"/>
          </p:cNvSpPr>
          <p:nvPr/>
        </p:nvSpPr>
        <p:spPr bwMode="auto">
          <a:xfrm>
            <a:off x="4419600" y="5945189"/>
            <a:ext cx="1371600" cy="517525"/>
          </a:xfrm>
          <a:prstGeom prst="rect">
            <a:avLst/>
          </a:prstGeom>
          <a:noFill/>
          <a:ln w="9525">
            <a:noFill/>
            <a:miter lim="800000"/>
            <a:headEnd/>
            <a:tailEnd/>
          </a:ln>
          <a:effectLst/>
        </p:spPr>
        <p:txBody>
          <a:bodyPr/>
          <a:lstStyle/>
          <a:p>
            <a:pPr>
              <a:spcBef>
                <a:spcPct val="20000"/>
              </a:spcBef>
              <a:buClr>
                <a:schemeClr val="hlink"/>
              </a:buClr>
              <a:buSzPct val="80000"/>
              <a:buFont typeface="Wingdings" pitchFamily="2" charset="2"/>
              <a:buNone/>
              <a:defRPr/>
            </a:pPr>
            <a:endParaRPr lang="en-US" sz="2800">
              <a:effectLst>
                <a:outerShdw blurRad="38100" dist="38100" dir="2700000" algn="tl">
                  <a:srgbClr val="000000"/>
                </a:outerShdw>
              </a:effectLst>
              <a:latin typeface="Arial" charset="0"/>
              <a:cs typeface="Arial" charset="0"/>
            </a:endParaRPr>
          </a:p>
        </p:txBody>
      </p:sp>
      <p:sp>
        <p:nvSpPr>
          <p:cNvPr id="158727" name="Rectangle 7"/>
          <p:cNvSpPr>
            <a:spLocks noChangeArrowheads="1"/>
          </p:cNvSpPr>
          <p:nvPr/>
        </p:nvSpPr>
        <p:spPr bwMode="auto">
          <a:xfrm>
            <a:off x="8069263" y="5427664"/>
            <a:ext cx="1485900" cy="517525"/>
          </a:xfrm>
          <a:prstGeom prst="rect">
            <a:avLst/>
          </a:prstGeom>
          <a:noFill/>
          <a:ln w="9525">
            <a:noFill/>
            <a:miter lim="800000"/>
            <a:headEnd/>
            <a:tailEnd/>
          </a:ln>
          <a:effectLst/>
        </p:spPr>
        <p:txBody>
          <a:bodyPr/>
          <a:lstStyle/>
          <a:p>
            <a:pPr>
              <a:spcBef>
                <a:spcPct val="20000"/>
              </a:spcBef>
              <a:buClr>
                <a:schemeClr val="hlink"/>
              </a:buClr>
              <a:buSzPct val="80000"/>
              <a:buFont typeface="Wingdings" pitchFamily="2" charset="2"/>
              <a:buNone/>
              <a:defRPr/>
            </a:pPr>
            <a:endParaRPr lang="en-US" sz="2800">
              <a:effectLst>
                <a:outerShdw blurRad="38100" dist="38100" dir="2700000" algn="tl">
                  <a:srgbClr val="000000"/>
                </a:outerShdw>
              </a:effectLst>
              <a:latin typeface="Arial" charset="0"/>
              <a:cs typeface="Arial" charset="0"/>
            </a:endParaRPr>
          </a:p>
        </p:txBody>
      </p:sp>
      <p:sp>
        <p:nvSpPr>
          <p:cNvPr id="15368" name="Rectangle 8"/>
          <p:cNvSpPr>
            <a:spLocks noChangeArrowheads="1"/>
          </p:cNvSpPr>
          <p:nvPr/>
        </p:nvSpPr>
        <p:spPr bwMode="auto">
          <a:xfrm>
            <a:off x="6754813" y="5427664"/>
            <a:ext cx="131445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Blip>
                <a:blip r:embed="rId2"/>
              </a:buBlip>
              <a:defRPr sz="3200">
                <a:solidFill>
                  <a:schemeClr val="tx1"/>
                </a:solidFill>
                <a:latin typeface="Verdana" panose="020B060403050404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Verdana" panose="020B060403050404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eaLnBrk="1" hangingPunct="1">
              <a:spcBef>
                <a:spcPct val="0"/>
              </a:spcBef>
              <a:buClr>
                <a:schemeClr val="hlink"/>
              </a:buClr>
              <a:buSzPct val="80000"/>
              <a:buFont typeface="Wingdings" panose="05000000000000000000" pitchFamily="2" charset="2"/>
              <a:buNone/>
            </a:pPr>
            <a:r>
              <a:rPr lang="en-US" altLang="en-US" sz="1400">
                <a:solidFill>
                  <a:srgbClr val="FF0000"/>
                </a:solidFill>
                <a:latin typeface="Arial" panose="020B0604020202020204" pitchFamily="34" charset="0"/>
                <a:cs typeface="Times New Roman" panose="02020603050405020304" pitchFamily="18" charset="0"/>
              </a:rPr>
              <a:t>irrigate</a:t>
            </a:r>
            <a:endParaRPr lang="en-US" altLang="en-US" sz="1400">
              <a:latin typeface="Arial" panose="020B0604020202020204" pitchFamily="34" charset="0"/>
              <a:cs typeface="Times New Roman" panose="02020603050405020304" pitchFamily="18" charset="0"/>
            </a:endParaRPr>
          </a:p>
        </p:txBody>
      </p:sp>
      <p:sp>
        <p:nvSpPr>
          <p:cNvPr id="158729" name="Rectangle 9"/>
          <p:cNvSpPr>
            <a:spLocks noChangeArrowheads="1"/>
          </p:cNvSpPr>
          <p:nvPr/>
        </p:nvSpPr>
        <p:spPr bwMode="auto">
          <a:xfrm>
            <a:off x="5791201" y="5427664"/>
            <a:ext cx="963613" cy="517525"/>
          </a:xfrm>
          <a:prstGeom prst="rect">
            <a:avLst/>
          </a:prstGeom>
          <a:noFill/>
          <a:ln w="9525">
            <a:noFill/>
            <a:miter lim="800000"/>
            <a:headEnd/>
            <a:tailEnd/>
          </a:ln>
          <a:effectLst/>
        </p:spPr>
        <p:txBody>
          <a:bodyPr/>
          <a:lstStyle/>
          <a:p>
            <a:pPr>
              <a:spcBef>
                <a:spcPct val="20000"/>
              </a:spcBef>
              <a:buClr>
                <a:schemeClr val="hlink"/>
              </a:buClr>
              <a:buSzPct val="80000"/>
              <a:buFont typeface="Wingdings" pitchFamily="2" charset="2"/>
              <a:buNone/>
              <a:defRPr/>
            </a:pPr>
            <a:endParaRPr lang="en-US" sz="2800">
              <a:effectLst>
                <a:outerShdw blurRad="38100" dist="38100" dir="2700000" algn="tl">
                  <a:srgbClr val="000000"/>
                </a:outerShdw>
              </a:effectLst>
              <a:latin typeface="Arial" charset="0"/>
              <a:cs typeface="Arial" charset="0"/>
            </a:endParaRPr>
          </a:p>
        </p:txBody>
      </p:sp>
      <p:sp>
        <p:nvSpPr>
          <p:cNvPr id="158730" name="Rectangle 10"/>
          <p:cNvSpPr>
            <a:spLocks noChangeArrowheads="1"/>
          </p:cNvSpPr>
          <p:nvPr/>
        </p:nvSpPr>
        <p:spPr bwMode="auto">
          <a:xfrm>
            <a:off x="4419600" y="5427664"/>
            <a:ext cx="1371600" cy="517525"/>
          </a:xfrm>
          <a:prstGeom prst="rect">
            <a:avLst/>
          </a:prstGeom>
          <a:noFill/>
          <a:ln w="9525">
            <a:noFill/>
            <a:miter lim="800000"/>
            <a:headEnd/>
            <a:tailEnd/>
          </a:ln>
          <a:effectLst/>
        </p:spPr>
        <p:txBody>
          <a:bodyPr/>
          <a:lstStyle/>
          <a:p>
            <a:pPr>
              <a:spcBef>
                <a:spcPct val="20000"/>
              </a:spcBef>
              <a:buClr>
                <a:schemeClr val="hlink"/>
              </a:buClr>
              <a:buSzPct val="80000"/>
              <a:buFont typeface="Wingdings" pitchFamily="2" charset="2"/>
              <a:buNone/>
              <a:defRPr/>
            </a:pPr>
            <a:endParaRPr lang="en-US" sz="2800">
              <a:effectLst>
                <a:outerShdw blurRad="38100" dist="38100" dir="2700000" algn="tl">
                  <a:srgbClr val="000000"/>
                </a:outerShdw>
              </a:effectLst>
              <a:latin typeface="Arial" charset="0"/>
              <a:cs typeface="Arial" charset="0"/>
            </a:endParaRPr>
          </a:p>
        </p:txBody>
      </p:sp>
      <p:sp>
        <p:nvSpPr>
          <p:cNvPr id="15371" name="Rectangle 11"/>
          <p:cNvSpPr>
            <a:spLocks noChangeArrowheads="1"/>
          </p:cNvSpPr>
          <p:nvPr/>
        </p:nvSpPr>
        <p:spPr bwMode="auto">
          <a:xfrm>
            <a:off x="8069263" y="4910139"/>
            <a:ext cx="14859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Blip>
                <a:blip r:embed="rId2"/>
              </a:buBlip>
              <a:defRPr sz="3200">
                <a:solidFill>
                  <a:schemeClr val="tx1"/>
                </a:solidFill>
                <a:latin typeface="Verdana" panose="020B060403050404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Verdana" panose="020B060403050404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eaLnBrk="1" hangingPunct="1">
              <a:spcBef>
                <a:spcPct val="0"/>
              </a:spcBef>
              <a:buClr>
                <a:schemeClr val="hlink"/>
              </a:buClr>
              <a:buSzPct val="80000"/>
              <a:buFont typeface="Wingdings" panose="05000000000000000000" pitchFamily="2" charset="2"/>
              <a:buNone/>
            </a:pPr>
            <a:r>
              <a:rPr lang="en-US" altLang="en-US" sz="1400">
                <a:solidFill>
                  <a:srgbClr val="FF0000"/>
                </a:solidFill>
                <a:latin typeface="Arial" panose="020B0604020202020204" pitchFamily="34" charset="0"/>
                <a:cs typeface="Times New Roman" panose="02020603050405020304" pitchFamily="18" charset="0"/>
              </a:rPr>
              <a:t>Farmers</a:t>
            </a:r>
            <a:endParaRPr lang="en-US" altLang="en-US" sz="1400">
              <a:latin typeface="Times New Roman" panose="02020603050405020304" pitchFamily="18" charset="0"/>
              <a:cs typeface="Times New Roman" panose="02020603050405020304" pitchFamily="18" charset="0"/>
            </a:endParaRPr>
          </a:p>
          <a:p>
            <a:pPr eaLnBrk="1" hangingPunct="1">
              <a:spcBef>
                <a:spcPct val="0"/>
              </a:spcBef>
              <a:buClr>
                <a:schemeClr val="hlink"/>
              </a:buClr>
              <a:buSzPct val="80000"/>
              <a:buFont typeface="Wingdings" panose="05000000000000000000" pitchFamily="2" charset="2"/>
              <a:buNone/>
            </a:pPr>
            <a:r>
              <a:rPr lang="en-US" altLang="en-US" sz="1400">
                <a:solidFill>
                  <a:srgbClr val="FF0000"/>
                </a:solidFill>
                <a:latin typeface="Arial" panose="020B0604020202020204" pitchFamily="34" charset="0"/>
                <a:cs typeface="Times New Roman" panose="02020603050405020304" pitchFamily="18" charset="0"/>
              </a:rPr>
              <a:t>$50,000</a:t>
            </a:r>
            <a:endParaRPr lang="en-US" altLang="en-US" sz="1400">
              <a:latin typeface="Arial" panose="020B0604020202020204" pitchFamily="34" charset="0"/>
              <a:cs typeface="Times New Roman" panose="02020603050405020304" pitchFamily="18" charset="0"/>
            </a:endParaRPr>
          </a:p>
        </p:txBody>
      </p:sp>
      <p:sp>
        <p:nvSpPr>
          <p:cNvPr id="158732" name="Rectangle 12"/>
          <p:cNvSpPr>
            <a:spLocks noChangeArrowheads="1"/>
          </p:cNvSpPr>
          <p:nvPr/>
        </p:nvSpPr>
        <p:spPr bwMode="auto">
          <a:xfrm>
            <a:off x="6754813" y="4910139"/>
            <a:ext cx="1314450" cy="517525"/>
          </a:xfrm>
          <a:prstGeom prst="rect">
            <a:avLst/>
          </a:prstGeom>
          <a:noFill/>
          <a:ln w="9525">
            <a:noFill/>
            <a:miter lim="800000"/>
            <a:headEnd/>
            <a:tailEnd/>
          </a:ln>
          <a:effectLst/>
        </p:spPr>
        <p:txBody>
          <a:bodyPr/>
          <a:lstStyle/>
          <a:p>
            <a:pPr>
              <a:spcBef>
                <a:spcPct val="20000"/>
              </a:spcBef>
              <a:buClr>
                <a:schemeClr val="hlink"/>
              </a:buClr>
              <a:buSzPct val="80000"/>
              <a:buFont typeface="Wingdings" pitchFamily="2" charset="2"/>
              <a:buNone/>
              <a:defRPr/>
            </a:pPr>
            <a:endParaRPr lang="en-US" sz="2800">
              <a:effectLst>
                <a:outerShdw blurRad="38100" dist="38100" dir="2700000" algn="tl">
                  <a:srgbClr val="000000"/>
                </a:outerShdw>
              </a:effectLst>
              <a:latin typeface="Arial" charset="0"/>
              <a:cs typeface="Arial" charset="0"/>
            </a:endParaRPr>
          </a:p>
        </p:txBody>
      </p:sp>
      <p:sp>
        <p:nvSpPr>
          <p:cNvPr id="158734" name="Rectangle 14"/>
          <p:cNvSpPr>
            <a:spLocks noChangeArrowheads="1"/>
          </p:cNvSpPr>
          <p:nvPr/>
        </p:nvSpPr>
        <p:spPr bwMode="auto">
          <a:xfrm>
            <a:off x="4419600" y="4910139"/>
            <a:ext cx="1371600" cy="517525"/>
          </a:xfrm>
          <a:prstGeom prst="rect">
            <a:avLst/>
          </a:prstGeom>
          <a:noFill/>
          <a:ln w="9525">
            <a:noFill/>
            <a:miter lim="800000"/>
            <a:headEnd/>
            <a:tailEnd/>
          </a:ln>
          <a:effectLst/>
        </p:spPr>
        <p:txBody>
          <a:bodyPr/>
          <a:lstStyle/>
          <a:p>
            <a:pPr>
              <a:spcBef>
                <a:spcPct val="20000"/>
              </a:spcBef>
              <a:buClr>
                <a:schemeClr val="hlink"/>
              </a:buClr>
              <a:buSzPct val="80000"/>
              <a:buFont typeface="Wingdings" pitchFamily="2" charset="2"/>
              <a:buNone/>
              <a:defRPr/>
            </a:pPr>
            <a:endParaRPr lang="en-US" sz="2800">
              <a:effectLst>
                <a:outerShdw blurRad="38100" dist="38100" dir="2700000" algn="tl">
                  <a:srgbClr val="000000"/>
                </a:outerShdw>
              </a:effectLst>
              <a:latin typeface="Arial" charset="0"/>
              <a:cs typeface="Arial" charset="0"/>
            </a:endParaRPr>
          </a:p>
        </p:txBody>
      </p:sp>
      <p:sp>
        <p:nvSpPr>
          <p:cNvPr id="158735" name="Rectangle 15"/>
          <p:cNvSpPr>
            <a:spLocks noChangeArrowheads="1"/>
          </p:cNvSpPr>
          <p:nvPr/>
        </p:nvSpPr>
        <p:spPr bwMode="auto">
          <a:xfrm>
            <a:off x="8069263" y="3884614"/>
            <a:ext cx="1485900" cy="1025525"/>
          </a:xfrm>
          <a:prstGeom prst="rect">
            <a:avLst/>
          </a:prstGeom>
          <a:noFill/>
          <a:ln w="9525">
            <a:noFill/>
            <a:miter lim="800000"/>
            <a:headEnd/>
            <a:tailEnd/>
          </a:ln>
          <a:effectLst/>
        </p:spPr>
        <p:txBody>
          <a:bodyPr/>
          <a:lstStyle/>
          <a:p>
            <a:pPr>
              <a:spcBef>
                <a:spcPct val="20000"/>
              </a:spcBef>
              <a:buClr>
                <a:schemeClr val="hlink"/>
              </a:buClr>
              <a:buSzPct val="80000"/>
              <a:buFont typeface="Wingdings" pitchFamily="2" charset="2"/>
              <a:buNone/>
              <a:defRPr/>
            </a:pPr>
            <a:endParaRPr lang="en-US" sz="2800">
              <a:effectLst>
                <a:outerShdw blurRad="38100" dist="38100" dir="2700000" algn="tl">
                  <a:srgbClr val="000000"/>
                </a:outerShdw>
              </a:effectLst>
              <a:latin typeface="Arial" charset="0"/>
              <a:cs typeface="Arial" charset="0"/>
            </a:endParaRPr>
          </a:p>
        </p:txBody>
      </p:sp>
      <p:sp>
        <p:nvSpPr>
          <p:cNvPr id="158736" name="Rectangle 16"/>
          <p:cNvSpPr>
            <a:spLocks noChangeArrowheads="1"/>
          </p:cNvSpPr>
          <p:nvPr/>
        </p:nvSpPr>
        <p:spPr bwMode="auto">
          <a:xfrm>
            <a:off x="6754813" y="3884614"/>
            <a:ext cx="1314450" cy="1025525"/>
          </a:xfrm>
          <a:prstGeom prst="rect">
            <a:avLst/>
          </a:prstGeom>
          <a:noFill/>
          <a:ln w="9525">
            <a:noFill/>
            <a:miter lim="800000"/>
            <a:headEnd/>
            <a:tailEnd/>
          </a:ln>
          <a:effectLst/>
        </p:spPr>
        <p:txBody>
          <a:bodyPr/>
          <a:lstStyle/>
          <a:p>
            <a:pPr>
              <a:spcBef>
                <a:spcPct val="20000"/>
              </a:spcBef>
              <a:buClr>
                <a:schemeClr val="hlink"/>
              </a:buClr>
              <a:buSzPct val="80000"/>
              <a:buFont typeface="Wingdings" pitchFamily="2" charset="2"/>
              <a:buNone/>
              <a:defRPr/>
            </a:pPr>
            <a:endParaRPr lang="en-US" sz="2800">
              <a:effectLst>
                <a:outerShdw blurRad="38100" dist="38100" dir="2700000" algn="tl">
                  <a:srgbClr val="000000"/>
                </a:outerShdw>
              </a:effectLst>
              <a:latin typeface="Arial" charset="0"/>
              <a:cs typeface="Arial" charset="0"/>
            </a:endParaRPr>
          </a:p>
        </p:txBody>
      </p:sp>
      <p:sp>
        <p:nvSpPr>
          <p:cNvPr id="158737" name="Rectangle 17"/>
          <p:cNvSpPr>
            <a:spLocks noChangeArrowheads="1"/>
          </p:cNvSpPr>
          <p:nvPr/>
        </p:nvSpPr>
        <p:spPr bwMode="auto">
          <a:xfrm>
            <a:off x="5791201" y="3884614"/>
            <a:ext cx="963613" cy="1025525"/>
          </a:xfrm>
          <a:prstGeom prst="rect">
            <a:avLst/>
          </a:prstGeom>
          <a:solidFill>
            <a:srgbClr val="000000"/>
          </a:solidFill>
          <a:ln w="9525">
            <a:noFill/>
            <a:miter lim="800000"/>
            <a:headEnd/>
            <a:tailEnd/>
          </a:ln>
          <a:effectLst/>
        </p:spPr>
        <p:txBody>
          <a:bodyPr/>
          <a:lstStyle/>
          <a:p>
            <a:pPr algn="ctr">
              <a:spcBef>
                <a:spcPct val="20000"/>
              </a:spcBef>
              <a:buClr>
                <a:schemeClr val="hlink"/>
              </a:buClr>
              <a:buSzPct val="80000"/>
              <a:buFont typeface="Wingdings" pitchFamily="2" charset="2"/>
              <a:buNone/>
              <a:defRPr/>
            </a:pPr>
            <a:r>
              <a:rPr lang="en-US">
                <a:solidFill>
                  <a:srgbClr val="FFFFFF"/>
                </a:solidFill>
                <a:effectLst>
                  <a:outerShdw blurRad="38100" dist="38100" dir="2700000" algn="tl">
                    <a:srgbClr val="8C0000"/>
                  </a:outerShdw>
                </a:effectLst>
                <a:latin typeface="Arial" charset="0"/>
                <a:cs typeface="Arial" charset="0"/>
              </a:rPr>
              <a:t>LOW</a:t>
            </a:r>
            <a:endParaRPr lang="en-US">
              <a:effectLst>
                <a:outerShdw blurRad="38100" dist="38100" dir="2700000" algn="tl">
                  <a:srgbClr val="8C0000"/>
                </a:outerShdw>
              </a:effectLst>
              <a:latin typeface="Arial" charset="0"/>
              <a:cs typeface="Arial" charset="0"/>
            </a:endParaRPr>
          </a:p>
          <a:p>
            <a:pPr algn="ctr">
              <a:spcBef>
                <a:spcPct val="20000"/>
              </a:spcBef>
              <a:buClr>
                <a:schemeClr val="hlink"/>
              </a:buClr>
              <a:buSzPct val="80000"/>
              <a:buFont typeface="Wingdings" pitchFamily="2" charset="2"/>
              <a:buNone/>
              <a:defRPr/>
            </a:pPr>
            <a:r>
              <a:rPr lang="en-US">
                <a:solidFill>
                  <a:srgbClr val="FFFFFF"/>
                </a:solidFill>
                <a:effectLst>
                  <a:outerShdw blurRad="38100" dist="38100" dir="2700000" algn="tl">
                    <a:srgbClr val="8C0000"/>
                  </a:outerShdw>
                </a:effectLst>
                <a:latin typeface="Arial" charset="0"/>
                <a:cs typeface="Arial" charset="0"/>
              </a:rPr>
              <a:t>Water</a:t>
            </a:r>
          </a:p>
          <a:p>
            <a:pPr algn="ctr">
              <a:spcBef>
                <a:spcPct val="20000"/>
              </a:spcBef>
              <a:buClr>
                <a:schemeClr val="hlink"/>
              </a:buClr>
              <a:buSzPct val="80000"/>
              <a:buFont typeface="Wingdings" pitchFamily="2" charset="2"/>
              <a:buNone/>
              <a:defRPr/>
            </a:pPr>
            <a:r>
              <a:rPr lang="en-US">
                <a:solidFill>
                  <a:srgbClr val="FFFFFF"/>
                </a:solidFill>
                <a:effectLst>
                  <a:outerShdw blurRad="38100" dist="38100" dir="2700000" algn="tl">
                    <a:srgbClr val="8C0000"/>
                  </a:outerShdw>
                </a:effectLst>
                <a:latin typeface="Arial" charset="0"/>
                <a:cs typeface="Arial" charset="0"/>
              </a:rPr>
              <a:t>yrs.</a:t>
            </a:r>
          </a:p>
        </p:txBody>
      </p:sp>
      <p:sp>
        <p:nvSpPr>
          <p:cNvPr id="158738" name="Rectangle 18"/>
          <p:cNvSpPr>
            <a:spLocks noChangeArrowheads="1"/>
          </p:cNvSpPr>
          <p:nvPr/>
        </p:nvSpPr>
        <p:spPr bwMode="auto">
          <a:xfrm>
            <a:off x="4419600" y="3884614"/>
            <a:ext cx="1371600" cy="1025525"/>
          </a:xfrm>
          <a:prstGeom prst="rect">
            <a:avLst/>
          </a:prstGeom>
          <a:noFill/>
          <a:ln w="9525">
            <a:noFill/>
            <a:miter lim="800000"/>
            <a:headEnd/>
            <a:tailEnd/>
          </a:ln>
          <a:effectLst/>
        </p:spPr>
        <p:txBody>
          <a:bodyPr/>
          <a:lstStyle/>
          <a:p>
            <a:pPr>
              <a:spcBef>
                <a:spcPct val="20000"/>
              </a:spcBef>
              <a:buClr>
                <a:schemeClr val="hlink"/>
              </a:buClr>
              <a:buSzPct val="80000"/>
              <a:buFont typeface="Wingdings" pitchFamily="2" charset="2"/>
              <a:buNone/>
              <a:defRPr/>
            </a:pPr>
            <a:endParaRPr lang="en-US" sz="2800">
              <a:effectLst>
                <a:outerShdw blurRad="38100" dist="38100" dir="2700000" algn="tl">
                  <a:srgbClr val="000000"/>
                </a:outerShdw>
              </a:effectLst>
              <a:latin typeface="Arial" charset="0"/>
              <a:cs typeface="Arial" charset="0"/>
            </a:endParaRPr>
          </a:p>
        </p:txBody>
      </p:sp>
      <p:sp>
        <p:nvSpPr>
          <p:cNvPr id="15378" name="Rectangle 19"/>
          <p:cNvSpPr>
            <a:spLocks noChangeArrowheads="1"/>
          </p:cNvSpPr>
          <p:nvPr/>
        </p:nvSpPr>
        <p:spPr bwMode="auto">
          <a:xfrm>
            <a:off x="8069263" y="3367089"/>
            <a:ext cx="14859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Blip>
                <a:blip r:embed="rId2"/>
              </a:buBlip>
              <a:defRPr sz="3200">
                <a:solidFill>
                  <a:schemeClr val="tx1"/>
                </a:solidFill>
                <a:latin typeface="Verdana" panose="020B060403050404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Verdana" panose="020B060403050404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eaLnBrk="1" hangingPunct="1">
              <a:spcBef>
                <a:spcPct val="0"/>
              </a:spcBef>
              <a:buClr>
                <a:schemeClr val="hlink"/>
              </a:buClr>
              <a:buSzPct val="80000"/>
              <a:buFont typeface="Wingdings" panose="05000000000000000000" pitchFamily="2" charset="2"/>
              <a:buNone/>
            </a:pPr>
            <a:r>
              <a:rPr lang="en-US" altLang="en-US" sz="1400">
                <a:solidFill>
                  <a:srgbClr val="0000FF"/>
                </a:solidFill>
                <a:latin typeface="Arial" panose="020B0604020202020204" pitchFamily="34" charset="0"/>
                <a:cs typeface="Times New Roman" panose="02020603050405020304" pitchFamily="18" charset="0"/>
              </a:rPr>
              <a:t>Outfitters $20,000</a:t>
            </a:r>
            <a:endParaRPr lang="en-US" altLang="en-US" sz="1400">
              <a:latin typeface="Arial" panose="020B0604020202020204" pitchFamily="34" charset="0"/>
              <a:cs typeface="Times New Roman" panose="02020603050405020304" pitchFamily="18" charset="0"/>
            </a:endParaRPr>
          </a:p>
        </p:txBody>
      </p:sp>
      <p:sp>
        <p:nvSpPr>
          <p:cNvPr id="158740" name="Rectangle 20"/>
          <p:cNvSpPr>
            <a:spLocks noChangeArrowheads="1"/>
          </p:cNvSpPr>
          <p:nvPr/>
        </p:nvSpPr>
        <p:spPr bwMode="auto">
          <a:xfrm>
            <a:off x="6754813" y="3367089"/>
            <a:ext cx="1314450" cy="517525"/>
          </a:xfrm>
          <a:prstGeom prst="rect">
            <a:avLst/>
          </a:prstGeom>
          <a:noFill/>
          <a:ln w="9525">
            <a:noFill/>
            <a:miter lim="800000"/>
            <a:headEnd/>
            <a:tailEnd/>
          </a:ln>
          <a:effectLst/>
        </p:spPr>
        <p:txBody>
          <a:bodyPr/>
          <a:lstStyle/>
          <a:p>
            <a:pPr>
              <a:spcBef>
                <a:spcPct val="20000"/>
              </a:spcBef>
              <a:buClr>
                <a:schemeClr val="hlink"/>
              </a:buClr>
              <a:buSzPct val="80000"/>
              <a:buFont typeface="Wingdings" pitchFamily="2" charset="2"/>
              <a:buNone/>
              <a:defRPr/>
            </a:pPr>
            <a:endParaRPr lang="en-US" sz="2800">
              <a:effectLst>
                <a:outerShdw blurRad="38100" dist="38100" dir="2700000" algn="tl">
                  <a:srgbClr val="000000"/>
                </a:outerShdw>
              </a:effectLst>
              <a:latin typeface="Arial" charset="0"/>
              <a:cs typeface="Arial" charset="0"/>
            </a:endParaRPr>
          </a:p>
        </p:txBody>
      </p:sp>
      <p:sp>
        <p:nvSpPr>
          <p:cNvPr id="158741" name="Rectangle 21"/>
          <p:cNvSpPr>
            <a:spLocks noChangeArrowheads="1"/>
          </p:cNvSpPr>
          <p:nvPr/>
        </p:nvSpPr>
        <p:spPr bwMode="auto">
          <a:xfrm>
            <a:off x="5791201" y="3367089"/>
            <a:ext cx="963613" cy="517525"/>
          </a:xfrm>
          <a:prstGeom prst="rect">
            <a:avLst/>
          </a:prstGeom>
          <a:noFill/>
          <a:ln w="9525">
            <a:noFill/>
            <a:miter lim="800000"/>
            <a:headEnd/>
            <a:tailEnd/>
          </a:ln>
          <a:effectLst/>
        </p:spPr>
        <p:txBody>
          <a:bodyPr/>
          <a:lstStyle/>
          <a:p>
            <a:pPr>
              <a:spcBef>
                <a:spcPct val="20000"/>
              </a:spcBef>
              <a:buClr>
                <a:schemeClr val="hlink"/>
              </a:buClr>
              <a:buSzPct val="80000"/>
              <a:buFont typeface="Wingdings" pitchFamily="2" charset="2"/>
              <a:buNone/>
              <a:defRPr/>
            </a:pPr>
            <a:endParaRPr lang="en-US" sz="2800">
              <a:effectLst>
                <a:outerShdw blurRad="38100" dist="38100" dir="2700000" algn="tl">
                  <a:srgbClr val="000000"/>
                </a:outerShdw>
              </a:effectLst>
              <a:latin typeface="Arial" charset="0"/>
              <a:cs typeface="Arial" charset="0"/>
            </a:endParaRPr>
          </a:p>
        </p:txBody>
      </p:sp>
      <p:sp>
        <p:nvSpPr>
          <p:cNvPr id="158742" name="Rectangle 22"/>
          <p:cNvSpPr>
            <a:spLocks noChangeArrowheads="1"/>
          </p:cNvSpPr>
          <p:nvPr/>
        </p:nvSpPr>
        <p:spPr bwMode="auto">
          <a:xfrm>
            <a:off x="4419600" y="3367089"/>
            <a:ext cx="1371600" cy="517525"/>
          </a:xfrm>
          <a:prstGeom prst="rect">
            <a:avLst/>
          </a:prstGeom>
          <a:noFill/>
          <a:ln w="9525">
            <a:noFill/>
            <a:miter lim="800000"/>
            <a:headEnd/>
            <a:tailEnd/>
          </a:ln>
          <a:effectLst/>
        </p:spPr>
        <p:txBody>
          <a:bodyPr/>
          <a:lstStyle/>
          <a:p>
            <a:pPr>
              <a:spcBef>
                <a:spcPct val="20000"/>
              </a:spcBef>
              <a:buClr>
                <a:schemeClr val="hlink"/>
              </a:buClr>
              <a:buSzPct val="80000"/>
              <a:buFont typeface="Wingdings" pitchFamily="2" charset="2"/>
              <a:buNone/>
              <a:defRPr/>
            </a:pPr>
            <a:endParaRPr lang="en-US" sz="2800">
              <a:effectLst>
                <a:outerShdw blurRad="38100" dist="38100" dir="2700000" algn="tl">
                  <a:srgbClr val="000000"/>
                </a:outerShdw>
              </a:effectLst>
              <a:latin typeface="Arial" charset="0"/>
              <a:cs typeface="Arial" charset="0"/>
            </a:endParaRPr>
          </a:p>
        </p:txBody>
      </p:sp>
      <p:sp>
        <p:nvSpPr>
          <p:cNvPr id="158743" name="Rectangle 23"/>
          <p:cNvSpPr>
            <a:spLocks noChangeArrowheads="1"/>
          </p:cNvSpPr>
          <p:nvPr/>
        </p:nvSpPr>
        <p:spPr bwMode="auto">
          <a:xfrm>
            <a:off x="8069263" y="2849564"/>
            <a:ext cx="1485900" cy="517525"/>
          </a:xfrm>
          <a:prstGeom prst="rect">
            <a:avLst/>
          </a:prstGeom>
          <a:noFill/>
          <a:ln w="9525">
            <a:noFill/>
            <a:miter lim="800000"/>
            <a:headEnd/>
            <a:tailEnd/>
          </a:ln>
          <a:effectLst/>
        </p:spPr>
        <p:txBody>
          <a:bodyPr/>
          <a:lstStyle/>
          <a:p>
            <a:pPr>
              <a:spcBef>
                <a:spcPct val="20000"/>
              </a:spcBef>
              <a:buClr>
                <a:schemeClr val="hlink"/>
              </a:buClr>
              <a:buSzPct val="80000"/>
              <a:buFont typeface="Wingdings" pitchFamily="2" charset="2"/>
              <a:buNone/>
              <a:defRPr/>
            </a:pPr>
            <a:endParaRPr lang="en-US" sz="2800">
              <a:effectLst>
                <a:outerShdw blurRad="38100" dist="38100" dir="2700000" algn="tl">
                  <a:srgbClr val="000000"/>
                </a:outerShdw>
              </a:effectLst>
              <a:latin typeface="Arial" charset="0"/>
              <a:cs typeface="Arial" charset="0"/>
            </a:endParaRPr>
          </a:p>
        </p:txBody>
      </p:sp>
      <p:sp>
        <p:nvSpPr>
          <p:cNvPr id="15383" name="Rectangle 24"/>
          <p:cNvSpPr>
            <a:spLocks noChangeArrowheads="1"/>
          </p:cNvSpPr>
          <p:nvPr/>
        </p:nvSpPr>
        <p:spPr bwMode="auto">
          <a:xfrm>
            <a:off x="6754813" y="2849564"/>
            <a:ext cx="131445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Blip>
                <a:blip r:embed="rId2"/>
              </a:buBlip>
              <a:defRPr sz="3200">
                <a:solidFill>
                  <a:schemeClr val="tx1"/>
                </a:solidFill>
                <a:latin typeface="Verdana" panose="020B060403050404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Verdana" panose="020B060403050404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eaLnBrk="1" hangingPunct="1">
              <a:spcBef>
                <a:spcPct val="0"/>
              </a:spcBef>
              <a:buClr>
                <a:schemeClr val="hlink"/>
              </a:buClr>
              <a:buSzPct val="80000"/>
              <a:buFont typeface="Wingdings" panose="05000000000000000000" pitchFamily="2" charset="2"/>
              <a:buNone/>
            </a:pPr>
            <a:r>
              <a:rPr lang="en-US" altLang="en-US" sz="1400">
                <a:solidFill>
                  <a:srgbClr val="0000FF"/>
                </a:solidFill>
                <a:latin typeface="Arial" panose="020B0604020202020204" pitchFamily="34" charset="0"/>
                <a:cs typeface="Times New Roman" panose="02020603050405020304" pitchFamily="18" charset="0"/>
              </a:rPr>
              <a:t>Farmers irrigate</a:t>
            </a:r>
            <a:endParaRPr lang="en-US" altLang="en-US" sz="1400">
              <a:latin typeface="Arial" panose="020B0604020202020204" pitchFamily="34" charset="0"/>
              <a:cs typeface="Times New Roman" panose="02020603050405020304" pitchFamily="18" charset="0"/>
            </a:endParaRPr>
          </a:p>
        </p:txBody>
      </p:sp>
      <p:sp>
        <p:nvSpPr>
          <p:cNvPr id="158745" name="Rectangle 25"/>
          <p:cNvSpPr>
            <a:spLocks noChangeArrowheads="1"/>
          </p:cNvSpPr>
          <p:nvPr/>
        </p:nvSpPr>
        <p:spPr bwMode="auto">
          <a:xfrm>
            <a:off x="5791201" y="2849564"/>
            <a:ext cx="963613" cy="517525"/>
          </a:xfrm>
          <a:prstGeom prst="rect">
            <a:avLst/>
          </a:prstGeom>
          <a:noFill/>
          <a:ln w="9525">
            <a:noFill/>
            <a:miter lim="800000"/>
            <a:headEnd/>
            <a:tailEnd/>
          </a:ln>
          <a:effectLst/>
        </p:spPr>
        <p:txBody>
          <a:bodyPr/>
          <a:lstStyle/>
          <a:p>
            <a:pPr>
              <a:spcBef>
                <a:spcPct val="20000"/>
              </a:spcBef>
              <a:buClr>
                <a:schemeClr val="hlink"/>
              </a:buClr>
              <a:buSzPct val="80000"/>
              <a:buFont typeface="Wingdings" pitchFamily="2" charset="2"/>
              <a:buNone/>
              <a:defRPr/>
            </a:pPr>
            <a:endParaRPr lang="en-US" sz="2800">
              <a:effectLst>
                <a:outerShdw blurRad="38100" dist="38100" dir="2700000" algn="tl">
                  <a:srgbClr val="000000"/>
                </a:outerShdw>
              </a:effectLst>
              <a:latin typeface="Arial" charset="0"/>
              <a:cs typeface="Arial" charset="0"/>
            </a:endParaRPr>
          </a:p>
        </p:txBody>
      </p:sp>
      <p:sp>
        <p:nvSpPr>
          <p:cNvPr id="158746" name="Rectangle 26"/>
          <p:cNvSpPr>
            <a:spLocks noChangeArrowheads="1"/>
          </p:cNvSpPr>
          <p:nvPr/>
        </p:nvSpPr>
        <p:spPr bwMode="auto">
          <a:xfrm>
            <a:off x="4419600" y="2849564"/>
            <a:ext cx="1371600" cy="517525"/>
          </a:xfrm>
          <a:prstGeom prst="rect">
            <a:avLst/>
          </a:prstGeom>
          <a:noFill/>
          <a:ln w="9525">
            <a:noFill/>
            <a:miter lim="800000"/>
            <a:headEnd/>
            <a:tailEnd/>
          </a:ln>
          <a:effectLst/>
        </p:spPr>
        <p:txBody>
          <a:bodyPr/>
          <a:lstStyle/>
          <a:p>
            <a:pPr>
              <a:spcBef>
                <a:spcPct val="20000"/>
              </a:spcBef>
              <a:buClr>
                <a:schemeClr val="hlink"/>
              </a:buClr>
              <a:buSzPct val="80000"/>
              <a:buFont typeface="Wingdings" pitchFamily="2" charset="2"/>
              <a:buNone/>
              <a:defRPr/>
            </a:pPr>
            <a:endParaRPr lang="en-US" sz="2800">
              <a:effectLst>
                <a:outerShdw blurRad="38100" dist="38100" dir="2700000" algn="tl">
                  <a:srgbClr val="000000"/>
                </a:outerShdw>
              </a:effectLst>
              <a:latin typeface="Arial" charset="0"/>
              <a:cs typeface="Arial" charset="0"/>
            </a:endParaRPr>
          </a:p>
        </p:txBody>
      </p:sp>
      <p:sp>
        <p:nvSpPr>
          <p:cNvPr id="15386" name="Rectangle 27"/>
          <p:cNvSpPr>
            <a:spLocks noChangeArrowheads="1"/>
          </p:cNvSpPr>
          <p:nvPr/>
        </p:nvSpPr>
        <p:spPr bwMode="auto">
          <a:xfrm>
            <a:off x="8001000" y="2438401"/>
            <a:ext cx="14859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Blip>
                <a:blip r:embed="rId2"/>
              </a:buBlip>
              <a:defRPr sz="3200">
                <a:solidFill>
                  <a:schemeClr val="tx1"/>
                </a:solidFill>
                <a:latin typeface="Verdana" panose="020B060403050404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Verdana" panose="020B060403050404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eaLnBrk="1" hangingPunct="1">
              <a:spcBef>
                <a:spcPct val="0"/>
              </a:spcBef>
              <a:buClr>
                <a:schemeClr val="hlink"/>
              </a:buClr>
              <a:buSzPct val="80000"/>
              <a:buFont typeface="Wingdings" panose="05000000000000000000" pitchFamily="2" charset="2"/>
              <a:buNone/>
            </a:pPr>
            <a:r>
              <a:rPr lang="en-US" altLang="en-US" sz="1400">
                <a:solidFill>
                  <a:srgbClr val="0000FF"/>
                </a:solidFill>
                <a:latin typeface="Arial" panose="020B0604020202020204" pitchFamily="34" charset="0"/>
                <a:cs typeface="Times New Roman" panose="02020603050405020304" pitchFamily="18" charset="0"/>
              </a:rPr>
              <a:t>Farmers $75,000</a:t>
            </a:r>
            <a:endParaRPr lang="en-US" altLang="en-US" sz="1400">
              <a:latin typeface="Arial" panose="020B0604020202020204" pitchFamily="34" charset="0"/>
              <a:cs typeface="Times New Roman" panose="02020603050405020304" pitchFamily="18" charset="0"/>
            </a:endParaRPr>
          </a:p>
        </p:txBody>
      </p:sp>
      <p:sp>
        <p:nvSpPr>
          <p:cNvPr id="158748" name="Rectangle 28"/>
          <p:cNvSpPr>
            <a:spLocks noChangeArrowheads="1"/>
          </p:cNvSpPr>
          <p:nvPr/>
        </p:nvSpPr>
        <p:spPr bwMode="auto">
          <a:xfrm>
            <a:off x="6754813" y="2332039"/>
            <a:ext cx="1314450" cy="517525"/>
          </a:xfrm>
          <a:prstGeom prst="rect">
            <a:avLst/>
          </a:prstGeom>
          <a:noFill/>
          <a:ln w="9525">
            <a:noFill/>
            <a:miter lim="800000"/>
            <a:headEnd/>
            <a:tailEnd/>
          </a:ln>
          <a:effectLst/>
        </p:spPr>
        <p:txBody>
          <a:bodyPr/>
          <a:lstStyle/>
          <a:p>
            <a:pPr>
              <a:spcBef>
                <a:spcPct val="20000"/>
              </a:spcBef>
              <a:buClr>
                <a:schemeClr val="hlink"/>
              </a:buClr>
              <a:buSzPct val="80000"/>
              <a:buFont typeface="Wingdings" pitchFamily="2" charset="2"/>
              <a:buNone/>
              <a:defRPr/>
            </a:pPr>
            <a:endParaRPr lang="en-US" sz="2800">
              <a:effectLst>
                <a:outerShdw blurRad="38100" dist="38100" dir="2700000" algn="tl">
                  <a:srgbClr val="000000"/>
                </a:outerShdw>
              </a:effectLst>
              <a:latin typeface="Arial" charset="0"/>
              <a:cs typeface="Arial" charset="0"/>
            </a:endParaRPr>
          </a:p>
        </p:txBody>
      </p:sp>
      <p:sp>
        <p:nvSpPr>
          <p:cNvPr id="158749" name="Rectangle 29"/>
          <p:cNvSpPr>
            <a:spLocks noChangeArrowheads="1"/>
          </p:cNvSpPr>
          <p:nvPr/>
        </p:nvSpPr>
        <p:spPr bwMode="auto">
          <a:xfrm>
            <a:off x="5791201" y="2332039"/>
            <a:ext cx="963613" cy="517525"/>
          </a:xfrm>
          <a:prstGeom prst="rect">
            <a:avLst/>
          </a:prstGeom>
          <a:noFill/>
          <a:ln w="9525">
            <a:noFill/>
            <a:miter lim="800000"/>
            <a:headEnd/>
            <a:tailEnd/>
          </a:ln>
          <a:effectLst/>
        </p:spPr>
        <p:txBody>
          <a:bodyPr/>
          <a:lstStyle/>
          <a:p>
            <a:pPr>
              <a:spcBef>
                <a:spcPct val="20000"/>
              </a:spcBef>
              <a:buClr>
                <a:schemeClr val="hlink"/>
              </a:buClr>
              <a:buSzPct val="80000"/>
              <a:buFont typeface="Wingdings" pitchFamily="2" charset="2"/>
              <a:buNone/>
              <a:defRPr/>
            </a:pPr>
            <a:endParaRPr lang="en-US" sz="2800">
              <a:effectLst>
                <a:outerShdw blurRad="38100" dist="38100" dir="2700000" algn="tl">
                  <a:srgbClr val="000000"/>
                </a:outerShdw>
              </a:effectLst>
              <a:latin typeface="Arial" charset="0"/>
              <a:cs typeface="Arial" charset="0"/>
            </a:endParaRPr>
          </a:p>
        </p:txBody>
      </p:sp>
      <p:sp>
        <p:nvSpPr>
          <p:cNvPr id="158750" name="Rectangle 30"/>
          <p:cNvSpPr>
            <a:spLocks noChangeArrowheads="1"/>
          </p:cNvSpPr>
          <p:nvPr/>
        </p:nvSpPr>
        <p:spPr bwMode="auto">
          <a:xfrm>
            <a:off x="4419600" y="2332039"/>
            <a:ext cx="1371600" cy="517525"/>
          </a:xfrm>
          <a:prstGeom prst="rect">
            <a:avLst/>
          </a:prstGeom>
          <a:solidFill>
            <a:srgbClr val="000000"/>
          </a:solidFill>
          <a:ln w="9525">
            <a:noFill/>
            <a:miter lim="800000"/>
            <a:headEnd/>
            <a:tailEnd/>
          </a:ln>
          <a:effectLst/>
        </p:spPr>
        <p:txBody>
          <a:bodyPr/>
          <a:lstStyle/>
          <a:p>
            <a:pPr algn="ctr">
              <a:buClr>
                <a:schemeClr val="hlink"/>
              </a:buClr>
              <a:buSzPct val="80000"/>
              <a:buFont typeface="Wingdings" pitchFamily="2" charset="2"/>
              <a:buNone/>
              <a:defRPr/>
            </a:pPr>
            <a:r>
              <a:rPr lang="en-US" sz="1600">
                <a:solidFill>
                  <a:srgbClr val="FFFFFF"/>
                </a:solidFill>
                <a:effectLst>
                  <a:outerShdw blurRad="38100" dist="38100" dir="2700000" algn="tl">
                    <a:srgbClr val="8C0000"/>
                  </a:outerShdw>
                </a:effectLst>
                <a:latin typeface="Arial" charset="0"/>
                <a:ea typeface="Times New Roman" pitchFamily="18" charset="0"/>
                <a:cs typeface="Arial" charset="0"/>
              </a:rPr>
              <a:t>WATER</a:t>
            </a:r>
            <a:endParaRPr lang="en-US" sz="1600">
              <a:effectLst>
                <a:outerShdw blurRad="38100" dist="38100" dir="2700000" algn="tl">
                  <a:srgbClr val="8C0000"/>
                </a:outerShdw>
              </a:effectLst>
              <a:latin typeface="Times New Roman" pitchFamily="18" charset="0"/>
              <a:ea typeface="Times New Roman" pitchFamily="18" charset="0"/>
              <a:cs typeface="Arial" charset="0"/>
            </a:endParaRPr>
          </a:p>
        </p:txBody>
      </p:sp>
      <p:sp>
        <p:nvSpPr>
          <p:cNvPr id="158751" name="Rectangle 31"/>
          <p:cNvSpPr>
            <a:spLocks noChangeArrowheads="1"/>
          </p:cNvSpPr>
          <p:nvPr/>
        </p:nvSpPr>
        <p:spPr bwMode="auto">
          <a:xfrm>
            <a:off x="8069263" y="1722438"/>
            <a:ext cx="1485900" cy="609600"/>
          </a:xfrm>
          <a:prstGeom prst="rect">
            <a:avLst/>
          </a:prstGeom>
          <a:noFill/>
          <a:ln w="9525">
            <a:noFill/>
            <a:miter lim="800000"/>
            <a:headEnd/>
            <a:tailEnd/>
          </a:ln>
          <a:effectLst/>
        </p:spPr>
        <p:txBody>
          <a:bodyPr/>
          <a:lstStyle/>
          <a:p>
            <a:pPr>
              <a:spcBef>
                <a:spcPct val="20000"/>
              </a:spcBef>
              <a:buClr>
                <a:schemeClr val="hlink"/>
              </a:buClr>
              <a:buSzPct val="80000"/>
              <a:buFont typeface="Wingdings" pitchFamily="2" charset="2"/>
              <a:buNone/>
              <a:defRPr/>
            </a:pPr>
            <a:endParaRPr lang="en-US" sz="2800">
              <a:effectLst>
                <a:outerShdw blurRad="38100" dist="38100" dir="2700000" algn="tl">
                  <a:srgbClr val="000000"/>
                </a:outerShdw>
              </a:effectLst>
              <a:latin typeface="Arial" charset="0"/>
              <a:cs typeface="Arial" charset="0"/>
            </a:endParaRPr>
          </a:p>
        </p:txBody>
      </p:sp>
      <p:sp>
        <p:nvSpPr>
          <p:cNvPr id="15391" name="Rectangle 32"/>
          <p:cNvSpPr>
            <a:spLocks noChangeArrowheads="1"/>
          </p:cNvSpPr>
          <p:nvPr/>
        </p:nvSpPr>
        <p:spPr bwMode="auto">
          <a:xfrm>
            <a:off x="6754813" y="1722438"/>
            <a:ext cx="13144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Blip>
                <a:blip r:embed="rId2"/>
              </a:buBlip>
              <a:defRPr sz="3200">
                <a:solidFill>
                  <a:schemeClr val="tx1"/>
                </a:solidFill>
                <a:latin typeface="Verdana" panose="020B060403050404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Verdana" panose="020B060403050404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eaLnBrk="1" hangingPunct="1">
              <a:spcBef>
                <a:spcPct val="0"/>
              </a:spcBef>
              <a:buClr>
                <a:schemeClr val="hlink"/>
              </a:buClr>
              <a:buSzPct val="80000"/>
              <a:buFont typeface="Wingdings" panose="05000000000000000000" pitchFamily="2" charset="2"/>
              <a:buNone/>
            </a:pPr>
            <a:r>
              <a:rPr lang="en-US" altLang="en-US" sz="1400">
                <a:solidFill>
                  <a:srgbClr val="008000"/>
                </a:solidFill>
                <a:latin typeface="Arial" panose="020B0604020202020204" pitchFamily="34" charset="0"/>
                <a:cs typeface="Times New Roman" panose="02020603050405020304" pitchFamily="18" charset="0"/>
              </a:rPr>
              <a:t>Outfitters</a:t>
            </a:r>
            <a:endParaRPr lang="en-US" altLang="en-US" sz="1400">
              <a:latin typeface="Times New Roman" panose="02020603050405020304" pitchFamily="18" charset="0"/>
              <a:cs typeface="Times New Roman" panose="02020603050405020304" pitchFamily="18" charset="0"/>
            </a:endParaRPr>
          </a:p>
          <a:p>
            <a:pPr eaLnBrk="1" hangingPunct="1">
              <a:spcBef>
                <a:spcPct val="0"/>
              </a:spcBef>
              <a:buClr>
                <a:schemeClr val="hlink"/>
              </a:buClr>
              <a:buSzPct val="80000"/>
              <a:buFont typeface="Wingdings" panose="05000000000000000000" pitchFamily="2" charset="2"/>
              <a:buNone/>
            </a:pPr>
            <a:r>
              <a:rPr lang="en-US" altLang="en-US" sz="1400">
                <a:solidFill>
                  <a:srgbClr val="008000"/>
                </a:solidFill>
                <a:latin typeface="Arial" panose="020B0604020202020204" pitchFamily="34" charset="0"/>
                <a:cs typeface="Times New Roman" panose="02020603050405020304" pitchFamily="18" charset="0"/>
              </a:rPr>
              <a:t>$100,000</a:t>
            </a:r>
            <a:endParaRPr lang="en-US" altLang="en-US" sz="1400">
              <a:latin typeface="Arial" panose="020B0604020202020204" pitchFamily="34" charset="0"/>
              <a:cs typeface="Times New Roman" panose="02020603050405020304" pitchFamily="18" charset="0"/>
            </a:endParaRPr>
          </a:p>
        </p:txBody>
      </p:sp>
      <p:sp>
        <p:nvSpPr>
          <p:cNvPr id="158753" name="Rectangle 33"/>
          <p:cNvSpPr>
            <a:spLocks noChangeArrowheads="1"/>
          </p:cNvSpPr>
          <p:nvPr/>
        </p:nvSpPr>
        <p:spPr bwMode="auto">
          <a:xfrm>
            <a:off x="5791201" y="1722438"/>
            <a:ext cx="963613" cy="609600"/>
          </a:xfrm>
          <a:prstGeom prst="rect">
            <a:avLst/>
          </a:prstGeom>
          <a:noFill/>
          <a:ln w="9525">
            <a:noFill/>
            <a:miter lim="800000"/>
            <a:headEnd/>
            <a:tailEnd/>
          </a:ln>
          <a:effectLst/>
        </p:spPr>
        <p:txBody>
          <a:bodyPr/>
          <a:lstStyle/>
          <a:p>
            <a:pPr>
              <a:spcBef>
                <a:spcPct val="20000"/>
              </a:spcBef>
              <a:buClr>
                <a:schemeClr val="hlink"/>
              </a:buClr>
              <a:buSzPct val="80000"/>
              <a:buFont typeface="Wingdings" pitchFamily="2" charset="2"/>
              <a:buNone/>
              <a:defRPr/>
            </a:pPr>
            <a:endParaRPr lang="en-US" sz="2800">
              <a:effectLst>
                <a:outerShdw blurRad="38100" dist="38100" dir="2700000" algn="tl">
                  <a:srgbClr val="000000"/>
                </a:outerShdw>
              </a:effectLst>
              <a:latin typeface="Arial" charset="0"/>
              <a:cs typeface="Arial" charset="0"/>
            </a:endParaRPr>
          </a:p>
        </p:txBody>
      </p:sp>
      <p:sp>
        <p:nvSpPr>
          <p:cNvPr id="158754" name="Rectangle 34"/>
          <p:cNvSpPr>
            <a:spLocks noChangeArrowheads="1"/>
          </p:cNvSpPr>
          <p:nvPr/>
        </p:nvSpPr>
        <p:spPr bwMode="auto">
          <a:xfrm>
            <a:off x="4419600" y="1722438"/>
            <a:ext cx="1371600" cy="609600"/>
          </a:xfrm>
          <a:prstGeom prst="rect">
            <a:avLst/>
          </a:prstGeom>
          <a:noFill/>
          <a:ln w="9525">
            <a:noFill/>
            <a:miter lim="800000"/>
            <a:headEnd/>
            <a:tailEnd/>
          </a:ln>
          <a:effectLst/>
        </p:spPr>
        <p:txBody>
          <a:bodyPr/>
          <a:lstStyle/>
          <a:p>
            <a:pPr>
              <a:spcBef>
                <a:spcPct val="20000"/>
              </a:spcBef>
              <a:buClr>
                <a:schemeClr val="hlink"/>
              </a:buClr>
              <a:buSzPct val="80000"/>
              <a:buFont typeface="Wingdings" pitchFamily="2" charset="2"/>
              <a:buNone/>
              <a:defRPr/>
            </a:pPr>
            <a:endParaRPr lang="en-US" sz="2800">
              <a:effectLst>
                <a:outerShdw blurRad="38100" dist="38100" dir="2700000" algn="tl">
                  <a:srgbClr val="000000"/>
                </a:outerShdw>
              </a:effectLst>
              <a:latin typeface="Arial" charset="0"/>
              <a:cs typeface="Arial" charset="0"/>
            </a:endParaRPr>
          </a:p>
        </p:txBody>
      </p:sp>
      <p:sp>
        <p:nvSpPr>
          <p:cNvPr id="158755" name="Rectangle 35"/>
          <p:cNvSpPr>
            <a:spLocks noChangeArrowheads="1"/>
          </p:cNvSpPr>
          <p:nvPr/>
        </p:nvSpPr>
        <p:spPr bwMode="auto">
          <a:xfrm>
            <a:off x="8069263" y="898526"/>
            <a:ext cx="1485900" cy="823913"/>
          </a:xfrm>
          <a:prstGeom prst="rect">
            <a:avLst/>
          </a:prstGeom>
          <a:noFill/>
          <a:ln w="9525">
            <a:noFill/>
            <a:miter lim="800000"/>
            <a:headEnd/>
            <a:tailEnd/>
          </a:ln>
          <a:effectLst/>
        </p:spPr>
        <p:txBody>
          <a:bodyPr/>
          <a:lstStyle/>
          <a:p>
            <a:pPr>
              <a:spcBef>
                <a:spcPct val="20000"/>
              </a:spcBef>
              <a:buClr>
                <a:schemeClr val="hlink"/>
              </a:buClr>
              <a:buSzPct val="80000"/>
              <a:buFont typeface="Wingdings" pitchFamily="2" charset="2"/>
              <a:buNone/>
              <a:defRPr/>
            </a:pPr>
            <a:endParaRPr lang="en-US" sz="2800">
              <a:effectLst>
                <a:outerShdw blurRad="38100" dist="38100" dir="2700000" algn="tl">
                  <a:srgbClr val="000000"/>
                </a:outerShdw>
              </a:effectLst>
              <a:latin typeface="Arial" charset="0"/>
              <a:cs typeface="Arial" charset="0"/>
            </a:endParaRPr>
          </a:p>
        </p:txBody>
      </p:sp>
      <p:sp>
        <p:nvSpPr>
          <p:cNvPr id="158756" name="Rectangle 36"/>
          <p:cNvSpPr>
            <a:spLocks noChangeArrowheads="1"/>
          </p:cNvSpPr>
          <p:nvPr/>
        </p:nvSpPr>
        <p:spPr bwMode="auto">
          <a:xfrm>
            <a:off x="6754813" y="898526"/>
            <a:ext cx="1314450" cy="823913"/>
          </a:xfrm>
          <a:prstGeom prst="rect">
            <a:avLst/>
          </a:prstGeom>
          <a:noFill/>
          <a:ln w="9525">
            <a:noFill/>
            <a:miter lim="800000"/>
            <a:headEnd/>
            <a:tailEnd/>
          </a:ln>
          <a:effectLst/>
        </p:spPr>
        <p:txBody>
          <a:bodyPr/>
          <a:lstStyle/>
          <a:p>
            <a:pPr>
              <a:spcBef>
                <a:spcPct val="20000"/>
              </a:spcBef>
              <a:buClr>
                <a:schemeClr val="hlink"/>
              </a:buClr>
              <a:buSzPct val="80000"/>
              <a:buFont typeface="Wingdings" pitchFamily="2" charset="2"/>
              <a:buNone/>
              <a:defRPr/>
            </a:pPr>
            <a:endParaRPr lang="en-US" sz="2800">
              <a:effectLst>
                <a:outerShdw blurRad="38100" dist="38100" dir="2700000" algn="tl">
                  <a:srgbClr val="000000"/>
                </a:outerShdw>
              </a:effectLst>
              <a:latin typeface="Arial" charset="0"/>
              <a:cs typeface="Arial" charset="0"/>
            </a:endParaRPr>
          </a:p>
        </p:txBody>
      </p:sp>
      <p:sp>
        <p:nvSpPr>
          <p:cNvPr id="158757" name="Rectangle 37"/>
          <p:cNvSpPr>
            <a:spLocks noChangeArrowheads="1"/>
          </p:cNvSpPr>
          <p:nvPr/>
        </p:nvSpPr>
        <p:spPr bwMode="auto">
          <a:xfrm>
            <a:off x="5791201" y="898526"/>
            <a:ext cx="963613" cy="823913"/>
          </a:xfrm>
          <a:prstGeom prst="rect">
            <a:avLst/>
          </a:prstGeom>
          <a:solidFill>
            <a:srgbClr val="000000"/>
          </a:solidFill>
          <a:ln w="9525">
            <a:noFill/>
            <a:miter lim="800000"/>
            <a:headEnd/>
            <a:tailEnd/>
          </a:ln>
          <a:effectLst/>
        </p:spPr>
        <p:txBody>
          <a:bodyPr/>
          <a:lstStyle/>
          <a:p>
            <a:pPr algn="ctr">
              <a:buClr>
                <a:schemeClr val="hlink"/>
              </a:buClr>
              <a:buSzPct val="80000"/>
              <a:buFont typeface="Wingdings" pitchFamily="2" charset="2"/>
              <a:buNone/>
              <a:defRPr/>
            </a:pPr>
            <a:r>
              <a:rPr lang="en-US" sz="1600">
                <a:solidFill>
                  <a:srgbClr val="FFFFFF"/>
                </a:solidFill>
                <a:effectLst>
                  <a:outerShdw blurRad="38100" dist="38100" dir="2700000" algn="tl">
                    <a:srgbClr val="8C0000"/>
                  </a:outerShdw>
                </a:effectLst>
                <a:latin typeface="Arial" charset="0"/>
                <a:ea typeface="Times New Roman" pitchFamily="18" charset="0"/>
                <a:cs typeface="Arial" charset="0"/>
              </a:rPr>
              <a:t>HIGH Water yrs.</a:t>
            </a:r>
            <a:endParaRPr lang="en-US" sz="1600">
              <a:effectLst>
                <a:outerShdw blurRad="38100" dist="38100" dir="2700000" algn="tl">
                  <a:srgbClr val="8C0000"/>
                </a:outerShdw>
              </a:effectLst>
              <a:latin typeface="Arial" charset="0"/>
              <a:ea typeface="Times New Roman" pitchFamily="18" charset="0"/>
              <a:cs typeface="Arial" charset="0"/>
            </a:endParaRPr>
          </a:p>
        </p:txBody>
      </p:sp>
      <p:sp>
        <p:nvSpPr>
          <p:cNvPr id="158758" name="Rectangle 38"/>
          <p:cNvSpPr>
            <a:spLocks noChangeArrowheads="1"/>
          </p:cNvSpPr>
          <p:nvPr/>
        </p:nvSpPr>
        <p:spPr bwMode="auto">
          <a:xfrm>
            <a:off x="4419600" y="898526"/>
            <a:ext cx="1371600" cy="823913"/>
          </a:xfrm>
          <a:prstGeom prst="rect">
            <a:avLst/>
          </a:prstGeom>
          <a:noFill/>
          <a:ln w="9525">
            <a:noFill/>
            <a:miter lim="800000"/>
            <a:headEnd/>
            <a:tailEnd/>
          </a:ln>
          <a:effectLst/>
        </p:spPr>
        <p:txBody>
          <a:bodyPr/>
          <a:lstStyle/>
          <a:p>
            <a:pPr>
              <a:spcBef>
                <a:spcPct val="20000"/>
              </a:spcBef>
              <a:buClr>
                <a:schemeClr val="hlink"/>
              </a:buClr>
              <a:buSzPct val="80000"/>
              <a:buFont typeface="Wingdings" pitchFamily="2" charset="2"/>
              <a:buNone/>
              <a:defRPr/>
            </a:pPr>
            <a:endParaRPr lang="en-US" sz="2800">
              <a:effectLst>
                <a:outerShdw blurRad="38100" dist="38100" dir="2700000" algn="tl">
                  <a:srgbClr val="000000"/>
                </a:outerShdw>
              </a:effectLst>
              <a:latin typeface="Arial" charset="0"/>
              <a:cs typeface="Arial" charset="0"/>
            </a:endParaRPr>
          </a:p>
        </p:txBody>
      </p:sp>
      <p:sp>
        <p:nvSpPr>
          <p:cNvPr id="158759" name="Rectangle 39"/>
          <p:cNvSpPr>
            <a:spLocks noChangeArrowheads="1"/>
          </p:cNvSpPr>
          <p:nvPr/>
        </p:nvSpPr>
        <p:spPr bwMode="auto">
          <a:xfrm>
            <a:off x="8069263" y="381001"/>
            <a:ext cx="1485900" cy="517525"/>
          </a:xfrm>
          <a:prstGeom prst="rect">
            <a:avLst/>
          </a:prstGeom>
          <a:noFill/>
          <a:ln w="9525">
            <a:noFill/>
            <a:miter lim="800000"/>
            <a:headEnd/>
            <a:tailEnd/>
          </a:ln>
          <a:effectLst/>
        </p:spPr>
        <p:txBody>
          <a:bodyPr/>
          <a:lstStyle/>
          <a:p>
            <a:pPr>
              <a:spcBef>
                <a:spcPct val="20000"/>
              </a:spcBef>
              <a:buClr>
                <a:schemeClr val="hlink"/>
              </a:buClr>
              <a:buSzPct val="80000"/>
              <a:buFont typeface="Wingdings" pitchFamily="2" charset="2"/>
              <a:buNone/>
              <a:defRPr/>
            </a:pPr>
            <a:endParaRPr lang="en-US" sz="2800">
              <a:effectLst>
                <a:outerShdw blurRad="38100" dist="38100" dir="2700000" algn="tl">
                  <a:srgbClr val="000000"/>
                </a:outerShdw>
              </a:effectLst>
              <a:latin typeface="Arial" charset="0"/>
              <a:cs typeface="Arial" charset="0"/>
            </a:endParaRPr>
          </a:p>
        </p:txBody>
      </p:sp>
      <p:sp>
        <p:nvSpPr>
          <p:cNvPr id="15399" name="Rectangle 40"/>
          <p:cNvSpPr>
            <a:spLocks noChangeArrowheads="1"/>
          </p:cNvSpPr>
          <p:nvPr/>
        </p:nvSpPr>
        <p:spPr bwMode="auto">
          <a:xfrm>
            <a:off x="6754813" y="381001"/>
            <a:ext cx="131445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Blip>
                <a:blip r:embed="rId2"/>
              </a:buBlip>
              <a:defRPr sz="3200">
                <a:solidFill>
                  <a:schemeClr val="tx1"/>
                </a:solidFill>
                <a:latin typeface="Verdana" panose="020B060403050404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Verdana" panose="020B060403050404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eaLnBrk="1" hangingPunct="1">
              <a:spcBef>
                <a:spcPct val="0"/>
              </a:spcBef>
              <a:buClr>
                <a:schemeClr val="hlink"/>
              </a:buClr>
              <a:buSzPct val="80000"/>
              <a:buFont typeface="Wingdings" panose="05000000000000000000" pitchFamily="2" charset="2"/>
              <a:buNone/>
            </a:pPr>
            <a:r>
              <a:rPr lang="en-US" altLang="en-US" sz="1400">
                <a:solidFill>
                  <a:srgbClr val="008000"/>
                </a:solidFill>
                <a:latin typeface="Arial" panose="020B0604020202020204" pitchFamily="34" charset="0"/>
                <a:cs typeface="Times New Roman" panose="02020603050405020304" pitchFamily="18" charset="0"/>
              </a:rPr>
              <a:t>Farmers</a:t>
            </a:r>
            <a:endParaRPr lang="en-US" altLang="en-US" sz="1400">
              <a:latin typeface="Times New Roman" panose="02020603050405020304" pitchFamily="18" charset="0"/>
              <a:cs typeface="Times New Roman" panose="02020603050405020304" pitchFamily="18" charset="0"/>
            </a:endParaRPr>
          </a:p>
          <a:p>
            <a:pPr eaLnBrk="1" hangingPunct="1">
              <a:spcBef>
                <a:spcPct val="0"/>
              </a:spcBef>
              <a:buClr>
                <a:schemeClr val="hlink"/>
              </a:buClr>
              <a:buSzPct val="80000"/>
              <a:buFont typeface="Wingdings" panose="05000000000000000000" pitchFamily="2" charset="2"/>
              <a:buNone/>
            </a:pPr>
            <a:r>
              <a:rPr lang="en-US" altLang="en-US" sz="1400">
                <a:solidFill>
                  <a:srgbClr val="008000"/>
                </a:solidFill>
                <a:latin typeface="Arial" panose="020B0604020202020204" pitchFamily="34" charset="0"/>
                <a:cs typeface="Times New Roman" panose="02020603050405020304" pitchFamily="18" charset="0"/>
              </a:rPr>
              <a:t>$75,000</a:t>
            </a:r>
            <a:endParaRPr lang="en-US" altLang="en-US" sz="1400">
              <a:latin typeface="Arial" panose="020B0604020202020204" pitchFamily="34" charset="0"/>
              <a:cs typeface="Times New Roman" panose="02020603050405020304" pitchFamily="18" charset="0"/>
            </a:endParaRPr>
          </a:p>
        </p:txBody>
      </p:sp>
      <p:sp>
        <p:nvSpPr>
          <p:cNvPr id="158761" name="Rectangle 41"/>
          <p:cNvSpPr>
            <a:spLocks noChangeArrowheads="1"/>
          </p:cNvSpPr>
          <p:nvPr/>
        </p:nvSpPr>
        <p:spPr bwMode="auto">
          <a:xfrm>
            <a:off x="5791201" y="381001"/>
            <a:ext cx="963613" cy="517525"/>
          </a:xfrm>
          <a:prstGeom prst="rect">
            <a:avLst/>
          </a:prstGeom>
          <a:noFill/>
          <a:ln w="9525">
            <a:noFill/>
            <a:miter lim="800000"/>
            <a:headEnd/>
            <a:tailEnd/>
          </a:ln>
          <a:effectLst/>
        </p:spPr>
        <p:txBody>
          <a:bodyPr/>
          <a:lstStyle/>
          <a:p>
            <a:pPr>
              <a:spcBef>
                <a:spcPct val="20000"/>
              </a:spcBef>
              <a:buClr>
                <a:schemeClr val="hlink"/>
              </a:buClr>
              <a:buSzPct val="80000"/>
              <a:buFont typeface="Wingdings" pitchFamily="2" charset="2"/>
              <a:buNone/>
              <a:defRPr/>
            </a:pPr>
            <a:endParaRPr lang="en-US" sz="2800">
              <a:effectLst>
                <a:outerShdw blurRad="38100" dist="38100" dir="2700000" algn="tl">
                  <a:srgbClr val="000000"/>
                </a:outerShdw>
              </a:effectLst>
              <a:latin typeface="Arial" charset="0"/>
              <a:cs typeface="Arial" charset="0"/>
            </a:endParaRPr>
          </a:p>
        </p:txBody>
      </p:sp>
      <p:sp>
        <p:nvSpPr>
          <p:cNvPr id="158762" name="Rectangle 42"/>
          <p:cNvSpPr>
            <a:spLocks noChangeArrowheads="1"/>
          </p:cNvSpPr>
          <p:nvPr/>
        </p:nvSpPr>
        <p:spPr bwMode="auto">
          <a:xfrm>
            <a:off x="4419600" y="381001"/>
            <a:ext cx="1371600" cy="517525"/>
          </a:xfrm>
          <a:prstGeom prst="rect">
            <a:avLst/>
          </a:prstGeom>
          <a:noFill/>
          <a:ln w="9525">
            <a:noFill/>
            <a:miter lim="800000"/>
            <a:headEnd/>
            <a:tailEnd/>
          </a:ln>
          <a:effectLst/>
        </p:spPr>
        <p:txBody>
          <a:bodyPr/>
          <a:lstStyle/>
          <a:p>
            <a:pPr>
              <a:spcBef>
                <a:spcPct val="20000"/>
              </a:spcBef>
              <a:buClr>
                <a:schemeClr val="hlink"/>
              </a:buClr>
              <a:buSzPct val="80000"/>
              <a:buFont typeface="Wingdings" pitchFamily="2" charset="2"/>
              <a:buNone/>
              <a:defRPr/>
            </a:pPr>
            <a:endParaRPr lang="en-US" sz="2800">
              <a:effectLst>
                <a:outerShdw blurRad="38100" dist="38100" dir="2700000" algn="tl">
                  <a:srgbClr val="000000"/>
                </a:outerShdw>
              </a:effectLst>
              <a:latin typeface="Arial" charset="0"/>
              <a:cs typeface="Arial" charset="0"/>
            </a:endParaRPr>
          </a:p>
        </p:txBody>
      </p:sp>
      <p:sp>
        <p:nvSpPr>
          <p:cNvPr id="15402" name="Line 43"/>
          <p:cNvSpPr>
            <a:spLocks noChangeShapeType="1"/>
          </p:cNvSpPr>
          <p:nvPr/>
        </p:nvSpPr>
        <p:spPr bwMode="auto">
          <a:xfrm>
            <a:off x="4419601" y="381000"/>
            <a:ext cx="5135563"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403" name="Line 44"/>
          <p:cNvSpPr>
            <a:spLocks noChangeShapeType="1"/>
          </p:cNvSpPr>
          <p:nvPr/>
        </p:nvSpPr>
        <p:spPr bwMode="auto">
          <a:xfrm>
            <a:off x="4419601" y="6462713"/>
            <a:ext cx="5135563"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404" name="Line 45"/>
          <p:cNvSpPr>
            <a:spLocks noChangeShapeType="1"/>
          </p:cNvSpPr>
          <p:nvPr/>
        </p:nvSpPr>
        <p:spPr bwMode="auto">
          <a:xfrm>
            <a:off x="4419600" y="381001"/>
            <a:ext cx="0" cy="608171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405" name="Line 46"/>
          <p:cNvSpPr>
            <a:spLocks noChangeShapeType="1"/>
          </p:cNvSpPr>
          <p:nvPr/>
        </p:nvSpPr>
        <p:spPr bwMode="auto">
          <a:xfrm>
            <a:off x="9555163" y="381001"/>
            <a:ext cx="0" cy="608171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406" name="Rectangle 47"/>
          <p:cNvSpPr>
            <a:spLocks noGrp="1" noChangeArrowheads="1"/>
          </p:cNvSpPr>
          <p:nvPr>
            <p:ph type="title"/>
          </p:nvPr>
        </p:nvSpPr>
        <p:spPr/>
        <p:txBody>
          <a:bodyPr>
            <a:normAutofit/>
          </a:bodyPr>
          <a:lstStyle/>
          <a:p>
            <a:pPr eaLnBrk="1" hangingPunct="1"/>
            <a:r>
              <a:rPr lang="en-US" altLang="en-US" sz="3600" b="1" dirty="0">
                <a:solidFill>
                  <a:schemeClr val="tx1"/>
                </a:solidFill>
              </a:rPr>
              <a:t>The Fish Activity:</a:t>
            </a:r>
            <a:br>
              <a:rPr lang="en-US" altLang="en-US" sz="3600" b="1" dirty="0">
                <a:solidFill>
                  <a:schemeClr val="tx1"/>
                </a:solidFill>
              </a:rPr>
            </a:br>
            <a:r>
              <a:rPr lang="en-US" altLang="en-US" sz="3600" b="1" dirty="0">
                <a:solidFill>
                  <a:schemeClr val="tx1"/>
                </a:solidFill>
              </a:rPr>
              <a:t>The range of possibilities</a:t>
            </a:r>
          </a:p>
        </p:txBody>
      </p:sp>
      <p:sp>
        <p:nvSpPr>
          <p:cNvPr id="15407" name="Line 48"/>
          <p:cNvSpPr>
            <a:spLocks noChangeShapeType="1"/>
          </p:cNvSpPr>
          <p:nvPr/>
        </p:nvSpPr>
        <p:spPr bwMode="auto">
          <a:xfrm flipV="1">
            <a:off x="7696200" y="2743200"/>
            <a:ext cx="285750" cy="28575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408" name="Line 49"/>
          <p:cNvSpPr>
            <a:spLocks noChangeShapeType="1"/>
          </p:cNvSpPr>
          <p:nvPr/>
        </p:nvSpPr>
        <p:spPr bwMode="auto">
          <a:xfrm>
            <a:off x="7696201" y="3200401"/>
            <a:ext cx="277813" cy="277813"/>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409" name="Line 50"/>
          <p:cNvSpPr>
            <a:spLocks noChangeShapeType="1"/>
          </p:cNvSpPr>
          <p:nvPr/>
        </p:nvSpPr>
        <p:spPr bwMode="auto">
          <a:xfrm flipV="1">
            <a:off x="6705600" y="3429001"/>
            <a:ext cx="228600" cy="35877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410" name="Line 51"/>
          <p:cNvSpPr>
            <a:spLocks noChangeShapeType="1"/>
          </p:cNvSpPr>
          <p:nvPr/>
        </p:nvSpPr>
        <p:spPr bwMode="auto">
          <a:xfrm>
            <a:off x="7696200" y="5562600"/>
            <a:ext cx="419100" cy="4191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411" name="Line 52"/>
          <p:cNvSpPr>
            <a:spLocks noChangeShapeType="1"/>
          </p:cNvSpPr>
          <p:nvPr/>
        </p:nvSpPr>
        <p:spPr bwMode="auto">
          <a:xfrm>
            <a:off x="5181600" y="2895600"/>
            <a:ext cx="457200" cy="7620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412" name="Line 53"/>
          <p:cNvSpPr>
            <a:spLocks noChangeShapeType="1"/>
          </p:cNvSpPr>
          <p:nvPr/>
        </p:nvSpPr>
        <p:spPr bwMode="auto">
          <a:xfrm flipV="1">
            <a:off x="5410201" y="1828801"/>
            <a:ext cx="277813" cy="277813"/>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413" name="Line 54"/>
          <p:cNvSpPr>
            <a:spLocks noChangeShapeType="1"/>
          </p:cNvSpPr>
          <p:nvPr/>
        </p:nvSpPr>
        <p:spPr bwMode="auto">
          <a:xfrm flipV="1">
            <a:off x="6858001" y="914400"/>
            <a:ext cx="277813" cy="3048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414" name="Line 55"/>
          <p:cNvSpPr>
            <a:spLocks noChangeShapeType="1"/>
          </p:cNvSpPr>
          <p:nvPr/>
        </p:nvSpPr>
        <p:spPr bwMode="auto">
          <a:xfrm>
            <a:off x="6858001" y="1371600"/>
            <a:ext cx="244475" cy="319088"/>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415" name="Line 56"/>
          <p:cNvSpPr>
            <a:spLocks noChangeShapeType="1"/>
          </p:cNvSpPr>
          <p:nvPr/>
        </p:nvSpPr>
        <p:spPr bwMode="auto">
          <a:xfrm rot="588813" flipV="1">
            <a:off x="7848601" y="5105400"/>
            <a:ext cx="276225" cy="4191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416" name="Line 57"/>
          <p:cNvSpPr>
            <a:spLocks noChangeShapeType="1"/>
          </p:cNvSpPr>
          <p:nvPr/>
        </p:nvSpPr>
        <p:spPr bwMode="auto">
          <a:xfrm rot="1737079">
            <a:off x="6172200" y="4953001"/>
            <a:ext cx="344488" cy="11747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418" name="Rectangle 59"/>
          <p:cNvSpPr>
            <a:spLocks noChangeArrowheads="1"/>
          </p:cNvSpPr>
          <p:nvPr/>
        </p:nvSpPr>
        <p:spPr bwMode="auto">
          <a:xfrm>
            <a:off x="3833814" y="736600"/>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Blip>
                <a:blip r:embed="rId2"/>
              </a:buBlip>
              <a:defRPr sz="3200">
                <a:solidFill>
                  <a:schemeClr val="tx1"/>
                </a:solidFill>
                <a:latin typeface="Verdana" panose="020B060403050404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Verdana" panose="020B060403050404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5419" name="Rectangle 60"/>
          <p:cNvSpPr>
            <a:spLocks noChangeArrowheads="1"/>
          </p:cNvSpPr>
          <p:nvPr/>
        </p:nvSpPr>
        <p:spPr bwMode="auto">
          <a:xfrm>
            <a:off x="3833814" y="736600"/>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Blip>
                <a:blip r:embed="rId2"/>
              </a:buBlip>
              <a:defRPr sz="3200">
                <a:solidFill>
                  <a:schemeClr val="tx1"/>
                </a:solidFill>
                <a:latin typeface="Verdana" panose="020B060403050404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Verdana" panose="020B060403050404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5420" name="Rectangle 61"/>
          <p:cNvSpPr>
            <a:spLocks noChangeArrowheads="1"/>
          </p:cNvSpPr>
          <p:nvPr/>
        </p:nvSpPr>
        <p:spPr bwMode="auto">
          <a:xfrm>
            <a:off x="3833814" y="736600"/>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Blip>
                <a:blip r:embed="rId2"/>
              </a:buBlip>
              <a:defRPr sz="3200">
                <a:solidFill>
                  <a:schemeClr val="tx1"/>
                </a:solidFill>
                <a:latin typeface="Verdana" panose="020B060403050404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Verdana" panose="020B060403050404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5421" name="Rectangle 62"/>
          <p:cNvSpPr>
            <a:spLocks noChangeArrowheads="1"/>
          </p:cNvSpPr>
          <p:nvPr/>
        </p:nvSpPr>
        <p:spPr bwMode="auto">
          <a:xfrm>
            <a:off x="3833814" y="736600"/>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Blip>
                <a:blip r:embed="rId2"/>
              </a:buBlip>
              <a:defRPr sz="3200">
                <a:solidFill>
                  <a:schemeClr val="tx1"/>
                </a:solidFill>
                <a:latin typeface="Verdana" panose="020B060403050404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Verdana" panose="020B060403050404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5422" name="Rectangle 63"/>
          <p:cNvSpPr>
            <a:spLocks noChangeArrowheads="1"/>
          </p:cNvSpPr>
          <p:nvPr/>
        </p:nvSpPr>
        <p:spPr bwMode="auto">
          <a:xfrm>
            <a:off x="3833814" y="736600"/>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Blip>
                <a:blip r:embed="rId2"/>
              </a:buBlip>
              <a:defRPr sz="3200">
                <a:solidFill>
                  <a:schemeClr val="tx1"/>
                </a:solidFill>
                <a:latin typeface="Verdana" panose="020B060403050404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Verdana" panose="020B060403050404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5423" name="Rectangle 64"/>
          <p:cNvSpPr>
            <a:spLocks noChangeArrowheads="1"/>
          </p:cNvSpPr>
          <p:nvPr/>
        </p:nvSpPr>
        <p:spPr bwMode="auto">
          <a:xfrm>
            <a:off x="3833814" y="736600"/>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Blip>
                <a:blip r:embed="rId2"/>
              </a:buBlip>
              <a:defRPr sz="3200">
                <a:solidFill>
                  <a:schemeClr val="tx1"/>
                </a:solidFill>
                <a:latin typeface="Verdana" panose="020B060403050404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Verdana" panose="020B060403050404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5424" name="Rectangle 65"/>
          <p:cNvSpPr>
            <a:spLocks noChangeArrowheads="1"/>
          </p:cNvSpPr>
          <p:nvPr/>
        </p:nvSpPr>
        <p:spPr bwMode="auto">
          <a:xfrm>
            <a:off x="6400800" y="5105400"/>
            <a:ext cx="16398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Blip>
                <a:blip r:embed="rId2"/>
              </a:buBlip>
              <a:defRPr sz="3200">
                <a:solidFill>
                  <a:schemeClr val="tx1"/>
                </a:solidFill>
                <a:latin typeface="Verdana" panose="020B060403050404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Verdana" panose="020B060403050404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eaLnBrk="1" hangingPunct="1">
              <a:spcBef>
                <a:spcPct val="0"/>
              </a:spcBef>
              <a:buFontTx/>
              <a:buNone/>
            </a:pPr>
            <a:r>
              <a:rPr lang="en-US" altLang="en-US" sz="1400">
                <a:solidFill>
                  <a:srgbClr val="FF0000"/>
                </a:solidFill>
                <a:latin typeface="Arial" panose="020B0604020202020204" pitchFamily="34" charset="0"/>
                <a:cs typeface="Times New Roman" panose="02020603050405020304" pitchFamily="18" charset="0"/>
              </a:rPr>
              <a:t>Farmers DON’T</a:t>
            </a:r>
            <a:endParaRPr lang="en-US" altLang="en-US" sz="1400">
              <a:latin typeface="Arial" panose="020B0604020202020204" pitchFamily="34" charset="0"/>
              <a:cs typeface="Times New Roman" panose="02020603050405020304"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3"/>
          <p:cNvSpPr>
            <a:spLocks noChangeArrowheads="1"/>
          </p:cNvSpPr>
          <p:nvPr/>
        </p:nvSpPr>
        <p:spPr bwMode="auto">
          <a:xfrm>
            <a:off x="1828800" y="228600"/>
            <a:ext cx="8534400"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Blip>
                <a:blip r:embed="rId2"/>
              </a:buBlip>
              <a:defRPr sz="3200">
                <a:solidFill>
                  <a:schemeClr val="tx1"/>
                </a:solidFill>
                <a:latin typeface="Verdana" panose="020B060403050404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Verdana" panose="020B060403050404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6387" name="Rectangle 3"/>
          <p:cNvSpPr>
            <a:spLocks noChangeArrowheads="1"/>
          </p:cNvSpPr>
          <p:nvPr/>
        </p:nvSpPr>
        <p:spPr bwMode="auto">
          <a:xfrm>
            <a:off x="5935663" y="5761039"/>
            <a:ext cx="14859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Blip>
                <a:blip r:embed="rId2"/>
              </a:buBlip>
              <a:defRPr sz="3200">
                <a:solidFill>
                  <a:schemeClr val="tx1"/>
                </a:solidFill>
                <a:latin typeface="Verdana" panose="020B060403050404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Verdana" panose="020B060403050404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eaLnBrk="1" hangingPunct="1">
              <a:spcBef>
                <a:spcPct val="0"/>
              </a:spcBef>
              <a:buClr>
                <a:schemeClr val="hlink"/>
              </a:buClr>
              <a:buSzPct val="80000"/>
              <a:buFont typeface="Wingdings" panose="05000000000000000000" pitchFamily="2" charset="2"/>
              <a:buNone/>
            </a:pPr>
            <a:r>
              <a:rPr lang="en-US" altLang="en-US" sz="1600">
                <a:solidFill>
                  <a:srgbClr val="FF0000"/>
                </a:solidFill>
                <a:latin typeface="Arial" panose="020B0604020202020204" pitchFamily="34" charset="0"/>
                <a:cs typeface="Times New Roman" panose="02020603050405020304" pitchFamily="18" charset="0"/>
              </a:rPr>
              <a:t>Outfitters $100,000</a:t>
            </a:r>
            <a:endParaRPr lang="en-US" altLang="en-US" sz="1600">
              <a:latin typeface="Arial" panose="020B0604020202020204" pitchFamily="34" charset="0"/>
              <a:cs typeface="Times New Roman" panose="02020603050405020304" pitchFamily="18" charset="0"/>
            </a:endParaRPr>
          </a:p>
        </p:txBody>
      </p:sp>
      <p:sp>
        <p:nvSpPr>
          <p:cNvPr id="159748" name="Rectangle 4"/>
          <p:cNvSpPr>
            <a:spLocks noChangeArrowheads="1"/>
          </p:cNvSpPr>
          <p:nvPr/>
        </p:nvSpPr>
        <p:spPr bwMode="auto">
          <a:xfrm>
            <a:off x="4572000" y="5029200"/>
            <a:ext cx="1314450" cy="579438"/>
          </a:xfrm>
          <a:prstGeom prst="rect">
            <a:avLst/>
          </a:prstGeom>
          <a:noFill/>
          <a:ln w="9525">
            <a:noFill/>
            <a:miter lim="800000"/>
            <a:headEnd/>
            <a:tailEnd/>
          </a:ln>
          <a:effectLst/>
        </p:spPr>
        <p:txBody>
          <a:bodyPr/>
          <a:lstStyle/>
          <a:p>
            <a:pPr>
              <a:spcBef>
                <a:spcPct val="20000"/>
              </a:spcBef>
              <a:buClr>
                <a:schemeClr val="hlink"/>
              </a:buClr>
              <a:buSzPct val="80000"/>
              <a:buFont typeface="Wingdings" pitchFamily="2" charset="2"/>
              <a:buNone/>
              <a:defRPr/>
            </a:pPr>
            <a:endParaRPr lang="en-US" sz="1600">
              <a:effectLst>
                <a:outerShdw blurRad="38100" dist="38100" dir="2700000" algn="tl">
                  <a:srgbClr val="000000"/>
                </a:outerShdw>
              </a:effectLst>
              <a:latin typeface="Arial" charset="0"/>
              <a:cs typeface="Arial" charset="0"/>
            </a:endParaRPr>
          </a:p>
        </p:txBody>
      </p:sp>
      <p:sp>
        <p:nvSpPr>
          <p:cNvPr id="159749" name="Rectangle 5"/>
          <p:cNvSpPr>
            <a:spLocks noChangeArrowheads="1"/>
          </p:cNvSpPr>
          <p:nvPr/>
        </p:nvSpPr>
        <p:spPr bwMode="auto">
          <a:xfrm>
            <a:off x="3821113" y="5761039"/>
            <a:ext cx="800100" cy="579437"/>
          </a:xfrm>
          <a:prstGeom prst="rect">
            <a:avLst/>
          </a:prstGeom>
          <a:noFill/>
          <a:ln w="9525">
            <a:noFill/>
            <a:miter lim="800000"/>
            <a:headEnd/>
            <a:tailEnd/>
          </a:ln>
          <a:effectLst/>
        </p:spPr>
        <p:txBody>
          <a:bodyPr/>
          <a:lstStyle/>
          <a:p>
            <a:pPr>
              <a:spcBef>
                <a:spcPct val="20000"/>
              </a:spcBef>
              <a:buClr>
                <a:schemeClr val="hlink"/>
              </a:buClr>
              <a:buSzPct val="80000"/>
              <a:buFont typeface="Wingdings" pitchFamily="2" charset="2"/>
              <a:buNone/>
              <a:defRPr/>
            </a:pPr>
            <a:endParaRPr lang="en-US" sz="2800">
              <a:effectLst>
                <a:outerShdw blurRad="38100" dist="38100" dir="2700000" algn="tl">
                  <a:srgbClr val="000000"/>
                </a:outerShdw>
              </a:effectLst>
              <a:latin typeface="Arial" charset="0"/>
              <a:cs typeface="Arial" charset="0"/>
            </a:endParaRPr>
          </a:p>
        </p:txBody>
      </p:sp>
      <p:sp>
        <p:nvSpPr>
          <p:cNvPr id="159750" name="Rectangle 6"/>
          <p:cNvSpPr>
            <a:spLocks noChangeArrowheads="1"/>
          </p:cNvSpPr>
          <p:nvPr/>
        </p:nvSpPr>
        <p:spPr bwMode="auto">
          <a:xfrm>
            <a:off x="2667001" y="5761039"/>
            <a:ext cx="1154113" cy="579437"/>
          </a:xfrm>
          <a:prstGeom prst="rect">
            <a:avLst/>
          </a:prstGeom>
          <a:noFill/>
          <a:ln w="9525">
            <a:noFill/>
            <a:miter lim="800000"/>
            <a:headEnd/>
            <a:tailEnd/>
          </a:ln>
          <a:effectLst/>
        </p:spPr>
        <p:txBody>
          <a:bodyPr/>
          <a:lstStyle/>
          <a:p>
            <a:pPr>
              <a:spcBef>
                <a:spcPct val="20000"/>
              </a:spcBef>
              <a:buClr>
                <a:schemeClr val="hlink"/>
              </a:buClr>
              <a:buSzPct val="80000"/>
              <a:buFont typeface="Wingdings" pitchFamily="2" charset="2"/>
              <a:buNone/>
              <a:defRPr/>
            </a:pPr>
            <a:endParaRPr lang="en-US" sz="2800">
              <a:effectLst>
                <a:outerShdw blurRad="38100" dist="38100" dir="2700000" algn="tl">
                  <a:srgbClr val="000000"/>
                </a:outerShdw>
              </a:effectLst>
              <a:latin typeface="Arial" charset="0"/>
              <a:cs typeface="Arial" charset="0"/>
            </a:endParaRPr>
          </a:p>
        </p:txBody>
      </p:sp>
      <p:sp>
        <p:nvSpPr>
          <p:cNvPr id="159751" name="Rectangle 7"/>
          <p:cNvSpPr>
            <a:spLocks noChangeArrowheads="1"/>
          </p:cNvSpPr>
          <p:nvPr/>
        </p:nvSpPr>
        <p:spPr bwMode="auto">
          <a:xfrm>
            <a:off x="5935663" y="5243514"/>
            <a:ext cx="1485900" cy="517525"/>
          </a:xfrm>
          <a:prstGeom prst="rect">
            <a:avLst/>
          </a:prstGeom>
          <a:noFill/>
          <a:ln w="9525">
            <a:noFill/>
            <a:miter lim="800000"/>
            <a:headEnd/>
            <a:tailEnd/>
          </a:ln>
          <a:effectLst/>
        </p:spPr>
        <p:txBody>
          <a:bodyPr/>
          <a:lstStyle/>
          <a:p>
            <a:pPr>
              <a:spcBef>
                <a:spcPct val="20000"/>
              </a:spcBef>
              <a:buClr>
                <a:schemeClr val="hlink"/>
              </a:buClr>
              <a:buSzPct val="80000"/>
              <a:buFont typeface="Wingdings" pitchFamily="2" charset="2"/>
              <a:buNone/>
              <a:defRPr/>
            </a:pPr>
            <a:endParaRPr lang="en-US" sz="1600">
              <a:effectLst>
                <a:outerShdw blurRad="38100" dist="38100" dir="2700000" algn="tl">
                  <a:srgbClr val="000000"/>
                </a:outerShdw>
              </a:effectLst>
              <a:latin typeface="Arial" charset="0"/>
              <a:cs typeface="Arial" charset="0"/>
            </a:endParaRPr>
          </a:p>
        </p:txBody>
      </p:sp>
      <p:sp>
        <p:nvSpPr>
          <p:cNvPr id="16392" name="Rectangle 8"/>
          <p:cNvSpPr>
            <a:spLocks noChangeArrowheads="1"/>
          </p:cNvSpPr>
          <p:nvPr/>
        </p:nvSpPr>
        <p:spPr bwMode="auto">
          <a:xfrm>
            <a:off x="4621213" y="5243514"/>
            <a:ext cx="131445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Blip>
                <a:blip r:embed="rId2"/>
              </a:buBlip>
              <a:defRPr sz="3200">
                <a:solidFill>
                  <a:schemeClr val="tx1"/>
                </a:solidFill>
                <a:latin typeface="Verdana" panose="020B060403050404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Verdana" panose="020B060403050404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eaLnBrk="1" hangingPunct="1">
              <a:spcBef>
                <a:spcPct val="0"/>
              </a:spcBef>
              <a:buClr>
                <a:schemeClr val="hlink"/>
              </a:buClr>
              <a:buSzPct val="80000"/>
              <a:buFont typeface="Wingdings" panose="05000000000000000000" pitchFamily="2" charset="2"/>
              <a:buNone/>
            </a:pPr>
            <a:r>
              <a:rPr lang="en-US" altLang="en-US" sz="1600">
                <a:solidFill>
                  <a:srgbClr val="FF0000"/>
                </a:solidFill>
                <a:latin typeface="Arial" panose="020B0604020202020204" pitchFamily="34" charset="0"/>
                <a:cs typeface="Times New Roman" panose="02020603050405020304" pitchFamily="18" charset="0"/>
              </a:rPr>
              <a:t>irrigate</a:t>
            </a:r>
            <a:endParaRPr lang="en-US" altLang="en-US" sz="1600">
              <a:latin typeface="Arial" panose="020B0604020202020204" pitchFamily="34" charset="0"/>
              <a:cs typeface="Times New Roman" panose="02020603050405020304" pitchFamily="18" charset="0"/>
            </a:endParaRPr>
          </a:p>
        </p:txBody>
      </p:sp>
      <p:sp>
        <p:nvSpPr>
          <p:cNvPr id="159753" name="Rectangle 9"/>
          <p:cNvSpPr>
            <a:spLocks noChangeArrowheads="1"/>
          </p:cNvSpPr>
          <p:nvPr/>
        </p:nvSpPr>
        <p:spPr bwMode="auto">
          <a:xfrm>
            <a:off x="3821113" y="5243514"/>
            <a:ext cx="800100" cy="517525"/>
          </a:xfrm>
          <a:prstGeom prst="rect">
            <a:avLst/>
          </a:prstGeom>
          <a:noFill/>
          <a:ln w="9525">
            <a:noFill/>
            <a:miter lim="800000"/>
            <a:headEnd/>
            <a:tailEnd/>
          </a:ln>
          <a:effectLst/>
        </p:spPr>
        <p:txBody>
          <a:bodyPr/>
          <a:lstStyle/>
          <a:p>
            <a:pPr>
              <a:spcBef>
                <a:spcPct val="20000"/>
              </a:spcBef>
              <a:buClr>
                <a:schemeClr val="hlink"/>
              </a:buClr>
              <a:buSzPct val="80000"/>
              <a:buFont typeface="Wingdings" pitchFamily="2" charset="2"/>
              <a:buNone/>
              <a:defRPr/>
            </a:pPr>
            <a:endParaRPr lang="en-US" sz="2800">
              <a:effectLst>
                <a:outerShdw blurRad="38100" dist="38100" dir="2700000" algn="tl">
                  <a:srgbClr val="000000"/>
                </a:outerShdw>
              </a:effectLst>
              <a:latin typeface="Arial" charset="0"/>
              <a:cs typeface="Arial" charset="0"/>
            </a:endParaRPr>
          </a:p>
        </p:txBody>
      </p:sp>
      <p:sp>
        <p:nvSpPr>
          <p:cNvPr id="159754" name="Rectangle 10"/>
          <p:cNvSpPr>
            <a:spLocks noChangeArrowheads="1"/>
          </p:cNvSpPr>
          <p:nvPr/>
        </p:nvSpPr>
        <p:spPr bwMode="auto">
          <a:xfrm>
            <a:off x="2667001" y="5243514"/>
            <a:ext cx="1154113" cy="517525"/>
          </a:xfrm>
          <a:prstGeom prst="rect">
            <a:avLst/>
          </a:prstGeom>
          <a:noFill/>
          <a:ln w="9525">
            <a:noFill/>
            <a:miter lim="800000"/>
            <a:headEnd/>
            <a:tailEnd/>
          </a:ln>
          <a:effectLst/>
        </p:spPr>
        <p:txBody>
          <a:bodyPr/>
          <a:lstStyle/>
          <a:p>
            <a:pPr>
              <a:spcBef>
                <a:spcPct val="20000"/>
              </a:spcBef>
              <a:buClr>
                <a:schemeClr val="hlink"/>
              </a:buClr>
              <a:buSzPct val="80000"/>
              <a:buFont typeface="Wingdings" pitchFamily="2" charset="2"/>
              <a:buNone/>
              <a:defRPr/>
            </a:pPr>
            <a:endParaRPr lang="en-US" sz="2800">
              <a:effectLst>
                <a:outerShdw blurRad="38100" dist="38100" dir="2700000" algn="tl">
                  <a:srgbClr val="000000"/>
                </a:outerShdw>
              </a:effectLst>
              <a:latin typeface="Arial" charset="0"/>
              <a:cs typeface="Arial" charset="0"/>
            </a:endParaRPr>
          </a:p>
        </p:txBody>
      </p:sp>
      <p:sp>
        <p:nvSpPr>
          <p:cNvPr id="16395" name="Rectangle 11"/>
          <p:cNvSpPr>
            <a:spLocks noChangeArrowheads="1"/>
          </p:cNvSpPr>
          <p:nvPr/>
        </p:nvSpPr>
        <p:spPr bwMode="auto">
          <a:xfrm>
            <a:off x="5935663" y="4419601"/>
            <a:ext cx="14859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Blip>
                <a:blip r:embed="rId2"/>
              </a:buBlip>
              <a:defRPr sz="3200">
                <a:solidFill>
                  <a:schemeClr val="tx1"/>
                </a:solidFill>
                <a:latin typeface="Verdana" panose="020B060403050404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Verdana" panose="020B060403050404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eaLnBrk="1" hangingPunct="1">
              <a:spcBef>
                <a:spcPct val="0"/>
              </a:spcBef>
              <a:buClr>
                <a:schemeClr val="hlink"/>
              </a:buClr>
              <a:buSzPct val="80000"/>
              <a:buFont typeface="Wingdings" panose="05000000000000000000" pitchFamily="2" charset="2"/>
              <a:buNone/>
            </a:pPr>
            <a:r>
              <a:rPr lang="en-US" altLang="en-US" sz="1600">
                <a:solidFill>
                  <a:srgbClr val="FF0000"/>
                </a:solidFill>
                <a:latin typeface="Arial" panose="020B0604020202020204" pitchFamily="34" charset="0"/>
                <a:cs typeface="Times New Roman" panose="02020603050405020304" pitchFamily="18" charset="0"/>
              </a:rPr>
              <a:t>$50,000</a:t>
            </a:r>
            <a:endParaRPr lang="en-US" altLang="en-US" sz="1600">
              <a:latin typeface="Arial" panose="020B0604020202020204" pitchFamily="34" charset="0"/>
              <a:cs typeface="Times New Roman" panose="02020603050405020304" pitchFamily="18" charset="0"/>
            </a:endParaRPr>
          </a:p>
        </p:txBody>
      </p:sp>
      <p:sp>
        <p:nvSpPr>
          <p:cNvPr id="159757" name="Rectangle 13"/>
          <p:cNvSpPr>
            <a:spLocks noChangeArrowheads="1"/>
          </p:cNvSpPr>
          <p:nvPr/>
        </p:nvSpPr>
        <p:spPr bwMode="auto">
          <a:xfrm>
            <a:off x="3581401" y="4191001"/>
            <a:ext cx="1039813" cy="823913"/>
          </a:xfrm>
          <a:prstGeom prst="rect">
            <a:avLst/>
          </a:prstGeom>
          <a:solidFill>
            <a:srgbClr val="000000"/>
          </a:solidFill>
          <a:ln w="9525">
            <a:noFill/>
            <a:miter lim="800000"/>
            <a:headEnd/>
            <a:tailEnd/>
          </a:ln>
          <a:effectLst/>
        </p:spPr>
        <p:txBody>
          <a:bodyPr/>
          <a:lstStyle/>
          <a:p>
            <a:pPr algn="ctr">
              <a:buClr>
                <a:schemeClr val="hlink"/>
              </a:buClr>
              <a:buSzPct val="80000"/>
              <a:buFont typeface="Wingdings" pitchFamily="2" charset="2"/>
              <a:buNone/>
              <a:defRPr/>
            </a:pPr>
            <a:r>
              <a:rPr lang="en-US" sz="1600">
                <a:solidFill>
                  <a:srgbClr val="FFFFFF"/>
                </a:solidFill>
                <a:effectLst>
                  <a:outerShdw blurRad="38100" dist="38100" dir="2700000" algn="tl">
                    <a:srgbClr val="8C0000"/>
                  </a:outerShdw>
                </a:effectLst>
                <a:latin typeface="Arial" charset="0"/>
                <a:ea typeface="Times New Roman" pitchFamily="18" charset="0"/>
                <a:cs typeface="Arial" charset="0"/>
              </a:rPr>
              <a:t>LOW</a:t>
            </a:r>
            <a:endParaRPr lang="en-US" sz="1600">
              <a:effectLst>
                <a:outerShdw blurRad="38100" dist="38100" dir="2700000" algn="tl">
                  <a:srgbClr val="8C0000"/>
                </a:outerShdw>
              </a:effectLst>
              <a:latin typeface="Times New Roman" pitchFamily="18" charset="0"/>
              <a:ea typeface="Times New Roman" pitchFamily="18" charset="0"/>
              <a:cs typeface="Arial" charset="0"/>
            </a:endParaRPr>
          </a:p>
          <a:p>
            <a:pPr algn="ctr">
              <a:buClr>
                <a:schemeClr val="hlink"/>
              </a:buClr>
              <a:buSzPct val="80000"/>
              <a:buFont typeface="Wingdings" pitchFamily="2" charset="2"/>
              <a:buNone/>
              <a:defRPr/>
            </a:pPr>
            <a:r>
              <a:rPr lang="en-US" sz="1600">
                <a:solidFill>
                  <a:srgbClr val="FFFFFF"/>
                </a:solidFill>
                <a:effectLst>
                  <a:outerShdw blurRad="38100" dist="38100" dir="2700000" algn="tl">
                    <a:srgbClr val="8C0000"/>
                  </a:outerShdw>
                </a:effectLst>
                <a:latin typeface="Arial" charset="0"/>
                <a:ea typeface="Times New Roman" pitchFamily="18" charset="0"/>
                <a:cs typeface="Arial" charset="0"/>
              </a:rPr>
              <a:t>Water yrs.</a:t>
            </a:r>
            <a:endParaRPr lang="en-US" sz="1600">
              <a:effectLst>
                <a:outerShdw blurRad="38100" dist="38100" dir="2700000" algn="tl">
                  <a:srgbClr val="8C0000"/>
                </a:outerShdw>
              </a:effectLst>
              <a:latin typeface="Arial" charset="0"/>
              <a:ea typeface="Times New Roman" pitchFamily="18" charset="0"/>
              <a:cs typeface="Arial" charset="0"/>
            </a:endParaRPr>
          </a:p>
        </p:txBody>
      </p:sp>
      <p:sp>
        <p:nvSpPr>
          <p:cNvPr id="159758" name="Rectangle 14"/>
          <p:cNvSpPr>
            <a:spLocks noChangeArrowheads="1"/>
          </p:cNvSpPr>
          <p:nvPr/>
        </p:nvSpPr>
        <p:spPr bwMode="auto">
          <a:xfrm>
            <a:off x="2667001" y="4419601"/>
            <a:ext cx="1154113" cy="823913"/>
          </a:xfrm>
          <a:prstGeom prst="rect">
            <a:avLst/>
          </a:prstGeom>
          <a:noFill/>
          <a:ln w="9525">
            <a:noFill/>
            <a:miter lim="800000"/>
            <a:headEnd/>
            <a:tailEnd/>
          </a:ln>
          <a:effectLst/>
        </p:spPr>
        <p:txBody>
          <a:bodyPr/>
          <a:lstStyle/>
          <a:p>
            <a:pPr>
              <a:spcBef>
                <a:spcPct val="20000"/>
              </a:spcBef>
              <a:buClr>
                <a:schemeClr val="hlink"/>
              </a:buClr>
              <a:buSzPct val="80000"/>
              <a:buFont typeface="Wingdings" pitchFamily="2" charset="2"/>
              <a:buNone/>
              <a:defRPr/>
            </a:pPr>
            <a:endParaRPr lang="en-US" sz="2800">
              <a:effectLst>
                <a:outerShdw blurRad="38100" dist="38100" dir="2700000" algn="tl">
                  <a:srgbClr val="000000"/>
                </a:outerShdw>
              </a:effectLst>
              <a:latin typeface="Arial" charset="0"/>
              <a:cs typeface="Arial" charset="0"/>
            </a:endParaRPr>
          </a:p>
        </p:txBody>
      </p:sp>
      <p:sp>
        <p:nvSpPr>
          <p:cNvPr id="159759" name="Rectangle 15"/>
          <p:cNvSpPr>
            <a:spLocks noChangeArrowheads="1"/>
          </p:cNvSpPr>
          <p:nvPr/>
        </p:nvSpPr>
        <p:spPr bwMode="auto">
          <a:xfrm>
            <a:off x="5935663" y="3902076"/>
            <a:ext cx="1485900" cy="517525"/>
          </a:xfrm>
          <a:prstGeom prst="rect">
            <a:avLst/>
          </a:prstGeom>
          <a:noFill/>
          <a:ln w="9525">
            <a:noFill/>
            <a:miter lim="800000"/>
            <a:headEnd/>
            <a:tailEnd/>
          </a:ln>
          <a:effectLst/>
        </p:spPr>
        <p:txBody>
          <a:bodyPr/>
          <a:lstStyle/>
          <a:p>
            <a:pPr>
              <a:spcBef>
                <a:spcPct val="20000"/>
              </a:spcBef>
              <a:buClr>
                <a:schemeClr val="hlink"/>
              </a:buClr>
              <a:buSzPct val="80000"/>
              <a:buFont typeface="Wingdings" pitchFamily="2" charset="2"/>
              <a:buNone/>
              <a:defRPr/>
            </a:pPr>
            <a:endParaRPr lang="en-US" sz="1600">
              <a:effectLst>
                <a:outerShdw blurRad="38100" dist="38100" dir="2700000" algn="tl">
                  <a:srgbClr val="000000"/>
                </a:outerShdw>
              </a:effectLst>
              <a:latin typeface="Arial" charset="0"/>
              <a:cs typeface="Arial" charset="0"/>
            </a:endParaRPr>
          </a:p>
        </p:txBody>
      </p:sp>
      <p:sp>
        <p:nvSpPr>
          <p:cNvPr id="159760" name="Rectangle 16"/>
          <p:cNvSpPr>
            <a:spLocks noChangeArrowheads="1"/>
          </p:cNvSpPr>
          <p:nvPr/>
        </p:nvSpPr>
        <p:spPr bwMode="auto">
          <a:xfrm>
            <a:off x="4621213" y="3902076"/>
            <a:ext cx="1314450" cy="517525"/>
          </a:xfrm>
          <a:prstGeom prst="rect">
            <a:avLst/>
          </a:prstGeom>
          <a:noFill/>
          <a:ln w="9525">
            <a:noFill/>
            <a:miter lim="800000"/>
            <a:headEnd/>
            <a:tailEnd/>
          </a:ln>
          <a:effectLst/>
        </p:spPr>
        <p:txBody>
          <a:bodyPr/>
          <a:lstStyle/>
          <a:p>
            <a:pPr>
              <a:spcBef>
                <a:spcPct val="20000"/>
              </a:spcBef>
              <a:buClr>
                <a:schemeClr val="hlink"/>
              </a:buClr>
              <a:buSzPct val="80000"/>
              <a:buFont typeface="Wingdings" pitchFamily="2" charset="2"/>
              <a:buNone/>
              <a:defRPr/>
            </a:pPr>
            <a:endParaRPr lang="en-US" sz="1600">
              <a:effectLst>
                <a:outerShdw blurRad="38100" dist="38100" dir="2700000" algn="tl">
                  <a:srgbClr val="000000"/>
                </a:outerShdw>
              </a:effectLst>
              <a:latin typeface="Arial" charset="0"/>
              <a:cs typeface="Arial" charset="0"/>
            </a:endParaRPr>
          </a:p>
        </p:txBody>
      </p:sp>
      <p:sp>
        <p:nvSpPr>
          <p:cNvPr id="159762" name="Rectangle 18"/>
          <p:cNvSpPr>
            <a:spLocks noChangeArrowheads="1"/>
          </p:cNvSpPr>
          <p:nvPr/>
        </p:nvSpPr>
        <p:spPr bwMode="auto">
          <a:xfrm>
            <a:off x="2667001" y="3902076"/>
            <a:ext cx="1154113" cy="517525"/>
          </a:xfrm>
          <a:prstGeom prst="rect">
            <a:avLst/>
          </a:prstGeom>
          <a:noFill/>
          <a:ln w="9525">
            <a:noFill/>
            <a:miter lim="800000"/>
            <a:headEnd/>
            <a:tailEnd/>
          </a:ln>
          <a:effectLst/>
        </p:spPr>
        <p:txBody>
          <a:bodyPr/>
          <a:lstStyle/>
          <a:p>
            <a:pPr>
              <a:spcBef>
                <a:spcPct val="20000"/>
              </a:spcBef>
              <a:buClr>
                <a:schemeClr val="hlink"/>
              </a:buClr>
              <a:buSzPct val="80000"/>
              <a:buFont typeface="Wingdings" pitchFamily="2" charset="2"/>
              <a:buNone/>
              <a:defRPr/>
            </a:pPr>
            <a:endParaRPr lang="en-US" sz="2800">
              <a:effectLst>
                <a:outerShdw blurRad="38100" dist="38100" dir="2700000" algn="tl">
                  <a:srgbClr val="000000"/>
                </a:outerShdw>
              </a:effectLst>
              <a:latin typeface="Arial" charset="0"/>
              <a:cs typeface="Arial" charset="0"/>
            </a:endParaRPr>
          </a:p>
        </p:txBody>
      </p:sp>
      <p:sp>
        <p:nvSpPr>
          <p:cNvPr id="16401" name="Rectangle 19"/>
          <p:cNvSpPr>
            <a:spLocks noChangeArrowheads="1"/>
          </p:cNvSpPr>
          <p:nvPr/>
        </p:nvSpPr>
        <p:spPr bwMode="auto">
          <a:xfrm>
            <a:off x="5935663" y="3322639"/>
            <a:ext cx="14859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Blip>
                <a:blip r:embed="rId2"/>
              </a:buBlip>
              <a:defRPr sz="3200">
                <a:solidFill>
                  <a:schemeClr val="tx1"/>
                </a:solidFill>
                <a:latin typeface="Verdana" panose="020B060403050404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Verdana" panose="020B060403050404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eaLnBrk="1" hangingPunct="1">
              <a:spcBef>
                <a:spcPct val="0"/>
              </a:spcBef>
              <a:buClr>
                <a:schemeClr val="hlink"/>
              </a:buClr>
              <a:buSzPct val="80000"/>
              <a:buFont typeface="Wingdings" panose="05000000000000000000" pitchFamily="2" charset="2"/>
              <a:buNone/>
            </a:pPr>
            <a:r>
              <a:rPr lang="en-US" altLang="en-US" sz="1600">
                <a:solidFill>
                  <a:srgbClr val="0000FF"/>
                </a:solidFill>
                <a:latin typeface="Arial" panose="020B0604020202020204" pitchFamily="34" charset="0"/>
                <a:cs typeface="Times New Roman" panose="02020603050405020304" pitchFamily="18" charset="0"/>
              </a:rPr>
              <a:t>Outfitters $20,000</a:t>
            </a:r>
            <a:endParaRPr lang="en-US" altLang="en-US" sz="1600">
              <a:latin typeface="Arial" panose="020B0604020202020204" pitchFamily="34" charset="0"/>
              <a:cs typeface="Times New Roman" panose="02020603050405020304" pitchFamily="18" charset="0"/>
            </a:endParaRPr>
          </a:p>
        </p:txBody>
      </p:sp>
      <p:sp>
        <p:nvSpPr>
          <p:cNvPr id="159764" name="Rectangle 20"/>
          <p:cNvSpPr>
            <a:spLocks noChangeArrowheads="1"/>
          </p:cNvSpPr>
          <p:nvPr/>
        </p:nvSpPr>
        <p:spPr bwMode="auto">
          <a:xfrm>
            <a:off x="4621213" y="3322639"/>
            <a:ext cx="1314450" cy="579437"/>
          </a:xfrm>
          <a:prstGeom prst="rect">
            <a:avLst/>
          </a:prstGeom>
          <a:noFill/>
          <a:ln w="9525">
            <a:noFill/>
            <a:miter lim="800000"/>
            <a:headEnd/>
            <a:tailEnd/>
          </a:ln>
          <a:effectLst/>
        </p:spPr>
        <p:txBody>
          <a:bodyPr/>
          <a:lstStyle/>
          <a:p>
            <a:pPr>
              <a:spcBef>
                <a:spcPct val="20000"/>
              </a:spcBef>
              <a:buClr>
                <a:schemeClr val="hlink"/>
              </a:buClr>
              <a:buSzPct val="80000"/>
              <a:buFont typeface="Wingdings" pitchFamily="2" charset="2"/>
              <a:buNone/>
              <a:defRPr/>
            </a:pPr>
            <a:endParaRPr lang="en-US" sz="1600">
              <a:effectLst>
                <a:outerShdw blurRad="38100" dist="38100" dir="2700000" algn="tl">
                  <a:srgbClr val="000000"/>
                </a:outerShdw>
              </a:effectLst>
              <a:latin typeface="Arial" charset="0"/>
              <a:cs typeface="Arial" charset="0"/>
            </a:endParaRPr>
          </a:p>
        </p:txBody>
      </p:sp>
      <p:sp>
        <p:nvSpPr>
          <p:cNvPr id="159765" name="Rectangle 21"/>
          <p:cNvSpPr>
            <a:spLocks noChangeArrowheads="1"/>
          </p:cNvSpPr>
          <p:nvPr/>
        </p:nvSpPr>
        <p:spPr bwMode="auto">
          <a:xfrm>
            <a:off x="3821113" y="3322639"/>
            <a:ext cx="800100" cy="579437"/>
          </a:xfrm>
          <a:prstGeom prst="rect">
            <a:avLst/>
          </a:prstGeom>
          <a:noFill/>
          <a:ln w="9525">
            <a:noFill/>
            <a:miter lim="800000"/>
            <a:headEnd/>
            <a:tailEnd/>
          </a:ln>
          <a:effectLst/>
        </p:spPr>
        <p:txBody>
          <a:bodyPr/>
          <a:lstStyle/>
          <a:p>
            <a:pPr>
              <a:spcBef>
                <a:spcPct val="20000"/>
              </a:spcBef>
              <a:buClr>
                <a:schemeClr val="hlink"/>
              </a:buClr>
              <a:buSzPct val="80000"/>
              <a:buFont typeface="Wingdings" pitchFamily="2" charset="2"/>
              <a:buNone/>
              <a:defRPr/>
            </a:pPr>
            <a:endParaRPr lang="en-US" sz="2800">
              <a:effectLst>
                <a:outerShdw blurRad="38100" dist="38100" dir="2700000" algn="tl">
                  <a:srgbClr val="000000"/>
                </a:outerShdw>
              </a:effectLst>
              <a:latin typeface="Arial" charset="0"/>
              <a:cs typeface="Arial" charset="0"/>
            </a:endParaRPr>
          </a:p>
        </p:txBody>
      </p:sp>
      <p:sp>
        <p:nvSpPr>
          <p:cNvPr id="159766" name="Rectangle 22"/>
          <p:cNvSpPr>
            <a:spLocks noChangeArrowheads="1"/>
          </p:cNvSpPr>
          <p:nvPr/>
        </p:nvSpPr>
        <p:spPr bwMode="auto">
          <a:xfrm>
            <a:off x="2667001" y="3322639"/>
            <a:ext cx="1154113" cy="579437"/>
          </a:xfrm>
          <a:prstGeom prst="rect">
            <a:avLst/>
          </a:prstGeom>
          <a:noFill/>
          <a:ln w="9525">
            <a:noFill/>
            <a:miter lim="800000"/>
            <a:headEnd/>
            <a:tailEnd/>
          </a:ln>
          <a:effectLst/>
        </p:spPr>
        <p:txBody>
          <a:bodyPr/>
          <a:lstStyle/>
          <a:p>
            <a:pPr>
              <a:spcBef>
                <a:spcPct val="20000"/>
              </a:spcBef>
              <a:buClr>
                <a:schemeClr val="hlink"/>
              </a:buClr>
              <a:buSzPct val="80000"/>
              <a:buFont typeface="Wingdings" pitchFamily="2" charset="2"/>
              <a:buNone/>
              <a:defRPr/>
            </a:pPr>
            <a:endParaRPr lang="en-US" sz="2800">
              <a:effectLst>
                <a:outerShdw blurRad="38100" dist="38100" dir="2700000" algn="tl">
                  <a:srgbClr val="000000"/>
                </a:outerShdw>
              </a:effectLst>
              <a:latin typeface="Arial" charset="0"/>
              <a:cs typeface="Arial" charset="0"/>
            </a:endParaRPr>
          </a:p>
        </p:txBody>
      </p:sp>
      <p:sp>
        <p:nvSpPr>
          <p:cNvPr id="159767" name="Rectangle 23"/>
          <p:cNvSpPr>
            <a:spLocks noChangeArrowheads="1"/>
          </p:cNvSpPr>
          <p:nvPr/>
        </p:nvSpPr>
        <p:spPr bwMode="auto">
          <a:xfrm>
            <a:off x="5935663" y="2743200"/>
            <a:ext cx="1485900" cy="579438"/>
          </a:xfrm>
          <a:prstGeom prst="rect">
            <a:avLst/>
          </a:prstGeom>
          <a:noFill/>
          <a:ln w="9525">
            <a:noFill/>
            <a:miter lim="800000"/>
            <a:headEnd/>
            <a:tailEnd/>
          </a:ln>
          <a:effectLst/>
        </p:spPr>
        <p:txBody>
          <a:bodyPr/>
          <a:lstStyle/>
          <a:p>
            <a:pPr>
              <a:spcBef>
                <a:spcPct val="20000"/>
              </a:spcBef>
              <a:buClr>
                <a:schemeClr val="hlink"/>
              </a:buClr>
              <a:buSzPct val="80000"/>
              <a:buFont typeface="Wingdings" pitchFamily="2" charset="2"/>
              <a:buNone/>
              <a:defRPr/>
            </a:pPr>
            <a:endParaRPr lang="en-US" sz="1600">
              <a:effectLst>
                <a:outerShdw blurRad="38100" dist="38100" dir="2700000" algn="tl">
                  <a:srgbClr val="000000"/>
                </a:outerShdw>
              </a:effectLst>
              <a:latin typeface="Arial" charset="0"/>
              <a:cs typeface="Arial" charset="0"/>
            </a:endParaRPr>
          </a:p>
        </p:txBody>
      </p:sp>
      <p:sp>
        <p:nvSpPr>
          <p:cNvPr id="16406" name="Rectangle 24"/>
          <p:cNvSpPr>
            <a:spLocks noChangeArrowheads="1"/>
          </p:cNvSpPr>
          <p:nvPr/>
        </p:nvSpPr>
        <p:spPr bwMode="auto">
          <a:xfrm>
            <a:off x="4621213" y="2743200"/>
            <a:ext cx="13144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Blip>
                <a:blip r:embed="rId2"/>
              </a:buBlip>
              <a:defRPr sz="3200">
                <a:solidFill>
                  <a:schemeClr val="tx1"/>
                </a:solidFill>
                <a:latin typeface="Verdana" panose="020B060403050404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Verdana" panose="020B060403050404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eaLnBrk="1" hangingPunct="1">
              <a:spcBef>
                <a:spcPct val="0"/>
              </a:spcBef>
              <a:buClr>
                <a:schemeClr val="hlink"/>
              </a:buClr>
              <a:buSzPct val="80000"/>
              <a:buFont typeface="Wingdings" panose="05000000000000000000" pitchFamily="2" charset="2"/>
              <a:buNone/>
            </a:pPr>
            <a:r>
              <a:rPr lang="en-US" altLang="en-US" sz="1600">
                <a:solidFill>
                  <a:srgbClr val="0000FF"/>
                </a:solidFill>
                <a:latin typeface="Arial" panose="020B0604020202020204" pitchFamily="34" charset="0"/>
                <a:cs typeface="Times New Roman" panose="02020603050405020304" pitchFamily="18" charset="0"/>
              </a:rPr>
              <a:t>Farmers irrigate</a:t>
            </a:r>
            <a:endParaRPr lang="en-US" altLang="en-US" sz="1600">
              <a:latin typeface="Arial" panose="020B0604020202020204" pitchFamily="34" charset="0"/>
              <a:cs typeface="Times New Roman" panose="02020603050405020304" pitchFamily="18" charset="0"/>
            </a:endParaRPr>
          </a:p>
        </p:txBody>
      </p:sp>
      <p:sp>
        <p:nvSpPr>
          <p:cNvPr id="159769" name="Rectangle 25"/>
          <p:cNvSpPr>
            <a:spLocks noChangeArrowheads="1"/>
          </p:cNvSpPr>
          <p:nvPr/>
        </p:nvSpPr>
        <p:spPr bwMode="auto">
          <a:xfrm>
            <a:off x="3821113" y="2743200"/>
            <a:ext cx="800100" cy="579438"/>
          </a:xfrm>
          <a:prstGeom prst="rect">
            <a:avLst/>
          </a:prstGeom>
          <a:noFill/>
          <a:ln w="9525">
            <a:noFill/>
            <a:miter lim="800000"/>
            <a:headEnd/>
            <a:tailEnd/>
          </a:ln>
          <a:effectLst/>
        </p:spPr>
        <p:txBody>
          <a:bodyPr/>
          <a:lstStyle/>
          <a:p>
            <a:pPr>
              <a:spcBef>
                <a:spcPct val="20000"/>
              </a:spcBef>
              <a:buClr>
                <a:schemeClr val="hlink"/>
              </a:buClr>
              <a:buSzPct val="80000"/>
              <a:buFont typeface="Wingdings" pitchFamily="2" charset="2"/>
              <a:buNone/>
              <a:defRPr/>
            </a:pPr>
            <a:endParaRPr lang="en-US" sz="2800">
              <a:effectLst>
                <a:outerShdw blurRad="38100" dist="38100" dir="2700000" algn="tl">
                  <a:srgbClr val="000000"/>
                </a:outerShdw>
              </a:effectLst>
              <a:latin typeface="Arial" charset="0"/>
              <a:cs typeface="Arial" charset="0"/>
            </a:endParaRPr>
          </a:p>
        </p:txBody>
      </p:sp>
      <p:sp>
        <p:nvSpPr>
          <p:cNvPr id="159770" name="Rectangle 26"/>
          <p:cNvSpPr>
            <a:spLocks noChangeArrowheads="1"/>
          </p:cNvSpPr>
          <p:nvPr/>
        </p:nvSpPr>
        <p:spPr bwMode="auto">
          <a:xfrm>
            <a:off x="2667001" y="2743200"/>
            <a:ext cx="1154113" cy="579438"/>
          </a:xfrm>
          <a:prstGeom prst="rect">
            <a:avLst/>
          </a:prstGeom>
          <a:noFill/>
          <a:ln w="9525">
            <a:noFill/>
            <a:miter lim="800000"/>
            <a:headEnd/>
            <a:tailEnd/>
          </a:ln>
          <a:effectLst/>
        </p:spPr>
        <p:txBody>
          <a:bodyPr/>
          <a:lstStyle/>
          <a:p>
            <a:pPr>
              <a:spcBef>
                <a:spcPct val="20000"/>
              </a:spcBef>
              <a:buClr>
                <a:schemeClr val="hlink"/>
              </a:buClr>
              <a:buSzPct val="80000"/>
              <a:buFont typeface="Wingdings" pitchFamily="2" charset="2"/>
              <a:buNone/>
              <a:defRPr/>
            </a:pPr>
            <a:endParaRPr lang="en-US" sz="2800">
              <a:effectLst>
                <a:outerShdw blurRad="38100" dist="38100" dir="2700000" algn="tl">
                  <a:srgbClr val="000000"/>
                </a:outerShdw>
              </a:effectLst>
              <a:latin typeface="Arial" charset="0"/>
              <a:cs typeface="Arial" charset="0"/>
            </a:endParaRPr>
          </a:p>
        </p:txBody>
      </p:sp>
      <p:sp>
        <p:nvSpPr>
          <p:cNvPr id="16409" name="Rectangle 27"/>
          <p:cNvSpPr>
            <a:spLocks noChangeArrowheads="1"/>
          </p:cNvSpPr>
          <p:nvPr/>
        </p:nvSpPr>
        <p:spPr bwMode="auto">
          <a:xfrm>
            <a:off x="5935663" y="2162176"/>
            <a:ext cx="14859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Blip>
                <a:blip r:embed="rId2"/>
              </a:buBlip>
              <a:defRPr sz="3200">
                <a:solidFill>
                  <a:schemeClr val="tx1"/>
                </a:solidFill>
                <a:latin typeface="Verdana" panose="020B060403050404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Verdana" panose="020B060403050404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eaLnBrk="1" hangingPunct="1">
              <a:spcBef>
                <a:spcPct val="0"/>
              </a:spcBef>
              <a:buClr>
                <a:schemeClr val="hlink"/>
              </a:buClr>
              <a:buSzPct val="80000"/>
              <a:buFont typeface="Wingdings" panose="05000000000000000000" pitchFamily="2" charset="2"/>
              <a:buNone/>
            </a:pPr>
            <a:r>
              <a:rPr lang="en-US" altLang="en-US" sz="1600">
                <a:solidFill>
                  <a:srgbClr val="0000FF"/>
                </a:solidFill>
                <a:latin typeface="Arial" panose="020B0604020202020204" pitchFamily="34" charset="0"/>
                <a:cs typeface="Times New Roman" panose="02020603050405020304" pitchFamily="18" charset="0"/>
              </a:rPr>
              <a:t>Farmers $75,000</a:t>
            </a:r>
            <a:endParaRPr lang="en-US" altLang="en-US" sz="1600">
              <a:latin typeface="Times New Roman" panose="02020603050405020304" pitchFamily="18" charset="0"/>
              <a:cs typeface="Times New Roman" panose="02020603050405020304" pitchFamily="18" charset="0"/>
            </a:endParaRPr>
          </a:p>
        </p:txBody>
      </p:sp>
      <p:sp>
        <p:nvSpPr>
          <p:cNvPr id="159772" name="Rectangle 28"/>
          <p:cNvSpPr>
            <a:spLocks noChangeArrowheads="1"/>
          </p:cNvSpPr>
          <p:nvPr/>
        </p:nvSpPr>
        <p:spPr bwMode="auto">
          <a:xfrm>
            <a:off x="4621213" y="2162176"/>
            <a:ext cx="1314450" cy="581025"/>
          </a:xfrm>
          <a:prstGeom prst="rect">
            <a:avLst/>
          </a:prstGeom>
          <a:noFill/>
          <a:ln w="9525">
            <a:noFill/>
            <a:miter lim="800000"/>
            <a:headEnd/>
            <a:tailEnd/>
          </a:ln>
          <a:effectLst/>
        </p:spPr>
        <p:txBody>
          <a:bodyPr/>
          <a:lstStyle/>
          <a:p>
            <a:pPr>
              <a:spcBef>
                <a:spcPct val="20000"/>
              </a:spcBef>
              <a:buClr>
                <a:schemeClr val="hlink"/>
              </a:buClr>
              <a:buSzPct val="80000"/>
              <a:buFont typeface="Wingdings" pitchFamily="2" charset="2"/>
              <a:buNone/>
              <a:defRPr/>
            </a:pPr>
            <a:endParaRPr lang="en-US" sz="1600">
              <a:effectLst>
                <a:outerShdw blurRad="38100" dist="38100" dir="2700000" algn="tl">
                  <a:srgbClr val="000000"/>
                </a:outerShdw>
              </a:effectLst>
              <a:latin typeface="Arial" charset="0"/>
              <a:cs typeface="Arial" charset="0"/>
            </a:endParaRPr>
          </a:p>
        </p:txBody>
      </p:sp>
      <p:sp>
        <p:nvSpPr>
          <p:cNvPr id="159773" name="Rectangle 29"/>
          <p:cNvSpPr>
            <a:spLocks noChangeArrowheads="1"/>
          </p:cNvSpPr>
          <p:nvPr/>
        </p:nvSpPr>
        <p:spPr bwMode="auto">
          <a:xfrm>
            <a:off x="3821113" y="2162176"/>
            <a:ext cx="800100" cy="581025"/>
          </a:xfrm>
          <a:prstGeom prst="rect">
            <a:avLst/>
          </a:prstGeom>
          <a:noFill/>
          <a:ln w="9525">
            <a:noFill/>
            <a:miter lim="800000"/>
            <a:headEnd/>
            <a:tailEnd/>
          </a:ln>
          <a:effectLst/>
        </p:spPr>
        <p:txBody>
          <a:bodyPr/>
          <a:lstStyle/>
          <a:p>
            <a:pPr>
              <a:spcBef>
                <a:spcPct val="20000"/>
              </a:spcBef>
              <a:buClr>
                <a:schemeClr val="hlink"/>
              </a:buClr>
              <a:buSzPct val="80000"/>
              <a:buFont typeface="Wingdings" pitchFamily="2" charset="2"/>
              <a:buNone/>
              <a:defRPr/>
            </a:pPr>
            <a:endParaRPr lang="en-US" sz="2800">
              <a:effectLst>
                <a:outerShdw blurRad="38100" dist="38100" dir="2700000" algn="tl">
                  <a:srgbClr val="000000"/>
                </a:outerShdw>
              </a:effectLst>
              <a:latin typeface="Arial" charset="0"/>
              <a:cs typeface="Arial" charset="0"/>
            </a:endParaRPr>
          </a:p>
        </p:txBody>
      </p:sp>
      <p:sp>
        <p:nvSpPr>
          <p:cNvPr id="159774" name="Rectangle 30"/>
          <p:cNvSpPr>
            <a:spLocks noChangeArrowheads="1"/>
          </p:cNvSpPr>
          <p:nvPr/>
        </p:nvSpPr>
        <p:spPr bwMode="auto">
          <a:xfrm>
            <a:off x="2667001" y="2162176"/>
            <a:ext cx="1154113" cy="581025"/>
          </a:xfrm>
          <a:prstGeom prst="rect">
            <a:avLst/>
          </a:prstGeom>
          <a:solidFill>
            <a:srgbClr val="000000"/>
          </a:solidFill>
          <a:ln w="9525">
            <a:noFill/>
            <a:miter lim="800000"/>
            <a:headEnd/>
            <a:tailEnd/>
          </a:ln>
          <a:effectLst/>
        </p:spPr>
        <p:txBody>
          <a:bodyPr/>
          <a:lstStyle/>
          <a:p>
            <a:pPr algn="ctr">
              <a:buClr>
                <a:schemeClr val="hlink"/>
              </a:buClr>
              <a:buSzPct val="80000"/>
              <a:buFont typeface="Wingdings" pitchFamily="2" charset="2"/>
              <a:buNone/>
              <a:defRPr/>
            </a:pPr>
            <a:r>
              <a:rPr lang="en-US" sz="1600">
                <a:solidFill>
                  <a:srgbClr val="FFFFFF"/>
                </a:solidFill>
                <a:effectLst>
                  <a:outerShdw blurRad="38100" dist="38100" dir="2700000" algn="tl">
                    <a:srgbClr val="8C0000"/>
                  </a:outerShdw>
                </a:effectLst>
                <a:latin typeface="Arial" charset="0"/>
                <a:ea typeface="Times New Roman" pitchFamily="18" charset="0"/>
                <a:cs typeface="Arial" charset="0"/>
              </a:rPr>
              <a:t>WATER</a:t>
            </a:r>
            <a:endParaRPr lang="en-US" sz="1600">
              <a:effectLst>
                <a:outerShdw blurRad="38100" dist="38100" dir="2700000" algn="tl">
                  <a:srgbClr val="8C0000"/>
                </a:outerShdw>
              </a:effectLst>
              <a:latin typeface="Times New Roman" pitchFamily="18" charset="0"/>
              <a:ea typeface="Times New Roman" pitchFamily="18" charset="0"/>
              <a:cs typeface="Arial" charset="0"/>
            </a:endParaRPr>
          </a:p>
        </p:txBody>
      </p:sp>
      <p:sp>
        <p:nvSpPr>
          <p:cNvPr id="159775" name="Rectangle 31"/>
          <p:cNvSpPr>
            <a:spLocks noChangeArrowheads="1"/>
          </p:cNvSpPr>
          <p:nvPr/>
        </p:nvSpPr>
        <p:spPr bwMode="auto">
          <a:xfrm>
            <a:off x="5935663" y="1644651"/>
            <a:ext cx="1485900" cy="517525"/>
          </a:xfrm>
          <a:prstGeom prst="rect">
            <a:avLst/>
          </a:prstGeom>
          <a:noFill/>
          <a:ln w="9525">
            <a:noFill/>
            <a:miter lim="800000"/>
            <a:headEnd/>
            <a:tailEnd/>
          </a:ln>
          <a:effectLst/>
        </p:spPr>
        <p:txBody>
          <a:bodyPr/>
          <a:lstStyle/>
          <a:p>
            <a:pPr>
              <a:spcBef>
                <a:spcPct val="20000"/>
              </a:spcBef>
              <a:buClr>
                <a:schemeClr val="hlink"/>
              </a:buClr>
              <a:buSzPct val="80000"/>
              <a:buFont typeface="Wingdings" pitchFamily="2" charset="2"/>
              <a:buNone/>
              <a:defRPr/>
            </a:pPr>
            <a:endParaRPr lang="en-US" sz="2800">
              <a:effectLst>
                <a:outerShdw blurRad="38100" dist="38100" dir="2700000" algn="tl">
                  <a:srgbClr val="000000"/>
                </a:outerShdw>
              </a:effectLst>
              <a:latin typeface="Arial" charset="0"/>
              <a:cs typeface="Arial" charset="0"/>
            </a:endParaRPr>
          </a:p>
        </p:txBody>
      </p:sp>
      <p:sp>
        <p:nvSpPr>
          <p:cNvPr id="159776" name="Rectangle 32"/>
          <p:cNvSpPr>
            <a:spLocks noChangeArrowheads="1"/>
          </p:cNvSpPr>
          <p:nvPr/>
        </p:nvSpPr>
        <p:spPr bwMode="auto">
          <a:xfrm>
            <a:off x="4621213" y="1644651"/>
            <a:ext cx="1314450" cy="517525"/>
          </a:xfrm>
          <a:prstGeom prst="rect">
            <a:avLst/>
          </a:prstGeom>
          <a:noFill/>
          <a:ln w="9525">
            <a:noFill/>
            <a:miter lim="800000"/>
            <a:headEnd/>
            <a:tailEnd/>
          </a:ln>
          <a:effectLst/>
        </p:spPr>
        <p:txBody>
          <a:bodyPr/>
          <a:lstStyle/>
          <a:p>
            <a:pPr>
              <a:spcBef>
                <a:spcPct val="20000"/>
              </a:spcBef>
              <a:buClr>
                <a:schemeClr val="hlink"/>
              </a:buClr>
              <a:buSzPct val="80000"/>
              <a:buFont typeface="Wingdings" pitchFamily="2" charset="2"/>
              <a:buNone/>
              <a:defRPr/>
            </a:pPr>
            <a:endParaRPr lang="en-US" sz="2800">
              <a:effectLst>
                <a:outerShdw blurRad="38100" dist="38100" dir="2700000" algn="tl">
                  <a:srgbClr val="000000"/>
                </a:outerShdw>
              </a:effectLst>
              <a:latin typeface="Arial" charset="0"/>
              <a:cs typeface="Arial" charset="0"/>
            </a:endParaRPr>
          </a:p>
        </p:txBody>
      </p:sp>
      <p:sp>
        <p:nvSpPr>
          <p:cNvPr id="159777" name="Rectangle 33"/>
          <p:cNvSpPr>
            <a:spLocks noChangeArrowheads="1"/>
          </p:cNvSpPr>
          <p:nvPr/>
        </p:nvSpPr>
        <p:spPr bwMode="auto">
          <a:xfrm>
            <a:off x="3821113" y="1644651"/>
            <a:ext cx="800100" cy="517525"/>
          </a:xfrm>
          <a:prstGeom prst="rect">
            <a:avLst/>
          </a:prstGeom>
          <a:noFill/>
          <a:ln w="9525">
            <a:noFill/>
            <a:miter lim="800000"/>
            <a:headEnd/>
            <a:tailEnd/>
          </a:ln>
          <a:effectLst/>
        </p:spPr>
        <p:txBody>
          <a:bodyPr/>
          <a:lstStyle/>
          <a:p>
            <a:pPr>
              <a:spcBef>
                <a:spcPct val="20000"/>
              </a:spcBef>
              <a:buClr>
                <a:schemeClr val="hlink"/>
              </a:buClr>
              <a:buSzPct val="80000"/>
              <a:buFont typeface="Wingdings" pitchFamily="2" charset="2"/>
              <a:buNone/>
              <a:defRPr/>
            </a:pPr>
            <a:endParaRPr lang="en-US" sz="2800">
              <a:effectLst>
                <a:outerShdw blurRad="38100" dist="38100" dir="2700000" algn="tl">
                  <a:srgbClr val="000000"/>
                </a:outerShdw>
              </a:effectLst>
              <a:latin typeface="Arial" charset="0"/>
              <a:cs typeface="Arial" charset="0"/>
            </a:endParaRPr>
          </a:p>
        </p:txBody>
      </p:sp>
      <p:sp>
        <p:nvSpPr>
          <p:cNvPr id="159778" name="Rectangle 34"/>
          <p:cNvSpPr>
            <a:spLocks noChangeArrowheads="1"/>
          </p:cNvSpPr>
          <p:nvPr/>
        </p:nvSpPr>
        <p:spPr bwMode="auto">
          <a:xfrm>
            <a:off x="2667001" y="1644651"/>
            <a:ext cx="1154113" cy="517525"/>
          </a:xfrm>
          <a:prstGeom prst="rect">
            <a:avLst/>
          </a:prstGeom>
          <a:noFill/>
          <a:ln w="9525">
            <a:noFill/>
            <a:miter lim="800000"/>
            <a:headEnd/>
            <a:tailEnd/>
          </a:ln>
          <a:effectLst/>
        </p:spPr>
        <p:txBody>
          <a:bodyPr/>
          <a:lstStyle/>
          <a:p>
            <a:pPr>
              <a:spcBef>
                <a:spcPct val="20000"/>
              </a:spcBef>
              <a:buClr>
                <a:schemeClr val="hlink"/>
              </a:buClr>
              <a:buSzPct val="80000"/>
              <a:buFont typeface="Wingdings" pitchFamily="2" charset="2"/>
              <a:buNone/>
              <a:defRPr/>
            </a:pPr>
            <a:endParaRPr lang="en-US" sz="2800">
              <a:effectLst>
                <a:outerShdw blurRad="38100" dist="38100" dir="2700000" algn="tl">
                  <a:srgbClr val="000000"/>
                </a:outerShdw>
              </a:effectLst>
              <a:latin typeface="Arial" charset="0"/>
              <a:cs typeface="Arial" charset="0"/>
            </a:endParaRPr>
          </a:p>
        </p:txBody>
      </p:sp>
      <p:sp>
        <p:nvSpPr>
          <p:cNvPr id="159779" name="Rectangle 35"/>
          <p:cNvSpPr>
            <a:spLocks noChangeArrowheads="1"/>
          </p:cNvSpPr>
          <p:nvPr/>
        </p:nvSpPr>
        <p:spPr bwMode="auto">
          <a:xfrm>
            <a:off x="5935663" y="1127126"/>
            <a:ext cx="1485900" cy="517525"/>
          </a:xfrm>
          <a:prstGeom prst="rect">
            <a:avLst/>
          </a:prstGeom>
          <a:noFill/>
          <a:ln w="9525">
            <a:noFill/>
            <a:miter lim="800000"/>
            <a:headEnd/>
            <a:tailEnd/>
          </a:ln>
          <a:effectLst/>
        </p:spPr>
        <p:txBody>
          <a:bodyPr/>
          <a:lstStyle/>
          <a:p>
            <a:pPr>
              <a:spcBef>
                <a:spcPct val="20000"/>
              </a:spcBef>
              <a:buClr>
                <a:schemeClr val="hlink"/>
              </a:buClr>
              <a:buSzPct val="80000"/>
              <a:buFont typeface="Wingdings" pitchFamily="2" charset="2"/>
              <a:buNone/>
              <a:defRPr/>
            </a:pPr>
            <a:endParaRPr lang="en-US" sz="2800">
              <a:effectLst>
                <a:outerShdw blurRad="38100" dist="38100" dir="2700000" algn="tl">
                  <a:srgbClr val="000000"/>
                </a:outerShdw>
              </a:effectLst>
              <a:latin typeface="Arial" charset="0"/>
              <a:cs typeface="Arial" charset="0"/>
            </a:endParaRPr>
          </a:p>
        </p:txBody>
      </p:sp>
      <p:sp>
        <p:nvSpPr>
          <p:cNvPr id="159780" name="Rectangle 36"/>
          <p:cNvSpPr>
            <a:spLocks noChangeArrowheads="1"/>
          </p:cNvSpPr>
          <p:nvPr/>
        </p:nvSpPr>
        <p:spPr bwMode="auto">
          <a:xfrm>
            <a:off x="4621213" y="1127126"/>
            <a:ext cx="1314450" cy="517525"/>
          </a:xfrm>
          <a:prstGeom prst="rect">
            <a:avLst/>
          </a:prstGeom>
          <a:noFill/>
          <a:ln w="9525">
            <a:noFill/>
            <a:miter lim="800000"/>
            <a:headEnd/>
            <a:tailEnd/>
          </a:ln>
          <a:effectLst/>
        </p:spPr>
        <p:txBody>
          <a:bodyPr/>
          <a:lstStyle/>
          <a:p>
            <a:pPr>
              <a:spcBef>
                <a:spcPct val="20000"/>
              </a:spcBef>
              <a:buClr>
                <a:schemeClr val="hlink"/>
              </a:buClr>
              <a:buSzPct val="80000"/>
              <a:buFont typeface="Wingdings" pitchFamily="2" charset="2"/>
              <a:buNone/>
              <a:defRPr/>
            </a:pPr>
            <a:endParaRPr lang="en-US" sz="2800">
              <a:effectLst>
                <a:outerShdw blurRad="38100" dist="38100" dir="2700000" algn="tl">
                  <a:srgbClr val="000000"/>
                </a:outerShdw>
              </a:effectLst>
              <a:latin typeface="Arial" charset="0"/>
              <a:cs typeface="Arial" charset="0"/>
            </a:endParaRPr>
          </a:p>
        </p:txBody>
      </p:sp>
      <p:sp>
        <p:nvSpPr>
          <p:cNvPr id="159781" name="Rectangle 37"/>
          <p:cNvSpPr>
            <a:spLocks noChangeArrowheads="1"/>
          </p:cNvSpPr>
          <p:nvPr/>
        </p:nvSpPr>
        <p:spPr bwMode="auto">
          <a:xfrm>
            <a:off x="3810000" y="1143001"/>
            <a:ext cx="800100" cy="517525"/>
          </a:xfrm>
          <a:prstGeom prst="rect">
            <a:avLst/>
          </a:prstGeom>
          <a:noFill/>
          <a:ln w="9525">
            <a:noFill/>
            <a:miter lim="800000"/>
            <a:headEnd/>
            <a:tailEnd/>
          </a:ln>
          <a:effectLst/>
        </p:spPr>
        <p:txBody>
          <a:bodyPr/>
          <a:lstStyle/>
          <a:p>
            <a:pPr>
              <a:spcBef>
                <a:spcPct val="20000"/>
              </a:spcBef>
              <a:buClr>
                <a:schemeClr val="hlink"/>
              </a:buClr>
              <a:buSzPct val="80000"/>
              <a:buFont typeface="Wingdings" pitchFamily="2" charset="2"/>
              <a:buNone/>
              <a:defRPr/>
            </a:pPr>
            <a:endParaRPr lang="en-US" sz="2800">
              <a:effectLst>
                <a:outerShdw blurRad="38100" dist="38100" dir="2700000" algn="tl">
                  <a:srgbClr val="000000"/>
                </a:outerShdw>
              </a:effectLst>
              <a:latin typeface="Arial" charset="0"/>
              <a:cs typeface="Arial" charset="0"/>
            </a:endParaRPr>
          </a:p>
        </p:txBody>
      </p:sp>
      <p:sp>
        <p:nvSpPr>
          <p:cNvPr id="159782" name="Rectangle 38"/>
          <p:cNvSpPr>
            <a:spLocks noChangeArrowheads="1"/>
          </p:cNvSpPr>
          <p:nvPr/>
        </p:nvSpPr>
        <p:spPr bwMode="auto">
          <a:xfrm>
            <a:off x="2667001" y="1127126"/>
            <a:ext cx="1154113" cy="517525"/>
          </a:xfrm>
          <a:prstGeom prst="rect">
            <a:avLst/>
          </a:prstGeom>
          <a:noFill/>
          <a:ln w="9525">
            <a:noFill/>
            <a:miter lim="800000"/>
            <a:headEnd/>
            <a:tailEnd/>
          </a:ln>
          <a:effectLst/>
        </p:spPr>
        <p:txBody>
          <a:bodyPr/>
          <a:lstStyle/>
          <a:p>
            <a:pPr>
              <a:spcBef>
                <a:spcPct val="20000"/>
              </a:spcBef>
              <a:buClr>
                <a:schemeClr val="hlink"/>
              </a:buClr>
              <a:buSzPct val="80000"/>
              <a:buFont typeface="Wingdings" pitchFamily="2" charset="2"/>
              <a:buNone/>
              <a:defRPr/>
            </a:pPr>
            <a:endParaRPr lang="en-US" sz="2800">
              <a:effectLst>
                <a:outerShdw blurRad="38100" dist="38100" dir="2700000" algn="tl">
                  <a:srgbClr val="000000"/>
                </a:outerShdw>
              </a:effectLst>
              <a:latin typeface="Arial" charset="0"/>
              <a:cs typeface="Arial" charset="0"/>
            </a:endParaRPr>
          </a:p>
        </p:txBody>
      </p:sp>
      <p:sp>
        <p:nvSpPr>
          <p:cNvPr id="159783" name="Rectangle 39"/>
          <p:cNvSpPr>
            <a:spLocks noChangeArrowheads="1"/>
          </p:cNvSpPr>
          <p:nvPr/>
        </p:nvSpPr>
        <p:spPr bwMode="auto">
          <a:xfrm>
            <a:off x="5935663" y="609601"/>
            <a:ext cx="1485900" cy="517525"/>
          </a:xfrm>
          <a:prstGeom prst="rect">
            <a:avLst/>
          </a:prstGeom>
          <a:noFill/>
          <a:ln w="9525">
            <a:noFill/>
            <a:miter lim="800000"/>
            <a:headEnd/>
            <a:tailEnd/>
          </a:ln>
          <a:effectLst/>
        </p:spPr>
        <p:txBody>
          <a:bodyPr/>
          <a:lstStyle/>
          <a:p>
            <a:pPr>
              <a:spcBef>
                <a:spcPct val="20000"/>
              </a:spcBef>
              <a:buClr>
                <a:schemeClr val="hlink"/>
              </a:buClr>
              <a:buSzPct val="80000"/>
              <a:buFont typeface="Wingdings" pitchFamily="2" charset="2"/>
              <a:buNone/>
              <a:defRPr/>
            </a:pPr>
            <a:endParaRPr lang="en-US" sz="2800">
              <a:effectLst>
                <a:outerShdw blurRad="38100" dist="38100" dir="2700000" algn="tl">
                  <a:srgbClr val="000000"/>
                </a:outerShdw>
              </a:effectLst>
              <a:latin typeface="Arial" charset="0"/>
              <a:cs typeface="Arial" charset="0"/>
            </a:endParaRPr>
          </a:p>
        </p:txBody>
      </p:sp>
      <p:sp>
        <p:nvSpPr>
          <p:cNvPr id="159784" name="Rectangle 40"/>
          <p:cNvSpPr>
            <a:spLocks noChangeArrowheads="1"/>
          </p:cNvSpPr>
          <p:nvPr/>
        </p:nvSpPr>
        <p:spPr bwMode="auto">
          <a:xfrm>
            <a:off x="4621213" y="609601"/>
            <a:ext cx="1314450" cy="517525"/>
          </a:xfrm>
          <a:prstGeom prst="rect">
            <a:avLst/>
          </a:prstGeom>
          <a:noFill/>
          <a:ln w="9525">
            <a:noFill/>
            <a:miter lim="800000"/>
            <a:headEnd/>
            <a:tailEnd/>
          </a:ln>
          <a:effectLst/>
        </p:spPr>
        <p:txBody>
          <a:bodyPr/>
          <a:lstStyle/>
          <a:p>
            <a:pPr>
              <a:spcBef>
                <a:spcPct val="20000"/>
              </a:spcBef>
              <a:buClr>
                <a:schemeClr val="hlink"/>
              </a:buClr>
              <a:buSzPct val="80000"/>
              <a:buFont typeface="Wingdings" pitchFamily="2" charset="2"/>
              <a:buNone/>
              <a:defRPr/>
            </a:pPr>
            <a:endParaRPr lang="en-US" sz="2800">
              <a:effectLst>
                <a:outerShdw blurRad="38100" dist="38100" dir="2700000" algn="tl">
                  <a:srgbClr val="000000"/>
                </a:outerShdw>
              </a:effectLst>
              <a:latin typeface="Arial" charset="0"/>
              <a:cs typeface="Arial" charset="0"/>
            </a:endParaRPr>
          </a:p>
        </p:txBody>
      </p:sp>
      <p:sp>
        <p:nvSpPr>
          <p:cNvPr id="159785" name="Rectangle 41"/>
          <p:cNvSpPr>
            <a:spLocks noChangeArrowheads="1"/>
          </p:cNvSpPr>
          <p:nvPr/>
        </p:nvSpPr>
        <p:spPr bwMode="auto">
          <a:xfrm>
            <a:off x="3821113" y="609601"/>
            <a:ext cx="800100" cy="517525"/>
          </a:xfrm>
          <a:prstGeom prst="rect">
            <a:avLst/>
          </a:prstGeom>
          <a:noFill/>
          <a:ln w="9525">
            <a:noFill/>
            <a:miter lim="800000"/>
            <a:headEnd/>
            <a:tailEnd/>
          </a:ln>
          <a:effectLst/>
        </p:spPr>
        <p:txBody>
          <a:bodyPr/>
          <a:lstStyle/>
          <a:p>
            <a:pPr>
              <a:spcBef>
                <a:spcPct val="20000"/>
              </a:spcBef>
              <a:buClr>
                <a:schemeClr val="hlink"/>
              </a:buClr>
              <a:buSzPct val="80000"/>
              <a:buFont typeface="Wingdings" pitchFamily="2" charset="2"/>
              <a:buNone/>
              <a:defRPr/>
            </a:pPr>
            <a:endParaRPr lang="en-US" sz="2800">
              <a:effectLst>
                <a:outerShdw blurRad="38100" dist="38100" dir="2700000" algn="tl">
                  <a:srgbClr val="000000"/>
                </a:outerShdw>
              </a:effectLst>
              <a:latin typeface="Arial" charset="0"/>
              <a:cs typeface="Arial" charset="0"/>
            </a:endParaRPr>
          </a:p>
        </p:txBody>
      </p:sp>
      <p:sp>
        <p:nvSpPr>
          <p:cNvPr id="159786" name="Rectangle 42"/>
          <p:cNvSpPr>
            <a:spLocks noChangeArrowheads="1"/>
          </p:cNvSpPr>
          <p:nvPr/>
        </p:nvSpPr>
        <p:spPr bwMode="auto">
          <a:xfrm>
            <a:off x="2667001" y="609601"/>
            <a:ext cx="1154113" cy="517525"/>
          </a:xfrm>
          <a:prstGeom prst="rect">
            <a:avLst/>
          </a:prstGeom>
          <a:noFill/>
          <a:ln w="9525">
            <a:noFill/>
            <a:miter lim="800000"/>
            <a:headEnd/>
            <a:tailEnd/>
          </a:ln>
          <a:effectLst/>
        </p:spPr>
        <p:txBody>
          <a:bodyPr/>
          <a:lstStyle/>
          <a:p>
            <a:pPr>
              <a:spcBef>
                <a:spcPct val="20000"/>
              </a:spcBef>
              <a:buClr>
                <a:schemeClr val="hlink"/>
              </a:buClr>
              <a:buSzPct val="80000"/>
              <a:buFont typeface="Wingdings" pitchFamily="2" charset="2"/>
              <a:buNone/>
              <a:defRPr/>
            </a:pPr>
            <a:endParaRPr lang="en-US" sz="2800">
              <a:effectLst>
                <a:outerShdw blurRad="38100" dist="38100" dir="2700000" algn="tl">
                  <a:srgbClr val="000000"/>
                </a:outerShdw>
              </a:effectLst>
              <a:latin typeface="Arial" charset="0"/>
              <a:cs typeface="Arial" charset="0"/>
            </a:endParaRPr>
          </a:p>
        </p:txBody>
      </p:sp>
      <p:sp>
        <p:nvSpPr>
          <p:cNvPr id="16425" name="Line 43"/>
          <p:cNvSpPr>
            <a:spLocks noChangeShapeType="1"/>
          </p:cNvSpPr>
          <p:nvPr/>
        </p:nvSpPr>
        <p:spPr bwMode="auto">
          <a:xfrm>
            <a:off x="2667001" y="609600"/>
            <a:ext cx="4754563"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26" name="Line 44"/>
          <p:cNvSpPr>
            <a:spLocks noChangeShapeType="1"/>
          </p:cNvSpPr>
          <p:nvPr/>
        </p:nvSpPr>
        <p:spPr bwMode="auto">
          <a:xfrm>
            <a:off x="2667001" y="6340475"/>
            <a:ext cx="4754563"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27" name="Line 45"/>
          <p:cNvSpPr>
            <a:spLocks noChangeShapeType="1"/>
          </p:cNvSpPr>
          <p:nvPr/>
        </p:nvSpPr>
        <p:spPr bwMode="auto">
          <a:xfrm>
            <a:off x="2667000" y="609601"/>
            <a:ext cx="0" cy="573087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28" name="Line 46"/>
          <p:cNvSpPr>
            <a:spLocks noChangeShapeType="1"/>
          </p:cNvSpPr>
          <p:nvPr/>
        </p:nvSpPr>
        <p:spPr bwMode="auto">
          <a:xfrm>
            <a:off x="7421563" y="609601"/>
            <a:ext cx="0" cy="573087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29" name="Rectangle 47"/>
          <p:cNvSpPr>
            <a:spLocks noGrp="1" noChangeArrowheads="1"/>
          </p:cNvSpPr>
          <p:nvPr>
            <p:ph type="title"/>
          </p:nvPr>
        </p:nvSpPr>
        <p:spPr/>
        <p:txBody>
          <a:bodyPr>
            <a:normAutofit/>
          </a:bodyPr>
          <a:lstStyle/>
          <a:p>
            <a:pPr eaLnBrk="1" hangingPunct="1"/>
            <a:r>
              <a:rPr lang="en-US" altLang="en-US" sz="3600" dirty="0">
                <a:solidFill>
                  <a:schemeClr val="tx1"/>
                </a:solidFill>
              </a:rPr>
              <a:t>The Fish Activity:</a:t>
            </a:r>
            <a:br>
              <a:rPr lang="en-US" altLang="en-US" sz="3600" dirty="0">
                <a:solidFill>
                  <a:schemeClr val="tx1"/>
                </a:solidFill>
              </a:rPr>
            </a:br>
            <a:r>
              <a:rPr lang="en-US" altLang="en-US" sz="3600" dirty="0">
                <a:solidFill>
                  <a:schemeClr val="tx1"/>
                </a:solidFill>
              </a:rPr>
              <a:t>The Range of Mutually Beneficial Solutions</a:t>
            </a:r>
          </a:p>
        </p:txBody>
      </p:sp>
      <p:sp>
        <p:nvSpPr>
          <p:cNvPr id="16430" name="Line 48"/>
          <p:cNvSpPr>
            <a:spLocks noChangeShapeType="1"/>
          </p:cNvSpPr>
          <p:nvPr/>
        </p:nvSpPr>
        <p:spPr bwMode="auto">
          <a:xfrm flipV="1">
            <a:off x="4419601" y="3429000"/>
            <a:ext cx="492125" cy="83820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431" name="Line 49"/>
          <p:cNvSpPr>
            <a:spLocks noChangeShapeType="1"/>
          </p:cNvSpPr>
          <p:nvPr/>
        </p:nvSpPr>
        <p:spPr bwMode="auto">
          <a:xfrm>
            <a:off x="4495800" y="4648200"/>
            <a:ext cx="419100" cy="41910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432" name="Line 50"/>
          <p:cNvSpPr>
            <a:spLocks noChangeShapeType="1"/>
          </p:cNvSpPr>
          <p:nvPr/>
        </p:nvSpPr>
        <p:spPr bwMode="auto">
          <a:xfrm>
            <a:off x="3352800" y="2895600"/>
            <a:ext cx="381000" cy="129540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433" name="Line 51"/>
          <p:cNvSpPr>
            <a:spLocks noChangeShapeType="1"/>
          </p:cNvSpPr>
          <p:nvPr/>
        </p:nvSpPr>
        <p:spPr bwMode="auto">
          <a:xfrm flipV="1">
            <a:off x="5638800" y="2514601"/>
            <a:ext cx="304800" cy="354013"/>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434" name="Line 52"/>
          <p:cNvSpPr>
            <a:spLocks noChangeShapeType="1"/>
          </p:cNvSpPr>
          <p:nvPr/>
        </p:nvSpPr>
        <p:spPr bwMode="auto">
          <a:xfrm>
            <a:off x="5562600" y="3200400"/>
            <a:ext cx="381000" cy="22860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435" name="Line 53"/>
          <p:cNvSpPr>
            <a:spLocks noChangeShapeType="1"/>
          </p:cNvSpPr>
          <p:nvPr/>
        </p:nvSpPr>
        <p:spPr bwMode="auto">
          <a:xfrm flipV="1">
            <a:off x="5867401" y="4724400"/>
            <a:ext cx="276225" cy="33655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436" name="Line 54"/>
          <p:cNvSpPr>
            <a:spLocks noChangeShapeType="1"/>
          </p:cNvSpPr>
          <p:nvPr/>
        </p:nvSpPr>
        <p:spPr bwMode="auto">
          <a:xfrm rot="1329551">
            <a:off x="5410201" y="5715001"/>
            <a:ext cx="650875" cy="193675"/>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9799" name="Line 55"/>
          <p:cNvSpPr>
            <a:spLocks noChangeShapeType="1"/>
          </p:cNvSpPr>
          <p:nvPr/>
        </p:nvSpPr>
        <p:spPr bwMode="auto">
          <a:xfrm flipV="1">
            <a:off x="6858000" y="3276600"/>
            <a:ext cx="1752600" cy="1295400"/>
          </a:xfrm>
          <a:prstGeom prst="line">
            <a:avLst/>
          </a:prstGeom>
          <a:noFill/>
          <a:ln w="38100">
            <a:solidFill>
              <a:srgbClr val="CC00CC"/>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59800" name="Text Box 56"/>
          <p:cNvSpPr txBox="1">
            <a:spLocks noChangeArrowheads="1"/>
          </p:cNvSpPr>
          <p:nvPr/>
        </p:nvSpPr>
        <p:spPr bwMode="auto">
          <a:xfrm>
            <a:off x="8610600" y="3048001"/>
            <a:ext cx="1600200" cy="587375"/>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Blip>
                <a:blip r:embed="rId2"/>
              </a:buBlip>
              <a:defRPr sz="3200">
                <a:solidFill>
                  <a:schemeClr val="tx1"/>
                </a:solidFill>
                <a:latin typeface="Verdana" panose="020B060403050404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Verdana" panose="020B060403050404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eaLnBrk="1" hangingPunct="1">
              <a:spcBef>
                <a:spcPct val="0"/>
              </a:spcBef>
              <a:buFontTx/>
              <a:buNone/>
            </a:pPr>
            <a:r>
              <a:rPr lang="en-US" altLang="en-US" sz="1600">
                <a:solidFill>
                  <a:srgbClr val="CC00CC"/>
                </a:solidFill>
                <a:latin typeface="Comic Sans MS" panose="030F0702030302020204" pitchFamily="66" charset="0"/>
                <a:cs typeface="Times New Roman" panose="02020603050405020304" pitchFamily="18" charset="0"/>
              </a:rPr>
              <a:t>$25,000</a:t>
            </a:r>
            <a:endParaRPr lang="en-US" altLang="en-US" sz="1600">
              <a:solidFill>
                <a:srgbClr val="CC00CC"/>
              </a:solidFill>
              <a:latin typeface="Arial" panose="020B0604020202020204" pitchFamily="34" charset="0"/>
            </a:endParaRPr>
          </a:p>
          <a:p>
            <a:pPr eaLnBrk="1" hangingPunct="1">
              <a:spcBef>
                <a:spcPct val="0"/>
              </a:spcBef>
              <a:buFontTx/>
              <a:buNone/>
            </a:pPr>
            <a:r>
              <a:rPr lang="en-US" altLang="en-US" sz="1600">
                <a:solidFill>
                  <a:srgbClr val="CC00CC"/>
                </a:solidFill>
                <a:latin typeface="Comic Sans MS" panose="030F0702030302020204" pitchFamily="66" charset="0"/>
                <a:cs typeface="Times New Roman" panose="02020603050405020304" pitchFamily="18" charset="0"/>
              </a:rPr>
              <a:t>difference</a:t>
            </a:r>
            <a:endParaRPr lang="en-US" altLang="en-US" sz="1600">
              <a:solidFill>
                <a:srgbClr val="CC00CC"/>
              </a:solidFill>
              <a:latin typeface="Arial" panose="020B0604020202020204" pitchFamily="34" charset="0"/>
            </a:endParaRPr>
          </a:p>
        </p:txBody>
      </p:sp>
      <p:sp>
        <p:nvSpPr>
          <p:cNvPr id="159801" name="Line 57"/>
          <p:cNvSpPr>
            <a:spLocks noChangeShapeType="1"/>
          </p:cNvSpPr>
          <p:nvPr/>
        </p:nvSpPr>
        <p:spPr bwMode="auto">
          <a:xfrm>
            <a:off x="6858000" y="2590800"/>
            <a:ext cx="1600200" cy="609600"/>
          </a:xfrm>
          <a:prstGeom prst="line">
            <a:avLst/>
          </a:prstGeom>
          <a:noFill/>
          <a:ln w="38100">
            <a:solidFill>
              <a:srgbClr val="CC00CC"/>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59802" name="Text Box 58"/>
          <p:cNvSpPr txBox="1">
            <a:spLocks noChangeArrowheads="1"/>
          </p:cNvSpPr>
          <p:nvPr/>
        </p:nvSpPr>
        <p:spPr bwMode="auto">
          <a:xfrm>
            <a:off x="8534400" y="4419601"/>
            <a:ext cx="1524000" cy="587375"/>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Blip>
                <a:blip r:embed="rId2"/>
              </a:buBlip>
              <a:defRPr sz="3200">
                <a:solidFill>
                  <a:schemeClr val="tx1"/>
                </a:solidFill>
                <a:latin typeface="Verdana" panose="020B060403050404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Verdana" panose="020B060403050404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eaLnBrk="1" hangingPunct="1">
              <a:spcBef>
                <a:spcPct val="0"/>
              </a:spcBef>
              <a:buFontTx/>
              <a:buNone/>
            </a:pPr>
            <a:r>
              <a:rPr lang="en-US" altLang="en-US" sz="1600">
                <a:solidFill>
                  <a:srgbClr val="008000"/>
                </a:solidFill>
                <a:latin typeface="Comic Sans MS" panose="030F0702030302020204" pitchFamily="66" charset="0"/>
                <a:cs typeface="Times New Roman" panose="02020603050405020304" pitchFamily="18" charset="0"/>
              </a:rPr>
              <a:t>$80,000</a:t>
            </a:r>
            <a:endParaRPr lang="en-US" altLang="en-US" sz="1600">
              <a:latin typeface="Arial" panose="020B0604020202020204" pitchFamily="34" charset="0"/>
            </a:endParaRPr>
          </a:p>
          <a:p>
            <a:pPr eaLnBrk="1" hangingPunct="1">
              <a:spcBef>
                <a:spcPct val="0"/>
              </a:spcBef>
              <a:buFontTx/>
              <a:buNone/>
            </a:pPr>
            <a:r>
              <a:rPr lang="en-US" altLang="en-US" sz="1600">
                <a:solidFill>
                  <a:srgbClr val="008000"/>
                </a:solidFill>
                <a:latin typeface="Comic Sans MS" panose="030F0702030302020204" pitchFamily="66" charset="0"/>
                <a:cs typeface="Times New Roman" panose="02020603050405020304" pitchFamily="18" charset="0"/>
              </a:rPr>
              <a:t>difference</a:t>
            </a:r>
            <a:endParaRPr lang="en-US" altLang="en-US" sz="1600">
              <a:latin typeface="Arial" panose="020B0604020202020204" pitchFamily="34" charset="0"/>
            </a:endParaRPr>
          </a:p>
        </p:txBody>
      </p:sp>
      <p:sp>
        <p:nvSpPr>
          <p:cNvPr id="159803" name="Line 59"/>
          <p:cNvSpPr>
            <a:spLocks noChangeShapeType="1"/>
          </p:cNvSpPr>
          <p:nvPr/>
        </p:nvSpPr>
        <p:spPr bwMode="auto">
          <a:xfrm>
            <a:off x="6781800" y="3810000"/>
            <a:ext cx="1752600" cy="914400"/>
          </a:xfrm>
          <a:prstGeom prst="line">
            <a:avLst/>
          </a:prstGeom>
          <a:noFill/>
          <a:ln w="38100">
            <a:solidFill>
              <a:srgbClr val="0099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59804" name="Line 60"/>
          <p:cNvSpPr>
            <a:spLocks noChangeShapeType="1"/>
          </p:cNvSpPr>
          <p:nvPr/>
        </p:nvSpPr>
        <p:spPr bwMode="auto">
          <a:xfrm flipH="1">
            <a:off x="7162801" y="4876800"/>
            <a:ext cx="1312863" cy="1066800"/>
          </a:xfrm>
          <a:prstGeom prst="line">
            <a:avLst/>
          </a:prstGeom>
          <a:noFill/>
          <a:ln w="38100">
            <a:solidFill>
              <a:srgbClr val="0099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6443" name="Rectangle 61"/>
          <p:cNvSpPr>
            <a:spLocks noChangeArrowheads="1"/>
          </p:cNvSpPr>
          <p:nvPr/>
        </p:nvSpPr>
        <p:spPr bwMode="auto">
          <a:xfrm>
            <a:off x="2908301" y="736600"/>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Blip>
                <a:blip r:embed="rId2"/>
              </a:buBlip>
              <a:defRPr sz="3200">
                <a:solidFill>
                  <a:schemeClr val="tx1"/>
                </a:solidFill>
                <a:latin typeface="Verdana" panose="020B060403050404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Verdana" panose="020B060403050404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6444" name="Rectangle 62"/>
          <p:cNvSpPr>
            <a:spLocks noChangeArrowheads="1"/>
          </p:cNvSpPr>
          <p:nvPr/>
        </p:nvSpPr>
        <p:spPr bwMode="auto">
          <a:xfrm>
            <a:off x="2908301" y="736600"/>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Blip>
                <a:blip r:embed="rId2"/>
              </a:buBlip>
              <a:defRPr sz="3200">
                <a:solidFill>
                  <a:schemeClr val="tx1"/>
                </a:solidFill>
                <a:latin typeface="Verdana" panose="020B060403050404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Verdana" panose="020B060403050404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6445" name="Rectangle 63"/>
          <p:cNvSpPr>
            <a:spLocks noChangeArrowheads="1"/>
          </p:cNvSpPr>
          <p:nvPr/>
        </p:nvSpPr>
        <p:spPr bwMode="auto">
          <a:xfrm>
            <a:off x="2908301" y="736600"/>
            <a:ext cx="184731"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Blip>
                <a:blip r:embed="rId2"/>
              </a:buBlip>
              <a:defRPr sz="3200">
                <a:solidFill>
                  <a:schemeClr val="tx1"/>
                </a:solidFill>
                <a:latin typeface="Verdana" panose="020B060403050404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Verdana" panose="020B060403050404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eaLnBrk="1" hangingPunct="1">
              <a:spcBef>
                <a:spcPct val="0"/>
              </a:spcBef>
              <a:buFontTx/>
              <a:buNone/>
            </a:pPr>
            <a:br>
              <a:rPr lang="en-US" altLang="en-US" sz="1000">
                <a:latin typeface="Times New Roman" panose="02020603050405020304" pitchFamily="18" charset="0"/>
                <a:cs typeface="Times New Roman" panose="02020603050405020304" pitchFamily="18" charset="0"/>
              </a:rPr>
            </a:br>
            <a:endParaRPr lang="en-US" altLang="en-US" sz="1000">
              <a:latin typeface="Times New Roman" panose="02020603050405020304" pitchFamily="18" charset="0"/>
              <a:cs typeface="Times New Roman" panose="02020603050405020304" pitchFamily="18" charset="0"/>
            </a:endParaRPr>
          </a:p>
          <a:p>
            <a:pPr eaLnBrk="1" hangingPunct="1">
              <a:spcBef>
                <a:spcPct val="0"/>
              </a:spcBef>
              <a:buFontTx/>
              <a:buNone/>
            </a:pPr>
            <a:endParaRPr lang="en-US" altLang="en-US" sz="1800">
              <a:latin typeface="Arial" panose="020B0604020202020204" pitchFamily="34" charset="0"/>
            </a:endParaRPr>
          </a:p>
        </p:txBody>
      </p:sp>
      <p:sp>
        <p:nvSpPr>
          <p:cNvPr id="16446" name="Rectangle 64"/>
          <p:cNvSpPr>
            <a:spLocks noChangeArrowheads="1"/>
          </p:cNvSpPr>
          <p:nvPr/>
        </p:nvSpPr>
        <p:spPr bwMode="auto">
          <a:xfrm>
            <a:off x="2908301" y="736600"/>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Blip>
                <a:blip r:embed="rId2"/>
              </a:buBlip>
              <a:defRPr sz="3200">
                <a:solidFill>
                  <a:schemeClr val="tx1"/>
                </a:solidFill>
                <a:latin typeface="Verdana" panose="020B060403050404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Verdana" panose="020B060403050404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6447" name="Rectangle 65"/>
          <p:cNvSpPr>
            <a:spLocks noChangeArrowheads="1"/>
          </p:cNvSpPr>
          <p:nvPr/>
        </p:nvSpPr>
        <p:spPr bwMode="auto">
          <a:xfrm>
            <a:off x="2908301" y="736600"/>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Blip>
                <a:blip r:embed="rId2"/>
              </a:buBlip>
              <a:defRPr sz="3200">
                <a:solidFill>
                  <a:schemeClr val="tx1"/>
                </a:solidFill>
                <a:latin typeface="Verdana" panose="020B060403050404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Verdana" panose="020B060403050404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6448" name="Rectangle 66"/>
          <p:cNvSpPr>
            <a:spLocks noChangeArrowheads="1"/>
          </p:cNvSpPr>
          <p:nvPr/>
        </p:nvSpPr>
        <p:spPr bwMode="auto">
          <a:xfrm>
            <a:off x="2908301" y="736600"/>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Blip>
                <a:blip r:embed="rId2"/>
              </a:buBlip>
              <a:defRPr sz="3200">
                <a:solidFill>
                  <a:schemeClr val="tx1"/>
                </a:solidFill>
                <a:latin typeface="Verdana" panose="020B060403050404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Verdana" panose="020B060403050404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6449" name="Rectangle 67"/>
          <p:cNvSpPr>
            <a:spLocks noChangeArrowheads="1"/>
          </p:cNvSpPr>
          <p:nvPr/>
        </p:nvSpPr>
        <p:spPr bwMode="auto">
          <a:xfrm>
            <a:off x="2908301" y="736600"/>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Blip>
                <a:blip r:embed="rId2"/>
              </a:buBlip>
              <a:defRPr sz="3200">
                <a:solidFill>
                  <a:schemeClr val="tx1"/>
                </a:solidFill>
                <a:latin typeface="Verdana" panose="020B060403050404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Verdana" panose="020B060403050404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6450" name="Rectangle 68"/>
          <p:cNvSpPr>
            <a:spLocks noChangeArrowheads="1"/>
          </p:cNvSpPr>
          <p:nvPr/>
        </p:nvSpPr>
        <p:spPr bwMode="auto">
          <a:xfrm>
            <a:off x="2908301" y="736600"/>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Blip>
                <a:blip r:embed="rId2"/>
              </a:buBlip>
              <a:defRPr sz="3200">
                <a:solidFill>
                  <a:schemeClr val="tx1"/>
                </a:solidFill>
                <a:latin typeface="Verdana" panose="020B060403050404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Verdana" panose="020B060403050404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6451" name="Rectangle 69"/>
          <p:cNvSpPr>
            <a:spLocks noChangeArrowheads="1"/>
          </p:cNvSpPr>
          <p:nvPr/>
        </p:nvSpPr>
        <p:spPr bwMode="auto">
          <a:xfrm>
            <a:off x="2908301" y="736600"/>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Blip>
                <a:blip r:embed="rId2"/>
              </a:buBlip>
              <a:defRPr sz="3200">
                <a:solidFill>
                  <a:schemeClr val="tx1"/>
                </a:solidFill>
                <a:latin typeface="Verdana" panose="020B060403050404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Verdana" panose="020B060403050404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6452" name="Rectangle 70"/>
          <p:cNvSpPr>
            <a:spLocks noChangeArrowheads="1"/>
          </p:cNvSpPr>
          <p:nvPr/>
        </p:nvSpPr>
        <p:spPr bwMode="auto">
          <a:xfrm>
            <a:off x="2908301" y="736600"/>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Blip>
                <a:blip r:embed="rId2"/>
              </a:buBlip>
              <a:defRPr sz="3200">
                <a:solidFill>
                  <a:schemeClr val="tx1"/>
                </a:solidFill>
                <a:latin typeface="Verdana" panose="020B060403050404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Verdana" panose="020B060403050404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6453" name="Rectangle 71"/>
          <p:cNvSpPr>
            <a:spLocks noChangeArrowheads="1"/>
          </p:cNvSpPr>
          <p:nvPr/>
        </p:nvSpPr>
        <p:spPr bwMode="auto">
          <a:xfrm>
            <a:off x="4495801" y="5029201"/>
            <a:ext cx="1674813"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Blip>
                <a:blip r:embed="rId2"/>
              </a:buBlip>
              <a:defRPr sz="3200">
                <a:solidFill>
                  <a:schemeClr val="tx1"/>
                </a:solidFill>
                <a:latin typeface="Verdana" panose="020B060403050404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Verdana" panose="020B060403050404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eaLnBrk="1" hangingPunct="1">
              <a:spcBef>
                <a:spcPct val="0"/>
              </a:spcBef>
              <a:buFontTx/>
              <a:buNone/>
            </a:pPr>
            <a:r>
              <a:rPr lang="en-US" altLang="en-US" sz="1600">
                <a:solidFill>
                  <a:srgbClr val="FF0000"/>
                </a:solidFill>
                <a:latin typeface="Arial" panose="020B0604020202020204" pitchFamily="34" charset="0"/>
                <a:cs typeface="Times New Roman" panose="02020603050405020304" pitchFamily="18" charset="0"/>
              </a:rPr>
              <a:t>Farmers DON’T</a:t>
            </a:r>
            <a:endParaRPr lang="en-US" altLang="en-US" sz="1600">
              <a:latin typeface="Times New Roman" panose="02020603050405020304" pitchFamily="18" charset="0"/>
              <a:cs typeface="Times New Roman" panose="02020603050405020304" pitchFamily="18" charset="0"/>
            </a:endParaRPr>
          </a:p>
          <a:p>
            <a:pPr eaLnBrk="1" hangingPunct="1">
              <a:spcBef>
                <a:spcPct val="0"/>
              </a:spcBef>
              <a:buFontTx/>
              <a:buNone/>
            </a:pPr>
            <a:endParaRPr lang="en-US" altLang="en-US" sz="1600">
              <a:latin typeface="Arial" panose="020B0604020202020204" pitchFamily="34" charset="0"/>
              <a:cs typeface="Times New Roman" panose="02020603050405020304"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980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979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980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980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980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98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99" grpId="0" animBg="1"/>
      <p:bldP spid="159800" grpId="0" animBg="1"/>
      <p:bldP spid="159801" grpId="0" animBg="1"/>
      <p:bldP spid="159802" grpId="0" animBg="1"/>
      <p:bldP spid="159803" grpId="0" animBg="1"/>
      <p:bldP spid="15980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altLang="en-US" dirty="0"/>
              <a:t>Positive ? Negative ?</a:t>
            </a:r>
          </a:p>
        </p:txBody>
      </p:sp>
      <p:pic>
        <p:nvPicPr>
          <p:cNvPr id="17411" name="Picture 6" descr="2332487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905000" y="1756185"/>
            <a:ext cx="6159500" cy="4065588"/>
          </a:xfrm>
          <a:noFill/>
        </p:spPr>
      </p:pic>
      <p:pic>
        <p:nvPicPr>
          <p:cNvPr id="17412" name="Picture 5" descr="debrak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8974" y="2362200"/>
            <a:ext cx="25019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Text Box 8"/>
          <p:cNvSpPr txBox="1">
            <a:spLocks noChangeArrowheads="1"/>
          </p:cNvSpPr>
          <p:nvPr/>
        </p:nvSpPr>
        <p:spPr bwMode="auto">
          <a:xfrm>
            <a:off x="2467487" y="5821773"/>
            <a:ext cx="5791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Blip>
                <a:blip r:embed="rId4"/>
              </a:buBlip>
              <a:defRPr sz="3200">
                <a:solidFill>
                  <a:schemeClr val="tx1"/>
                </a:solidFill>
                <a:latin typeface="Verdana" panose="020B060403050404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Verdana" panose="020B060403050404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eaLnBrk="1" hangingPunct="1">
              <a:spcBef>
                <a:spcPct val="50000"/>
              </a:spcBef>
              <a:buFontTx/>
              <a:buNone/>
            </a:pPr>
            <a:r>
              <a:rPr lang="en-US" altLang="en-US" sz="2400" dirty="0">
                <a:latin typeface="+mn-lt"/>
              </a:rPr>
              <a:t>Might depend which way the wind blows !</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838200" y="365125"/>
            <a:ext cx="10515600" cy="1006475"/>
          </a:xfrm>
        </p:spPr>
        <p:txBody>
          <a:bodyPr>
            <a:normAutofit/>
          </a:bodyPr>
          <a:lstStyle/>
          <a:p>
            <a:pPr eaLnBrk="1" hangingPunct="1"/>
            <a:r>
              <a:rPr lang="en-US" altLang="en-US" sz="5400" dirty="0"/>
              <a:t>Externalities ?</a:t>
            </a:r>
          </a:p>
        </p:txBody>
      </p:sp>
      <p:sp>
        <p:nvSpPr>
          <p:cNvPr id="18435" name="Rectangle 3"/>
          <p:cNvSpPr>
            <a:spLocks noGrp="1" noChangeArrowheads="1"/>
          </p:cNvSpPr>
          <p:nvPr>
            <p:ph idx="1"/>
          </p:nvPr>
        </p:nvSpPr>
        <p:spPr>
          <a:xfrm>
            <a:off x="838200" y="1524000"/>
            <a:ext cx="10515600" cy="4481015"/>
          </a:xfrm>
        </p:spPr>
        <p:txBody>
          <a:bodyPr>
            <a:noAutofit/>
          </a:bodyPr>
          <a:lstStyle/>
          <a:p>
            <a:pPr eaLnBrk="1" hangingPunct="1">
              <a:lnSpc>
                <a:spcPct val="80000"/>
              </a:lnSpc>
            </a:pPr>
            <a:r>
              <a:rPr lang="en-US" altLang="en-US" sz="2400" dirty="0"/>
              <a:t>Suppose that you show up at the Prom and another girl is wearing the same dress.  Is this a positive or negative externality?  Why?</a:t>
            </a:r>
          </a:p>
          <a:p>
            <a:pPr eaLnBrk="1" hangingPunct="1">
              <a:lnSpc>
                <a:spcPct val="80000"/>
              </a:lnSpc>
            </a:pPr>
            <a:r>
              <a:rPr lang="en-US" altLang="en-US" sz="2400" dirty="0"/>
              <a:t>Your brother or sister just finished a big homework assignment and is relaxing by watching TV.  However, the sound is rather loud.  Is this a positive or negative externality?  How are such disputes settled in your family?</a:t>
            </a:r>
          </a:p>
          <a:p>
            <a:pPr eaLnBrk="1" hangingPunct="1">
              <a:lnSpc>
                <a:spcPct val="80000"/>
              </a:lnSpc>
            </a:pPr>
            <a:r>
              <a:rPr lang="en-US" altLang="en-US" sz="2400" dirty="0"/>
              <a:t>A smoker lights up a cigar as you wait for a bus.  Is this a positive or negative externality?  Why?  Ask about the present and future costs (smelly clothes now and possible health effects later in life).</a:t>
            </a:r>
          </a:p>
          <a:p>
            <a:pPr eaLnBrk="1" hangingPunct="1">
              <a:lnSpc>
                <a:spcPct val="80000"/>
              </a:lnSpc>
            </a:pPr>
            <a:r>
              <a:rPr lang="en-US" altLang="en-US" sz="2400" dirty="0"/>
              <a:t>In John Grisham’s novel, “The Appeal,” a chemical company pollutes the town drinking water by improperly disposing of chemical waste.  Cancer rates in the town soar after several years of dumping.  Is this a positive or negative externality?  Explain that the “rule of law” in our legal system has established liability laws that attempt to sort out responsibility in these types of situations.  This is not true in many less developed countries.</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52400" y="365125"/>
            <a:ext cx="10515600" cy="1325563"/>
          </a:xfrm>
        </p:spPr>
        <p:txBody>
          <a:bodyPr/>
          <a:lstStyle/>
          <a:p>
            <a:pPr eaLnBrk="1" hangingPunct="1"/>
            <a:r>
              <a:rPr lang="en-US" altLang="en-US" dirty="0"/>
              <a:t>Climate Change</a:t>
            </a:r>
          </a:p>
        </p:txBody>
      </p:sp>
      <p:pic>
        <p:nvPicPr>
          <p:cNvPr id="4" name="Picture 3" descr="Cash for &lt;strong&gt;Climate&lt;/strong&gt;: how the financing numbers break down | From Poverty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0600" y="399538"/>
            <a:ext cx="7315200" cy="5665694"/>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4418012" cy="1219200"/>
          </a:xfrm>
        </p:spPr>
        <p:txBody>
          <a:bodyPr/>
          <a:lstStyle/>
          <a:p>
            <a:r>
              <a:rPr lang="en-US" dirty="0"/>
              <a:t>Captain Planet</a:t>
            </a:r>
          </a:p>
        </p:txBody>
      </p:sp>
      <p:pic>
        <p:nvPicPr>
          <p:cNvPr id="20482" name="Picture 23" descr="captainplanet"/>
          <p:cNvPicPr>
            <a:picLocks noGrp="1" noChangeAspect="1" noChangeArrowheads="1"/>
          </p:cNvPicPr>
          <p:nvPr>
            <p:ph type="pic" idx="1"/>
          </p:nvPr>
        </p:nvPicPr>
        <p:blipFill>
          <a:blip r:embed="rId4" cstate="print">
            <a:extLst>
              <a:ext uri="{28A0092B-C50C-407E-A947-70E740481C1C}">
                <a14:useLocalDpi xmlns:a14="http://schemas.microsoft.com/office/drawing/2010/main" val="0"/>
              </a:ext>
            </a:extLst>
          </a:blip>
          <a:srcRect l="12007" r="12007"/>
          <a:stretch>
            <a:fillRect/>
          </a:stretch>
        </p:blipFill>
        <p:spPr>
          <a:xfrm>
            <a:off x="5791200" y="228600"/>
            <a:ext cx="6172200" cy="4873625"/>
          </a:xfrm>
          <a:noFill/>
        </p:spPr>
      </p:pic>
      <p:sp>
        <p:nvSpPr>
          <p:cNvPr id="3" name="Text Placeholder 2"/>
          <p:cNvSpPr>
            <a:spLocks noGrp="1"/>
          </p:cNvSpPr>
          <p:nvPr>
            <p:ph type="body" sz="half" idx="2"/>
          </p:nvPr>
        </p:nvSpPr>
        <p:spPr>
          <a:xfrm>
            <a:off x="839788" y="1905000"/>
            <a:ext cx="4418012" cy="3963988"/>
          </a:xfrm>
        </p:spPr>
        <p:txBody>
          <a:bodyPr>
            <a:normAutofit fontScale="70000" lnSpcReduction="20000"/>
          </a:bodyPr>
          <a:lstStyle/>
          <a:p>
            <a:pPr>
              <a:spcBef>
                <a:spcPct val="0"/>
              </a:spcBef>
            </a:pPr>
            <a:endParaRPr lang="en-US" altLang="en-US" sz="2800" dirty="0">
              <a:latin typeface="Arial" panose="020B0604020202020204" pitchFamily="34" charset="0"/>
            </a:endParaRPr>
          </a:p>
          <a:p>
            <a:pPr>
              <a:spcBef>
                <a:spcPct val="0"/>
              </a:spcBef>
            </a:pPr>
            <a:r>
              <a:rPr lang="en-US" altLang="en-US" dirty="0">
                <a:latin typeface="Arial" panose="020B0604020202020204" pitchFamily="34" charset="0"/>
              </a:rPr>
              <a:t>Captain Planet, he's our hero</a:t>
            </a:r>
          </a:p>
          <a:p>
            <a:pPr>
              <a:spcBef>
                <a:spcPct val="0"/>
              </a:spcBef>
            </a:pPr>
            <a:br>
              <a:rPr lang="en-US" altLang="en-US" dirty="0">
                <a:latin typeface="Arial" panose="020B0604020202020204" pitchFamily="34" charset="0"/>
              </a:rPr>
            </a:br>
            <a:r>
              <a:rPr lang="en-US" altLang="en-US" dirty="0" err="1">
                <a:latin typeface="Arial" panose="020B0604020202020204" pitchFamily="34" charset="0"/>
              </a:rPr>
              <a:t>Gonna</a:t>
            </a:r>
            <a:r>
              <a:rPr lang="en-US" altLang="en-US" dirty="0">
                <a:latin typeface="Arial" panose="020B0604020202020204" pitchFamily="34" charset="0"/>
              </a:rPr>
              <a:t> take pollution down to zero</a:t>
            </a:r>
          </a:p>
          <a:p>
            <a:pPr>
              <a:spcBef>
                <a:spcPct val="0"/>
              </a:spcBef>
            </a:pPr>
            <a:endParaRPr lang="en-US" altLang="en-US" dirty="0">
              <a:latin typeface="Arial" panose="020B0604020202020204" pitchFamily="34" charset="0"/>
            </a:endParaRPr>
          </a:p>
          <a:p>
            <a:pPr>
              <a:spcBef>
                <a:spcPct val="0"/>
              </a:spcBef>
            </a:pPr>
            <a:r>
              <a:rPr lang="en-US" altLang="en-US" dirty="0">
                <a:latin typeface="Arial" panose="020B0604020202020204" pitchFamily="34" charset="0"/>
              </a:rPr>
              <a:t>He's our powers magnified</a:t>
            </a:r>
            <a:br>
              <a:rPr lang="en-US" altLang="en-US" dirty="0">
                <a:latin typeface="Arial" panose="020B0604020202020204" pitchFamily="34" charset="0"/>
              </a:rPr>
            </a:br>
            <a:r>
              <a:rPr lang="en-US" altLang="en-US" dirty="0">
                <a:latin typeface="Arial" panose="020B0604020202020204" pitchFamily="34" charset="0"/>
              </a:rPr>
              <a:t>And he's fighting on the planet's side</a:t>
            </a:r>
          </a:p>
          <a:p>
            <a:pPr>
              <a:spcBef>
                <a:spcPct val="0"/>
              </a:spcBef>
            </a:pPr>
            <a:endParaRPr lang="en-US" altLang="en-US" dirty="0">
              <a:latin typeface="Arial" panose="020B0604020202020204" pitchFamily="34" charset="0"/>
            </a:endParaRPr>
          </a:p>
          <a:p>
            <a:pPr>
              <a:spcBef>
                <a:spcPct val="0"/>
              </a:spcBef>
            </a:pPr>
            <a:r>
              <a:rPr lang="en-US" altLang="en-US" dirty="0">
                <a:latin typeface="Arial" panose="020B0604020202020204" pitchFamily="34" charset="0"/>
              </a:rPr>
              <a:t>Captain Planet, he's our hero</a:t>
            </a:r>
          </a:p>
          <a:p>
            <a:pPr>
              <a:spcBef>
                <a:spcPct val="0"/>
              </a:spcBef>
            </a:pPr>
            <a:br>
              <a:rPr lang="en-US" altLang="en-US" dirty="0">
                <a:latin typeface="Arial" panose="020B0604020202020204" pitchFamily="34" charset="0"/>
              </a:rPr>
            </a:br>
            <a:r>
              <a:rPr lang="en-US" altLang="en-US" dirty="0" err="1">
                <a:latin typeface="Arial" panose="020B0604020202020204" pitchFamily="34" charset="0"/>
              </a:rPr>
              <a:t>Gonna</a:t>
            </a:r>
            <a:r>
              <a:rPr lang="en-US" altLang="en-US" dirty="0">
                <a:latin typeface="Arial" panose="020B0604020202020204" pitchFamily="34" charset="0"/>
              </a:rPr>
              <a:t> take pollution down to zero</a:t>
            </a:r>
          </a:p>
          <a:p>
            <a:endParaRPr lang="en-US" dirty="0"/>
          </a:p>
        </p:txBody>
      </p:sp>
      <p:pic>
        <p:nvPicPr>
          <p:cNvPr id="4" name="Online Media 3" title="Captain Planet - Theme Song [HD]">
            <a:hlinkClick r:id="" action="ppaction://media"/>
            <a:extLst>
              <a:ext uri="{FF2B5EF4-FFF2-40B4-BE49-F238E27FC236}">
                <a16:creationId xmlns:a16="http://schemas.microsoft.com/office/drawing/2014/main" id="{721EBB24-E47F-415C-9A17-FB029797D239}"/>
              </a:ext>
            </a:extLst>
          </p:cNvPr>
          <p:cNvPicPr>
            <a:picLocks noRot="1" noChangeAspect="1"/>
          </p:cNvPicPr>
          <p:nvPr>
            <a:videoFile r:link="rId1"/>
          </p:nvPr>
        </p:nvPicPr>
        <p:blipFill>
          <a:blip r:embed="rId5"/>
          <a:stretch>
            <a:fillRect/>
          </a:stretch>
        </p:blipFill>
        <p:spPr>
          <a:xfrm>
            <a:off x="7734300" y="5181600"/>
            <a:ext cx="2286000" cy="1285875"/>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altLang="en-US" dirty="0"/>
              <a:t>Marginal Analysis</a:t>
            </a:r>
          </a:p>
        </p:txBody>
      </p:sp>
      <p:pic>
        <p:nvPicPr>
          <p:cNvPr id="21507" name="Picture 4" descr="ogco_epa_0107"/>
          <p:cNvPicPr>
            <a:picLocks noGrp="1" noChangeAspect="1" noChangeArrowheads="1"/>
          </p:cNvPicPr>
          <p:nvPr>
            <p:ph type="pic" idx="1"/>
          </p:nvPr>
        </p:nvPicPr>
        <p:blipFill>
          <a:blip r:embed="rId2" cstate="print">
            <a:extLst>
              <a:ext uri="{28A0092B-C50C-407E-A947-70E740481C1C}">
                <a14:useLocalDpi xmlns:a14="http://schemas.microsoft.com/office/drawing/2010/main" val="0"/>
              </a:ext>
            </a:extLst>
          </a:blip>
          <a:srcRect/>
          <a:stretch>
            <a:fillRect/>
          </a:stretch>
        </p:blipFill>
        <p:spPr>
          <a:noFill/>
        </p:spPr>
      </p:pic>
      <p:sp>
        <p:nvSpPr>
          <p:cNvPr id="21508" name="Rectangle 3"/>
          <p:cNvSpPr>
            <a:spLocks noGrp="1" noChangeArrowheads="1"/>
          </p:cNvSpPr>
          <p:nvPr>
            <p:ph type="body" sz="half" idx="2"/>
          </p:nvPr>
        </p:nvSpPr>
        <p:spPr/>
        <p:txBody>
          <a:bodyPr/>
          <a:lstStyle/>
          <a:p>
            <a:pPr eaLnBrk="1" hangingPunct="1">
              <a:buFont typeface="Wingdings" panose="05000000000000000000" pitchFamily="2" charset="2"/>
              <a:buNone/>
            </a:pPr>
            <a:r>
              <a:rPr lang="en-US" altLang="en-US" sz="2400" i="1" dirty="0"/>
              <a:t>“EPA cleanups of superfund sites</a:t>
            </a:r>
            <a:br>
              <a:rPr lang="en-US" altLang="en-US" sz="2400" i="1" dirty="0"/>
            </a:br>
            <a:r>
              <a:rPr lang="en-US" altLang="en-US" sz="2400" i="1" dirty="0"/>
              <a:t>cost an average of $12 billion</a:t>
            </a:r>
            <a:br>
              <a:rPr lang="en-US" altLang="en-US" sz="2400" i="1" dirty="0"/>
            </a:br>
            <a:r>
              <a:rPr lang="en-US" altLang="en-US" sz="2400" i="1" dirty="0"/>
              <a:t>for every cancer case prevented.”</a:t>
            </a:r>
            <a:r>
              <a:rPr lang="en-US" altLang="en-US" sz="2400" dirty="0"/>
              <a:t> </a:t>
            </a:r>
          </a:p>
          <a:p>
            <a:pPr algn="r" eaLnBrk="1" hangingPunct="1">
              <a:buFont typeface="Wingdings" panose="05000000000000000000" pitchFamily="2" charset="2"/>
              <a:buNone/>
            </a:pPr>
            <a:endParaRPr lang="en-US" altLang="en-US" sz="2800" dirty="0"/>
          </a:p>
          <a:p>
            <a:pPr algn="r" eaLnBrk="1" hangingPunct="1">
              <a:buFont typeface="Wingdings" panose="05000000000000000000" pitchFamily="2" charset="2"/>
              <a:buNone/>
            </a:pPr>
            <a:r>
              <a:rPr lang="en-US" altLang="en-US" sz="1600" dirty="0"/>
              <a:t>“Super Fund Follies”	Dec., 1999</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swa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231735"/>
            <a:ext cx="7772400" cy="5867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title"/>
          </p:nvPr>
        </p:nvSpPr>
        <p:spPr>
          <a:xfrm>
            <a:off x="327282" y="231735"/>
            <a:ext cx="4092318" cy="1981200"/>
          </a:xfrm>
        </p:spPr>
        <p:txBody>
          <a:bodyPr/>
          <a:lstStyle/>
          <a:p>
            <a:r>
              <a:rPr lang="en-US" altLang="en-US" dirty="0"/>
              <a:t>Trumpeter Swans and Idaho Farmers</a:t>
            </a:r>
            <a:endParaRPr lang="en-US" dirty="0"/>
          </a:p>
        </p:txBody>
      </p:sp>
      <p:sp>
        <p:nvSpPr>
          <p:cNvPr id="5" name="Text Placeholder 4"/>
          <p:cNvSpPr>
            <a:spLocks noGrp="1"/>
          </p:cNvSpPr>
          <p:nvPr>
            <p:ph type="body" sz="half" idx="2"/>
          </p:nvPr>
        </p:nvSpPr>
        <p:spPr>
          <a:xfrm>
            <a:off x="327282" y="2590800"/>
            <a:ext cx="3787518" cy="3278188"/>
          </a:xfrm>
        </p:spPr>
        <p:txBody>
          <a:bodyPr>
            <a:normAutofit/>
          </a:bodyPr>
          <a:lstStyle/>
          <a:p>
            <a:r>
              <a:rPr lang="en-US" altLang="en-US" dirty="0"/>
              <a:t>A “willing seller, willing buyer” exchange based on clearly defined property rights to water.</a:t>
            </a:r>
          </a:p>
          <a:p>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5375" y="276685"/>
            <a:ext cx="4418012" cy="1524000"/>
          </a:xfrm>
        </p:spPr>
        <p:txBody>
          <a:bodyPr/>
          <a:lstStyle/>
          <a:p>
            <a:r>
              <a:rPr lang="en-US" altLang="en-US" dirty="0">
                <a:latin typeface="+mn-lt"/>
              </a:rPr>
              <a:t>The Ocean Club, Key Biscayne</a:t>
            </a:r>
            <a:endParaRPr lang="en-US" dirty="0">
              <a:latin typeface="+mn-lt"/>
            </a:endParaRPr>
          </a:p>
        </p:txBody>
      </p:sp>
      <p:pic>
        <p:nvPicPr>
          <p:cNvPr id="23556" name="Picture 10" descr="OceanClub"/>
          <p:cNvPicPr>
            <a:picLocks noGrp="1" noChangeAspect="1" noChangeArrowheads="1"/>
          </p:cNvPicPr>
          <p:nvPr>
            <p:ph type="pic" idx="1"/>
          </p:nvPr>
        </p:nvPicPr>
        <p:blipFill>
          <a:blip r:embed="rId3" cstate="print">
            <a:extLst>
              <a:ext uri="{28A0092B-C50C-407E-A947-70E740481C1C}">
                <a14:useLocalDpi xmlns:a14="http://schemas.microsoft.com/office/drawing/2010/main" val="0"/>
              </a:ext>
            </a:extLst>
          </a:blip>
          <a:srcRect/>
          <a:stretch>
            <a:fillRect/>
          </a:stretch>
        </p:blipFill>
        <p:spPr>
          <a:xfrm>
            <a:off x="5638800" y="1038685"/>
            <a:ext cx="6172200" cy="4873625"/>
          </a:xfrm>
          <a:noFill/>
        </p:spPr>
      </p:pic>
      <p:sp>
        <p:nvSpPr>
          <p:cNvPr id="3" name="Text Placeholder 2"/>
          <p:cNvSpPr>
            <a:spLocks noGrp="1"/>
          </p:cNvSpPr>
          <p:nvPr>
            <p:ph type="body" sz="half" idx="2"/>
          </p:nvPr>
        </p:nvSpPr>
        <p:spPr>
          <a:xfrm>
            <a:off x="1047494" y="1802067"/>
            <a:ext cx="4591306" cy="4447715"/>
          </a:xfrm>
        </p:spPr>
        <p:txBody>
          <a:bodyPr>
            <a:normAutofit fontScale="47500" lnSpcReduction="20000"/>
          </a:bodyPr>
          <a:lstStyle/>
          <a:p>
            <a:pPr>
              <a:spcBef>
                <a:spcPct val="50000"/>
              </a:spcBef>
            </a:pPr>
            <a:r>
              <a:rPr lang="en-US" altLang="en-US" sz="5100" b="1" u="sng" dirty="0"/>
              <a:t>Additional Cost</a:t>
            </a:r>
            <a:r>
              <a:rPr lang="en-US" altLang="en-US" sz="5100" dirty="0"/>
              <a:t>:</a:t>
            </a:r>
          </a:p>
          <a:p>
            <a:pPr>
              <a:spcBef>
                <a:spcPct val="50000"/>
              </a:spcBef>
              <a:buFontTx/>
              <a:buChar char="•"/>
            </a:pPr>
            <a:r>
              <a:rPr lang="en-US" altLang="en-US" sz="5100" dirty="0"/>
              <a:t>Turn lanes and media landscaping</a:t>
            </a:r>
          </a:p>
          <a:p>
            <a:pPr>
              <a:spcBef>
                <a:spcPct val="50000"/>
              </a:spcBef>
              <a:buFontTx/>
              <a:buChar char="•"/>
            </a:pPr>
            <a:r>
              <a:rPr lang="en-US" altLang="en-US" sz="5100" dirty="0"/>
              <a:t>$3million to renovate local elementary school</a:t>
            </a:r>
          </a:p>
          <a:p>
            <a:pPr>
              <a:spcBef>
                <a:spcPct val="50000"/>
              </a:spcBef>
              <a:buFontTx/>
              <a:buChar char="•"/>
            </a:pPr>
            <a:r>
              <a:rPr lang="en-US" altLang="en-US" sz="5100" dirty="0"/>
              <a:t>Contribute land for new beach access path and park</a:t>
            </a:r>
          </a:p>
          <a:p>
            <a:pPr>
              <a:spcBef>
                <a:spcPct val="50000"/>
              </a:spcBef>
              <a:buFontTx/>
              <a:buChar char="•"/>
            </a:pPr>
            <a:r>
              <a:rPr lang="en-US" altLang="en-US" sz="5100" dirty="0"/>
              <a:t>Total additional cost = $12 million</a:t>
            </a:r>
          </a:p>
          <a:p>
            <a:pPr>
              <a:spcBef>
                <a:spcPct val="50000"/>
              </a:spcBef>
            </a:pPr>
            <a:r>
              <a:rPr lang="en-US" altLang="en-US" sz="5100" b="1" u="sng" dirty="0"/>
              <a:t>Benefits:</a:t>
            </a:r>
          </a:p>
          <a:p>
            <a:pPr>
              <a:spcBef>
                <a:spcPct val="50000"/>
              </a:spcBef>
              <a:buFontTx/>
              <a:buChar char="•"/>
            </a:pPr>
            <a:r>
              <a:rPr lang="en-US" altLang="en-US" sz="5100" dirty="0"/>
              <a:t>600 condos</a:t>
            </a:r>
          </a:p>
          <a:p>
            <a:pPr>
              <a:spcBef>
                <a:spcPct val="50000"/>
              </a:spcBef>
              <a:buFontTx/>
              <a:buChar char="•"/>
            </a:pPr>
            <a:r>
              <a:rPr lang="en-US" altLang="en-US" sz="5100" dirty="0" err="1"/>
              <a:t>Avg</a:t>
            </a:r>
            <a:r>
              <a:rPr lang="en-US" altLang="en-US" sz="5100" dirty="0"/>
              <a:t> price = &gt;$1 million</a:t>
            </a:r>
          </a:p>
          <a:p>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5"/>
          <p:cNvSpPr>
            <a:spLocks noGrp="1" noChangeArrowheads="1"/>
          </p:cNvSpPr>
          <p:nvPr>
            <p:ph type="title"/>
          </p:nvPr>
        </p:nvSpPr>
        <p:spPr>
          <a:xfrm>
            <a:off x="839788" y="1003324"/>
            <a:ext cx="4570412" cy="2197076"/>
          </a:xfrm>
        </p:spPr>
        <p:txBody>
          <a:bodyPr/>
          <a:lstStyle/>
          <a:p>
            <a:pPr eaLnBrk="1" hangingPunct="1"/>
            <a:r>
              <a:rPr lang="en-US" altLang="en-US" dirty="0"/>
              <a:t>Commercial Salmon Fishing</a:t>
            </a:r>
          </a:p>
        </p:txBody>
      </p:sp>
      <p:pic>
        <p:nvPicPr>
          <p:cNvPr id="8195" name="Picture 4" descr="COMMERCIALFISHING_"/>
          <p:cNvPicPr>
            <a:picLocks noGrp="1" noChangeAspect="1" noChangeArrowheads="1"/>
          </p:cNvPicPr>
          <p:nvPr>
            <p:ph type="pic" idx="1"/>
          </p:nvPr>
        </p:nvPicPr>
        <p:blipFill>
          <a:blip r:embed="rId2" cstate="print">
            <a:extLst>
              <a:ext uri="{28A0092B-C50C-407E-A947-70E740481C1C}">
                <a14:useLocalDpi xmlns:a14="http://schemas.microsoft.com/office/drawing/2010/main" val="0"/>
              </a:ext>
            </a:extLst>
          </a:blip>
          <a:srcRect/>
          <a:stretch>
            <a:fillRect/>
          </a:stretch>
        </p:blipFill>
        <p:spPr>
          <a:noFill/>
        </p:spPr>
      </p:pic>
      <p:sp>
        <p:nvSpPr>
          <p:cNvPr id="2" name="Text Placeholder 1"/>
          <p:cNvSpPr>
            <a:spLocks noGrp="1"/>
          </p:cNvSpPr>
          <p:nvPr>
            <p:ph type="body" sz="half" idx="2"/>
          </p:nvPr>
        </p:nvSpPr>
        <p:spPr>
          <a:xfrm>
            <a:off x="839788" y="3429000"/>
            <a:ext cx="4418012" cy="2439988"/>
          </a:xfrm>
        </p:spPr>
        <p:txBody>
          <a:bodyPr/>
          <a:lstStyle/>
          <a:p>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normAutofit/>
          </a:bodyPr>
          <a:lstStyle/>
          <a:p>
            <a:pPr eaLnBrk="1" hangingPunct="1"/>
            <a:r>
              <a:rPr lang="en-US" altLang="en-US" sz="4800" dirty="0">
                <a:latin typeface="Tahoma" panose="020B0604030504040204" pitchFamily="34" charset="0"/>
              </a:rPr>
              <a:t>QUESTION:</a:t>
            </a:r>
          </a:p>
        </p:txBody>
      </p:sp>
      <p:sp>
        <p:nvSpPr>
          <p:cNvPr id="6" name="Text Box 5">
            <a:extLst>
              <a:ext uri="{FF2B5EF4-FFF2-40B4-BE49-F238E27FC236}">
                <a16:creationId xmlns:a16="http://schemas.microsoft.com/office/drawing/2014/main" id="{1C44B9D4-F1CF-4D76-AB97-ED52CCBEA9A0}"/>
              </a:ext>
            </a:extLst>
          </p:cNvPr>
          <p:cNvSpPr txBox="1">
            <a:spLocks noChangeArrowheads="1"/>
          </p:cNvSpPr>
          <p:nvPr/>
        </p:nvSpPr>
        <p:spPr bwMode="auto">
          <a:xfrm>
            <a:off x="838200" y="2098217"/>
            <a:ext cx="105156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Blip>
                <a:blip r:embed="rId2"/>
              </a:buBlip>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eaLnBrk="1" hangingPunct="1">
              <a:spcBef>
                <a:spcPct val="50000"/>
              </a:spcBef>
              <a:buFontTx/>
              <a:buNone/>
            </a:pPr>
            <a:r>
              <a:rPr lang="en-US" altLang="en-US" sz="4000" dirty="0">
                <a:latin typeface="Tahoma" panose="020B0604030504040204" pitchFamily="34" charset="0"/>
              </a:rPr>
              <a:t>Is environmental quality different, or is it like other goods and services?</a:t>
            </a:r>
          </a:p>
        </p:txBody>
      </p:sp>
      <p:pic>
        <p:nvPicPr>
          <p:cNvPr id="9" name="Picture 8" descr="&lt;strong&gt;Coal Fired Power Plant&lt;/strong&gt;">
            <a:extLst>
              <a:ext uri="{FF2B5EF4-FFF2-40B4-BE49-F238E27FC236}">
                <a16:creationId xmlns:a16="http://schemas.microsoft.com/office/drawing/2014/main" id="{B4B104A8-767E-4F7A-B113-70EB1ED326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80073" y="3848581"/>
            <a:ext cx="4511927" cy="3009419"/>
          </a:xfrm>
          <a:prstGeom prst="rect">
            <a:avLst/>
          </a:prstGeom>
        </p:spPr>
      </p:pic>
      <p:pic>
        <p:nvPicPr>
          <p:cNvPr id="4" name="Picture 3">
            <a:extLst>
              <a:ext uri="{FF2B5EF4-FFF2-40B4-BE49-F238E27FC236}">
                <a16:creationId xmlns:a16="http://schemas.microsoft.com/office/drawing/2014/main" id="{361DD26C-F4C0-44D1-832F-10C1DC82F1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76600" y="3849086"/>
            <a:ext cx="4874382" cy="3008409"/>
          </a:xfrm>
          <a:prstGeom prst="rect">
            <a:avLst/>
          </a:prstGeom>
        </p:spPr>
      </p:pic>
      <p:pic>
        <p:nvPicPr>
          <p:cNvPr id="10" name="Picture 4" descr="COMMERCIALFISHING_">
            <a:extLst>
              <a:ext uri="{FF2B5EF4-FFF2-40B4-BE49-F238E27FC236}">
                <a16:creationId xmlns:a16="http://schemas.microsoft.com/office/drawing/2014/main" id="{23D7F3F2-37E0-4266-98E0-6777E55E5FC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a:xfrm flipH="1">
            <a:off x="0" y="3849591"/>
            <a:ext cx="3809999" cy="3008409"/>
          </a:xfrm>
          <a:prstGeom prst="rect">
            <a:avLst/>
          </a:prstGeom>
          <a:noFill/>
        </p:spPr>
      </p:pic>
    </p:spTree>
    <p:extLst>
      <p:ext uri="{BB962C8B-B14F-4D97-AF65-F5344CB8AC3E}">
        <p14:creationId xmlns:p14="http://schemas.microsoft.com/office/powerpoint/2010/main" val="18940636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normAutofit/>
          </a:bodyPr>
          <a:lstStyle/>
          <a:p>
            <a:pPr eaLnBrk="1" hangingPunct="1"/>
            <a:r>
              <a:rPr lang="en-US" dirty="0"/>
              <a:t>Economic Reasoning Proposition #1</a:t>
            </a:r>
            <a:endParaRPr lang="en-US" altLang="en-US" dirty="0">
              <a:latin typeface="Tahoma" panose="020B0604030504040204" pitchFamily="34" charset="0"/>
              <a:cs typeface="Tahoma" panose="020B0604030504040204" pitchFamily="34" charset="0"/>
            </a:endParaRPr>
          </a:p>
        </p:txBody>
      </p:sp>
      <p:sp>
        <p:nvSpPr>
          <p:cNvPr id="13315" name="Rectangle 3"/>
          <p:cNvSpPr>
            <a:spLocks noGrp="1" noChangeArrowheads="1"/>
          </p:cNvSpPr>
          <p:nvPr>
            <p:ph idx="1"/>
          </p:nvPr>
        </p:nvSpPr>
        <p:spPr/>
        <p:txBody>
          <a:bodyPr>
            <a:normAutofit/>
          </a:bodyPr>
          <a:lstStyle/>
          <a:p>
            <a:pPr eaLnBrk="1" hangingPunct="1"/>
            <a:r>
              <a:rPr lang="en-US" altLang="en-US" dirty="0">
                <a:cs typeface="Tahoma" panose="020B0604030504040204" pitchFamily="34" charset="0"/>
              </a:rPr>
              <a:t>ERP 1: People choose, and individual choices are the source of social outcomes. </a:t>
            </a:r>
          </a:p>
          <a:p>
            <a:pPr marL="0" indent="0" eaLnBrk="1" hangingPunct="1">
              <a:buNone/>
            </a:pPr>
            <a:endParaRPr lang="en-US" altLang="en-US" dirty="0">
              <a:cs typeface="Tahoma" panose="020B0604030504040204" pitchFamily="34" charset="0"/>
            </a:endParaRPr>
          </a:p>
          <a:p>
            <a:pPr marL="0" indent="0" algn="ctr">
              <a:buNone/>
            </a:pPr>
            <a:r>
              <a:rPr lang="en-US" altLang="en-US" dirty="0">
                <a:latin typeface="Elephant" panose="02020904090505020303" pitchFamily="18" charset="0"/>
              </a:rPr>
              <a:t>Is environmental quality scarce?  (Does it use resources?)</a:t>
            </a:r>
          </a:p>
          <a:p>
            <a:pPr marL="0" indent="0" eaLnBrk="1" hangingPunct="1">
              <a:buNone/>
            </a:pPr>
            <a:endParaRPr lang="en-US" altLang="en-US" dirty="0">
              <a:cs typeface="Tahoma" panose="020B0604030504040204" pitchFamily="34" charset="0"/>
            </a:endParaRPr>
          </a:p>
        </p:txBody>
      </p:sp>
    </p:spTree>
    <p:extLst>
      <p:ext uri="{BB962C8B-B14F-4D97-AF65-F5344CB8AC3E}">
        <p14:creationId xmlns:p14="http://schemas.microsoft.com/office/powerpoint/2010/main" val="38513487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noAutofit/>
          </a:bodyPr>
          <a:lstStyle/>
          <a:p>
            <a:r>
              <a:rPr lang="en-US" altLang="en-US" sz="5400" b="1" dirty="0"/>
              <a:t>Economic Reasoning </a:t>
            </a:r>
            <a:r>
              <a:rPr lang="en-US" dirty="0"/>
              <a:t>Proposition</a:t>
            </a:r>
            <a:r>
              <a:rPr lang="en-US" altLang="en-US" sz="5400" b="1" dirty="0"/>
              <a:t> #2: </a:t>
            </a:r>
          </a:p>
        </p:txBody>
      </p:sp>
      <p:sp>
        <p:nvSpPr>
          <p:cNvPr id="33795" name="Rectangle 3"/>
          <p:cNvSpPr>
            <a:spLocks noGrp="1" noChangeArrowheads="1"/>
          </p:cNvSpPr>
          <p:nvPr>
            <p:ph idx="1"/>
          </p:nvPr>
        </p:nvSpPr>
        <p:spPr>
          <a:xfrm>
            <a:off x="838200" y="1856095"/>
            <a:ext cx="10668000" cy="4320867"/>
          </a:xfrm>
        </p:spPr>
        <p:txBody>
          <a:bodyPr/>
          <a:lstStyle/>
          <a:p>
            <a:r>
              <a:rPr lang="en-US" altLang="en-US" dirty="0"/>
              <a:t>Choices impose costs; people receive benefits and incur costs when they make decisions.</a:t>
            </a:r>
          </a:p>
          <a:p>
            <a:pPr algn="ctr">
              <a:spcBef>
                <a:spcPct val="50000"/>
              </a:spcBef>
              <a:buNone/>
            </a:pPr>
            <a:r>
              <a:rPr lang="en-US" altLang="en-US" dirty="0">
                <a:latin typeface="Elephant" panose="02020904090505020303" pitchFamily="18" charset="0"/>
              </a:rPr>
              <a:t>Do decisions about the environment have opportunity costs?</a:t>
            </a:r>
          </a:p>
        </p:txBody>
      </p:sp>
    </p:spTree>
    <p:extLst>
      <p:ext uri="{BB962C8B-B14F-4D97-AF65-F5344CB8AC3E}">
        <p14:creationId xmlns:p14="http://schemas.microsoft.com/office/powerpoint/2010/main" val="5629739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noAutofit/>
          </a:bodyPr>
          <a:lstStyle/>
          <a:p>
            <a:r>
              <a:rPr lang="en-US" altLang="en-US" b="1" dirty="0">
                <a:cs typeface="Tahoma" panose="020B0604030504040204" pitchFamily="34" charset="0"/>
              </a:rPr>
              <a:t>Economic Reasoning </a:t>
            </a:r>
            <a:r>
              <a:rPr lang="en-US" altLang="en-US" dirty="0">
                <a:cs typeface="Tahoma" panose="020B0604030504040204" pitchFamily="34" charset="0"/>
              </a:rPr>
              <a:t>Proposition </a:t>
            </a:r>
            <a:r>
              <a:rPr lang="en-US" altLang="en-US" b="1" dirty="0">
                <a:cs typeface="Tahoma" panose="020B0604030504040204" pitchFamily="34" charset="0"/>
              </a:rPr>
              <a:t># 3:  </a:t>
            </a:r>
          </a:p>
        </p:txBody>
      </p:sp>
      <p:sp>
        <p:nvSpPr>
          <p:cNvPr id="9219" name="Rectangle 3"/>
          <p:cNvSpPr>
            <a:spLocks noGrp="1" noChangeArrowheads="1"/>
          </p:cNvSpPr>
          <p:nvPr>
            <p:ph idx="1"/>
          </p:nvPr>
        </p:nvSpPr>
        <p:spPr/>
        <p:txBody>
          <a:bodyPr>
            <a:normAutofit/>
          </a:bodyPr>
          <a:lstStyle/>
          <a:p>
            <a:r>
              <a:rPr lang="en-US" altLang="en-US" dirty="0"/>
              <a:t>People respond to incentives in predictable ways.</a:t>
            </a:r>
          </a:p>
          <a:p>
            <a:pPr marL="0" indent="0">
              <a:buNone/>
            </a:pPr>
            <a:endParaRPr lang="en-US" altLang="en-US" dirty="0"/>
          </a:p>
          <a:p>
            <a:pPr marL="0" indent="0" algn="ctr">
              <a:buNone/>
            </a:pPr>
            <a:r>
              <a:rPr lang="en-US" altLang="en-US" dirty="0">
                <a:latin typeface="Elephant" panose="02020904090505020303" pitchFamily="18" charset="0"/>
              </a:rPr>
              <a:t>Do people’s choices about environmental quality respond to incentives in predictable ways?</a:t>
            </a:r>
          </a:p>
          <a:p>
            <a:pPr marL="0" indent="0">
              <a:buNone/>
            </a:pPr>
            <a:endParaRPr lang="en-US" altLang="en-US" dirty="0"/>
          </a:p>
        </p:txBody>
      </p:sp>
    </p:spTree>
    <p:extLst>
      <p:ext uri="{BB962C8B-B14F-4D97-AF65-F5344CB8AC3E}">
        <p14:creationId xmlns:p14="http://schemas.microsoft.com/office/powerpoint/2010/main" val="20587861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normAutofit/>
          </a:bodyPr>
          <a:lstStyle/>
          <a:p>
            <a:r>
              <a:rPr lang="en-US" altLang="en-US" b="1" dirty="0">
                <a:cs typeface="Tahoma" panose="020B0604030504040204" pitchFamily="34" charset="0"/>
              </a:rPr>
              <a:t>Economic Reasoning </a:t>
            </a:r>
            <a:r>
              <a:rPr lang="en-US" altLang="en-US" dirty="0">
                <a:cs typeface="Tahoma" panose="020B0604030504040204" pitchFamily="34" charset="0"/>
              </a:rPr>
              <a:t>Proposition </a:t>
            </a:r>
            <a:r>
              <a:rPr lang="en-US" altLang="en-US" b="1" dirty="0">
                <a:cs typeface="Tahoma" panose="020B0604030504040204" pitchFamily="34" charset="0"/>
              </a:rPr>
              <a:t># 4:  </a:t>
            </a:r>
          </a:p>
        </p:txBody>
      </p:sp>
      <p:sp>
        <p:nvSpPr>
          <p:cNvPr id="22531" name="Rectangle 3"/>
          <p:cNvSpPr>
            <a:spLocks noGrp="1" noChangeArrowheads="1"/>
          </p:cNvSpPr>
          <p:nvPr>
            <p:ph idx="1"/>
          </p:nvPr>
        </p:nvSpPr>
        <p:spPr/>
        <p:txBody>
          <a:bodyPr>
            <a:normAutofit/>
          </a:bodyPr>
          <a:lstStyle/>
          <a:p>
            <a:r>
              <a:rPr lang="en-US" altLang="en-US" dirty="0"/>
              <a:t>Institutions are the “rules of the game” that influence choices. </a:t>
            </a:r>
          </a:p>
          <a:p>
            <a:pPr algn="ctr">
              <a:spcBef>
                <a:spcPct val="50000"/>
              </a:spcBef>
              <a:buNone/>
            </a:pPr>
            <a:r>
              <a:rPr lang="en-US" altLang="en-US" dirty="0">
                <a:latin typeface="Elephant" panose="02020904090505020303" pitchFamily="18" charset="0"/>
              </a:rPr>
              <a:t>Are the incentives that influence people’s choices about environmental quality shaped by the “rules of the game?</a:t>
            </a:r>
          </a:p>
        </p:txBody>
      </p:sp>
    </p:spTree>
    <p:extLst>
      <p:ext uri="{BB962C8B-B14F-4D97-AF65-F5344CB8AC3E}">
        <p14:creationId xmlns:p14="http://schemas.microsoft.com/office/powerpoint/2010/main" val="6153744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Economic Reasoning Proposition #5</a:t>
            </a:r>
          </a:p>
        </p:txBody>
      </p:sp>
      <p:sp>
        <p:nvSpPr>
          <p:cNvPr id="4" name="Content Placeholder 3"/>
          <p:cNvSpPr>
            <a:spLocks noGrp="1"/>
          </p:cNvSpPr>
          <p:nvPr>
            <p:ph idx="1"/>
          </p:nvPr>
        </p:nvSpPr>
        <p:spPr/>
        <p:txBody>
          <a:bodyPr>
            <a:normAutofit/>
          </a:bodyPr>
          <a:lstStyle/>
          <a:p>
            <a:r>
              <a:rPr lang="en-US" dirty="0"/>
              <a:t>ERP-5:  Understanding based on knowledge and evidence imparts value to opinions.</a:t>
            </a:r>
          </a:p>
          <a:p>
            <a:pPr marL="0" indent="0">
              <a:buNone/>
            </a:pPr>
            <a:endParaRPr lang="en-US" dirty="0"/>
          </a:p>
          <a:p>
            <a:pPr marL="0" indent="0" algn="ctr">
              <a:buNone/>
            </a:pPr>
            <a:r>
              <a:rPr lang="en-US" altLang="en-US" dirty="0">
                <a:latin typeface="Elephant" panose="02020904090505020303" pitchFamily="18" charset="0"/>
              </a:rPr>
              <a:t>Is this true of opinions about the environment?</a:t>
            </a:r>
          </a:p>
          <a:p>
            <a:pPr marL="0" indent="0">
              <a:buNone/>
            </a:pPr>
            <a:endParaRPr lang="en-US" dirty="0"/>
          </a:p>
          <a:p>
            <a:pPr marL="0" indent="0">
              <a:buNone/>
            </a:pPr>
            <a:endParaRPr lang="en-US" dirty="0"/>
          </a:p>
          <a:p>
            <a:pPr lvl="1"/>
            <a:endParaRPr lang="en-US" dirty="0"/>
          </a:p>
        </p:txBody>
      </p:sp>
    </p:spTree>
    <p:extLst>
      <p:ext uri="{BB962C8B-B14F-4D97-AF65-F5344CB8AC3E}">
        <p14:creationId xmlns:p14="http://schemas.microsoft.com/office/powerpoint/2010/main" val="31719954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theme/theme1.xml><?xml version="1.0" encoding="utf-8"?>
<a:theme xmlns:a="http://schemas.openxmlformats.org/drawingml/2006/main" name="2_EFL 2016 Master Layout">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Frosted Glass">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efl-16-Lesson6</Template>
  <TotalTime>406</TotalTime>
  <Words>937</Words>
  <Application>Microsoft Office PowerPoint</Application>
  <PresentationFormat>Widescreen</PresentationFormat>
  <Paragraphs>157</Paragraphs>
  <Slides>29</Slides>
  <Notes>7</Notes>
  <HiddenSlides>0</HiddenSlides>
  <MMClips>2</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29</vt:i4>
      </vt:variant>
    </vt:vector>
  </HeadingPairs>
  <TitlesOfParts>
    <vt:vector size="41" baseType="lpstr">
      <vt:lpstr>Aparajita</vt:lpstr>
      <vt:lpstr>Arial</vt:lpstr>
      <vt:lpstr>Arial Black</vt:lpstr>
      <vt:lpstr>Calibri</vt:lpstr>
      <vt:lpstr>Calibri Light</vt:lpstr>
      <vt:lpstr>Comic Sans MS</vt:lpstr>
      <vt:lpstr>Elephant</vt:lpstr>
      <vt:lpstr>Miriam</vt:lpstr>
      <vt:lpstr>Tahoma</vt:lpstr>
      <vt:lpstr>Times New Roman</vt:lpstr>
      <vt:lpstr>Wingdings</vt:lpstr>
      <vt:lpstr>2_EFL 2016 Master Layout</vt:lpstr>
      <vt:lpstr>Economics for Leaders</vt:lpstr>
      <vt:lpstr>Coal-Fired Power Plant</vt:lpstr>
      <vt:lpstr>Commercial Salmon Fishing</vt:lpstr>
      <vt:lpstr>QUESTION:</vt:lpstr>
      <vt:lpstr>Economic Reasoning Proposition #1</vt:lpstr>
      <vt:lpstr>Economic Reasoning Proposition #2: </vt:lpstr>
      <vt:lpstr>Economic Reasoning Proposition # 3:  </vt:lpstr>
      <vt:lpstr>Economic Reasoning Proposition # 4:  </vt:lpstr>
      <vt:lpstr>Economic Reasoning Proposition #5</vt:lpstr>
      <vt:lpstr>QUESTION</vt:lpstr>
      <vt:lpstr>Property Rights</vt:lpstr>
      <vt:lpstr>Property Rights Solutions?</vt:lpstr>
      <vt:lpstr>Commercial  Salmon Fishing</vt:lpstr>
      <vt:lpstr>Economic Reasoning Proposition # 3:  </vt:lpstr>
      <vt:lpstr>When Markets Work Well There is an exchange of Benefits and Costs</vt:lpstr>
      <vt:lpstr>Negative Externalities</vt:lpstr>
      <vt:lpstr>When is a potato chip not just a potato chip?</vt:lpstr>
      <vt:lpstr>Positive Externalities</vt:lpstr>
      <vt:lpstr>PowerPoint Presentation</vt:lpstr>
      <vt:lpstr>PowerPoint Presentation</vt:lpstr>
      <vt:lpstr>The Fish Activity: The range of possibilities</vt:lpstr>
      <vt:lpstr>The Fish Activity: The Range of Mutually Beneficial Solutions</vt:lpstr>
      <vt:lpstr>Positive ? Negative ?</vt:lpstr>
      <vt:lpstr>Externalities ?</vt:lpstr>
      <vt:lpstr>Climate Change</vt:lpstr>
      <vt:lpstr>Captain Planet</vt:lpstr>
      <vt:lpstr>Marginal Analysis</vt:lpstr>
      <vt:lpstr>Trumpeter Swans and Idaho Farmers</vt:lpstr>
      <vt:lpstr>The Ocean Club, Key Biscayne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Nick Lupien</dc:creator>
  <cp:lastModifiedBy>Debbie Henney</cp:lastModifiedBy>
  <cp:revision>28</cp:revision>
  <dcterms:created xsi:type="dcterms:W3CDTF">2009-04-26T22:45:13Z</dcterms:created>
  <dcterms:modified xsi:type="dcterms:W3CDTF">2019-06-08T15:46:08Z</dcterms:modified>
</cp:coreProperties>
</file>