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85" r:id="rId3"/>
    <p:sldId id="264" r:id="rId4"/>
    <p:sldId id="265" r:id="rId5"/>
    <p:sldId id="266" r:id="rId6"/>
    <p:sldId id="280" r:id="rId7"/>
    <p:sldId id="267" r:id="rId8"/>
    <p:sldId id="269" r:id="rId9"/>
    <p:sldId id="270" r:id="rId10"/>
    <p:sldId id="271" r:id="rId11"/>
    <p:sldId id="272" r:id="rId12"/>
    <p:sldId id="273" r:id="rId13"/>
    <p:sldId id="274" r:id="rId14"/>
    <p:sldId id="286" r:id="rId15"/>
    <p:sldId id="282" r:id="rId16"/>
    <p:sldId id="283" r:id="rId17"/>
    <p:sldId id="284" r:id="rId18"/>
    <p:sldId id="281" r:id="rId19"/>
    <p:sldId id="275" r:id="rId20"/>
    <p:sldId id="276" r:id="rId21"/>
    <p:sldId id="277" r:id="rId22"/>
    <p:sldId id="278"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1A8"/>
    <a:srgbClr val="00AA80"/>
    <a:srgbClr val="E7BA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54" autoAdjust="0"/>
  </p:normalViewPr>
  <p:slideViewPr>
    <p:cSldViewPr>
      <p:cViewPr>
        <p:scale>
          <a:sx n="76" d="100"/>
          <a:sy n="76" d="100"/>
        </p:scale>
        <p:origin x="441" y="2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31EFADB-D4DA-4DF1-B5CF-EA50E3208C68}" type="datetimeFigureOut">
              <a:rPr lang="en-US"/>
              <a:pPr>
                <a:defRPr/>
              </a:pPr>
              <a:t>6/3/2019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2A1BC7B-25D5-4328-8D52-9242807C408E}" type="slidenum">
              <a:rPr lang="en-US" altLang="en-US"/>
              <a:pPr/>
              <a:t>‹#›</a:t>
            </a:fld>
            <a:endParaRPr lang="en-US" altLang="en-US"/>
          </a:p>
        </p:txBody>
      </p:sp>
    </p:spTree>
    <p:extLst>
      <p:ext uri="{BB962C8B-B14F-4D97-AF65-F5344CB8AC3E}">
        <p14:creationId xmlns:p14="http://schemas.microsoft.com/office/powerpoint/2010/main" val="309840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5RDMdc5r5z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1BC7B-25D5-4328-8D52-9242807C408E}" type="slidenum">
              <a:rPr lang="en-US" altLang="en-US" smtClean="0"/>
              <a:pPr/>
              <a:t>6</a:t>
            </a:fld>
            <a:endParaRPr lang="en-US" altLang="en-US"/>
          </a:p>
        </p:txBody>
      </p:sp>
    </p:spTree>
    <p:extLst>
      <p:ext uri="{BB962C8B-B14F-4D97-AF65-F5344CB8AC3E}">
        <p14:creationId xmlns:p14="http://schemas.microsoft.com/office/powerpoint/2010/main" val="225696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Economic reasoning tools developed this week will help us to answer this and other questions about world poverty</a:t>
            </a:r>
          </a:p>
          <a:p>
            <a:endParaRPr lang="en-US" altLang="en-US" dirty="0"/>
          </a:p>
          <a:p>
            <a:r>
              <a:rPr lang="en-US" altLang="en-US" dirty="0"/>
              <a:t>Interactive Map:  http://www.imf.org/external/datamapper/PPPPC@WEO/THA/EGY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80699C-0772-4018-A658-7E5D4F5A8618}"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331494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DE83EB-8749-4D4D-89DB-1CEC0DF5E7E7}"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mix of government services – for teaching suggestion #3</a:t>
            </a:r>
          </a:p>
          <a:p>
            <a:pPr eaLnBrk="1" hangingPunct="1">
              <a:spcBef>
                <a:spcPct val="0"/>
              </a:spcBef>
            </a:pPr>
            <a:r>
              <a:rPr lang="en-US" altLang="en-US" dirty="0"/>
              <a:t>www.cbo.gov/publication/53651</a:t>
            </a:r>
          </a:p>
          <a:p>
            <a:pPr eaLnBrk="1" hangingPunct="1">
              <a:spcBef>
                <a:spcPct val="0"/>
              </a:spcBef>
            </a:pPr>
            <a:r>
              <a:rPr lang="en-US" altLang="en-US" dirty="0"/>
              <a:t>NOTE:  “Inc &amp; Social Security” consists of</a:t>
            </a:r>
            <a:r>
              <a:rPr lang="en-US" altLang="en-US" baseline="0" dirty="0"/>
              <a:t> Social Security and </a:t>
            </a:r>
            <a:r>
              <a:rPr lang="en-US" altLang="en-US" dirty="0"/>
              <a:t>Income Security (includes federal employee retirement and disability, unemployment compensations, food and housing assistance, and other federal income security programs).</a:t>
            </a:r>
          </a:p>
          <a:p>
            <a:pPr eaLnBrk="1" hangingPunct="1">
              <a:spcBef>
                <a:spcPct val="0"/>
              </a:spcBef>
            </a:pPr>
            <a:r>
              <a:rPr lang="en-US" altLang="en-US" dirty="0"/>
              <a:t>“Health</a:t>
            </a:r>
            <a:r>
              <a:rPr lang="en-US" altLang="en-US" baseline="0" dirty="0"/>
              <a:t> &amp; Medicare” c</a:t>
            </a:r>
            <a:r>
              <a:rPr lang="en-US" altLang="en-US" dirty="0"/>
              <a:t>onsists of spending for Medicare (net of premiums and other offsetting receipts), Medicaid, and the Children's Health Insurance Program as well as outlays to subsidize health insurance purchased through the marketplaces established under the Affordable Care Act and related spending.</a:t>
            </a:r>
          </a:p>
        </p:txBody>
      </p:sp>
    </p:spTree>
    <p:extLst>
      <p:ext uri="{BB962C8B-B14F-4D97-AF65-F5344CB8AC3E}">
        <p14:creationId xmlns:p14="http://schemas.microsoft.com/office/powerpoint/2010/main" val="344744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Infographics for 2018 budget not available yet.  2018 Revenue $3.33 trillion.  2018 Spending $4.11 trillion</a:t>
            </a:r>
          </a:p>
          <a:p>
            <a:r>
              <a:rPr lang="en-US" dirty="0"/>
              <a:t>2017 </a:t>
            </a:r>
            <a:r>
              <a:rPr lang="en-US" sz="1200" b="0" i="0" u="sng" kern="1200" dirty="0">
                <a:solidFill>
                  <a:schemeClr val="tx1"/>
                </a:solidFill>
                <a:effectLst/>
                <a:latin typeface="+mn-lt"/>
                <a:ea typeface="+mn-ea"/>
                <a:cs typeface="+mn-cs"/>
              </a:rPr>
              <a:t>https://www.cbo.gov/publication/53624</a:t>
            </a:r>
          </a:p>
          <a:p>
            <a:endParaRPr lang="en-US" dirty="0"/>
          </a:p>
        </p:txBody>
      </p:sp>
      <p:sp>
        <p:nvSpPr>
          <p:cNvPr id="4" name="Slide Number Placeholder 3"/>
          <p:cNvSpPr>
            <a:spLocks noGrp="1"/>
          </p:cNvSpPr>
          <p:nvPr>
            <p:ph type="sldNum" sz="quarter" idx="10"/>
          </p:nvPr>
        </p:nvSpPr>
        <p:spPr/>
        <p:txBody>
          <a:bodyPr/>
          <a:lstStyle/>
          <a:p>
            <a:fld id="{B2A1BC7B-25D5-4328-8D52-9242807C408E}" type="slidenum">
              <a:rPr lang="en-US" altLang="en-US" smtClean="0"/>
              <a:pPr/>
              <a:t>14</a:t>
            </a:fld>
            <a:endParaRPr lang="en-US" altLang="en-US"/>
          </a:p>
        </p:txBody>
      </p:sp>
    </p:spTree>
    <p:extLst>
      <p:ext uri="{BB962C8B-B14F-4D97-AF65-F5344CB8AC3E}">
        <p14:creationId xmlns:p14="http://schemas.microsoft.com/office/powerpoint/2010/main" val="89463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43099B-6602-4E00-BFF0-1D6C4FAC7716}"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90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Milton Friedman on spending money.  How government spending is different than private spending.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https://www.youtube.com/watch?v=5RDMdc5r5z8</a:t>
            </a:r>
            <a:endParaRPr lang="en-US" dirty="0"/>
          </a:p>
          <a:p>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A10F8C-474B-4821-BACF-8DB0150B9FF6}" type="slidenum">
              <a:rPr lang="en-US" altLang="en-US"/>
              <a:pPr eaLnBrk="1" hangingPunct="1"/>
              <a:t>18</a:t>
            </a:fld>
            <a:endParaRPr lang="en-US" altLang="en-US"/>
          </a:p>
        </p:txBody>
      </p:sp>
    </p:spTree>
    <p:extLst>
      <p:ext uri="{BB962C8B-B14F-4D97-AF65-F5344CB8AC3E}">
        <p14:creationId xmlns:p14="http://schemas.microsoft.com/office/powerpoint/2010/main" val="348041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1BC7B-25D5-4328-8D52-9242807C408E}" type="slidenum">
              <a:rPr lang="en-US" altLang="en-US" smtClean="0"/>
              <a:pPr/>
              <a:t>22</a:t>
            </a:fld>
            <a:endParaRPr lang="en-US" altLang="en-US"/>
          </a:p>
        </p:txBody>
      </p:sp>
    </p:spTree>
    <p:extLst>
      <p:ext uri="{BB962C8B-B14F-4D97-AF65-F5344CB8AC3E}">
        <p14:creationId xmlns:p14="http://schemas.microsoft.com/office/powerpoint/2010/main" val="100536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001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25704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6758AC0-F8B2-4565-A27D-3F10878B0B42}" type="slidenum">
              <a:rPr lang="en-US" altLang="en-US" smtClean="0"/>
              <a:pPr/>
              <a:t>‹#›</a:t>
            </a:fld>
            <a:endParaRPr lang="en-US" altLang="en-US"/>
          </a:p>
        </p:txBody>
      </p:sp>
    </p:spTree>
    <p:extLst>
      <p:ext uri="{BB962C8B-B14F-4D97-AF65-F5344CB8AC3E}">
        <p14:creationId xmlns:p14="http://schemas.microsoft.com/office/powerpoint/2010/main" val="182660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767411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0120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CF6BACC-C615-45BD-8B95-3C98C5954854}" type="slidenum">
              <a:rPr lang="en-US" altLang="en-US" smtClean="0"/>
              <a:pPr/>
              <a:t>‹#›</a:t>
            </a:fld>
            <a:endParaRPr lang="en-US" altLang="en-US"/>
          </a:p>
        </p:txBody>
      </p:sp>
    </p:spTree>
    <p:extLst>
      <p:ext uri="{BB962C8B-B14F-4D97-AF65-F5344CB8AC3E}">
        <p14:creationId xmlns:p14="http://schemas.microsoft.com/office/powerpoint/2010/main" val="343851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90AC33-E5ED-446F-839B-B20B9B557EDF}" type="slidenum">
              <a:rPr lang="en-US" altLang="en-US" smtClean="0"/>
              <a:pPr/>
              <a:t>‹#›</a:t>
            </a:fld>
            <a:endParaRPr lang="en-US" altLang="en-US"/>
          </a:p>
        </p:txBody>
      </p:sp>
    </p:spTree>
    <p:extLst>
      <p:ext uri="{BB962C8B-B14F-4D97-AF65-F5344CB8AC3E}">
        <p14:creationId xmlns:p14="http://schemas.microsoft.com/office/powerpoint/2010/main" val="157105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A744B2-4DA5-4338-B68D-F3ED36265336}" type="slidenum">
              <a:rPr lang="en-US" altLang="en-US" smtClean="0"/>
              <a:pPr/>
              <a:t>‹#›</a:t>
            </a:fld>
            <a:endParaRPr lang="en-US" altLang="en-US"/>
          </a:p>
        </p:txBody>
      </p:sp>
    </p:spTree>
    <p:extLst>
      <p:ext uri="{BB962C8B-B14F-4D97-AF65-F5344CB8AC3E}">
        <p14:creationId xmlns:p14="http://schemas.microsoft.com/office/powerpoint/2010/main" val="223251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45842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C0E6FAF-5A18-46D8-82F9-C8CEFCD95AA6}" type="slidenum">
              <a:rPr lang="en-US" altLang="en-US" smtClean="0"/>
              <a:pPr/>
              <a:t>‹#›</a:t>
            </a:fld>
            <a:endParaRPr lang="en-US" altLang="en-US"/>
          </a:p>
        </p:txBody>
      </p:sp>
    </p:spTree>
    <p:extLst>
      <p:ext uri="{BB962C8B-B14F-4D97-AF65-F5344CB8AC3E}">
        <p14:creationId xmlns:p14="http://schemas.microsoft.com/office/powerpoint/2010/main" val="3236796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3E0357B-39C4-4014-8A7D-BE0CF0EE1891}" type="slidenum">
              <a:rPr lang="en-US" altLang="en-US" smtClean="0"/>
              <a:pPr/>
              <a:t>‹#›</a:t>
            </a:fld>
            <a:endParaRPr lang="en-US" altLang="en-US"/>
          </a:p>
        </p:txBody>
      </p:sp>
    </p:spTree>
    <p:extLst>
      <p:ext uri="{BB962C8B-B14F-4D97-AF65-F5344CB8AC3E}">
        <p14:creationId xmlns:p14="http://schemas.microsoft.com/office/powerpoint/2010/main" val="1057941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313182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7256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6072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616859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7857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5573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816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248179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40059163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2"/>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cbo.gov/publication/5365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5RDMdc5r5z8"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1.xml"/><Relationship Id="rId5" Type="http://schemas.openxmlformats.org/officeDocument/2006/relationships/image" Target="../media/image23.wmf"/><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Lesson 8: Setting the Rules </a:t>
            </a:r>
          </a:p>
          <a:p>
            <a:r>
              <a:rPr lang="en-US" altLang="en-US" dirty="0"/>
              <a:t>Costs and Benefits of Government Action</a:t>
            </a:r>
          </a:p>
          <a:p>
            <a:endParaRPr lang="en-US" dirty="0"/>
          </a:p>
        </p:txBody>
      </p:sp>
      <p:sp>
        <p:nvSpPr>
          <p:cNvPr id="3" name="Title 2"/>
          <p:cNvSpPr>
            <a:spLocks noGrp="1"/>
          </p:cNvSpPr>
          <p:nvPr>
            <p:ph type="title"/>
          </p:nvPr>
        </p:nvSpPr>
        <p:spPr/>
        <p:txBody>
          <a:bodyPr>
            <a:normAutofit fontScale="90000"/>
          </a:bodyPr>
          <a:lstStyle/>
          <a:p>
            <a:r>
              <a:rPr lang="en-US" b="0"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Grp="1" noChangeArrowheads="1"/>
          </p:cNvSpPr>
          <p:nvPr>
            <p:ph type="title"/>
          </p:nvPr>
        </p:nvSpPr>
        <p:spPr/>
        <p:txBody>
          <a:bodyPr/>
          <a:lstStyle/>
          <a:p>
            <a:pPr eaLnBrk="1" hangingPunct="1"/>
            <a:r>
              <a:rPr lang="en-US" altLang="en-US"/>
              <a:t>Technology &amp; Public Goods</a:t>
            </a:r>
          </a:p>
        </p:txBody>
      </p:sp>
      <p:pic>
        <p:nvPicPr>
          <p:cNvPr id="146443" name="Picture 11" descr="ezpass"/>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239000" y="2819400"/>
            <a:ext cx="4229100" cy="3171825"/>
          </a:xfrm>
          <a:noFill/>
        </p:spPr>
      </p:pic>
      <p:pic>
        <p:nvPicPr>
          <p:cNvPr id="13315" name="Picture 14" descr="_corbiere_lighthous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90600" y="2057400"/>
            <a:ext cx="5867400" cy="3273425"/>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ltLang="en-US"/>
              <a:t>Addressing Externalities</a:t>
            </a:r>
          </a:p>
        </p:txBody>
      </p:sp>
      <p:pic>
        <p:nvPicPr>
          <p:cNvPr id="14339" name="Picture 7" descr="4poll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828800" y="1693068"/>
            <a:ext cx="3810000" cy="3783013"/>
          </a:xfrm>
          <a:noFill/>
        </p:spPr>
      </p:pic>
      <p:pic>
        <p:nvPicPr>
          <p:cNvPr id="14340" name="Picture 10" descr="discharge_placard"/>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rot="20105349">
            <a:off x="6181725" y="2523387"/>
            <a:ext cx="4629150" cy="2898775"/>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Addressing Externalities</a:t>
            </a:r>
          </a:p>
        </p:txBody>
      </p:sp>
      <p:pic>
        <p:nvPicPr>
          <p:cNvPr id="15364" name="Picture 13" descr="mosquitosprayi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371600" y="1447800"/>
            <a:ext cx="3422650" cy="4495800"/>
          </a:xfrm>
          <a:noFill/>
        </p:spPr>
      </p:pic>
      <p:pic>
        <p:nvPicPr>
          <p:cNvPr id="15363" name="Picture 8" descr="fluvaccination"/>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310444" y="1828800"/>
            <a:ext cx="5486400" cy="4114800"/>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3276601" cy="3048000"/>
          </a:xfrm>
        </p:spPr>
        <p:txBody>
          <a:bodyPr>
            <a:noAutofit/>
          </a:bodyPr>
          <a:lstStyle/>
          <a:p>
            <a:r>
              <a:rPr lang="en-US" altLang="en-US" sz="3200" dirty="0"/>
              <a:t>Government Spending as Percentage of Total Federal Outlays</a:t>
            </a:r>
            <a:br>
              <a:rPr lang="en-US" altLang="en-US" sz="3200" dirty="0"/>
            </a:br>
            <a:endParaRPr lang="en-US" sz="3200" dirty="0"/>
          </a:p>
        </p:txBody>
      </p:sp>
      <p:graphicFrame>
        <p:nvGraphicFramePr>
          <p:cNvPr id="159415" name="Group 695"/>
          <p:cNvGraphicFramePr>
            <a:graphicFrameLocks noGrp="1"/>
          </p:cNvGraphicFramePr>
          <p:nvPr>
            <p:ph idx="4294967295"/>
            <p:extLst>
              <p:ext uri="{D42A27DB-BD31-4B8C-83A1-F6EECF244321}">
                <p14:modId xmlns:p14="http://schemas.microsoft.com/office/powerpoint/2010/main" val="2816387348"/>
              </p:ext>
            </p:extLst>
          </p:nvPr>
        </p:nvGraphicFramePr>
        <p:xfrm>
          <a:off x="3581401" y="152400"/>
          <a:ext cx="8458199" cy="5851896"/>
        </p:xfrm>
        <a:graphic>
          <a:graphicData uri="http://schemas.openxmlformats.org/drawingml/2006/table">
            <a:tbl>
              <a:tblPr/>
              <a:tblGrid>
                <a:gridCol w="15239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82286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34" charset="0"/>
                          <a:cs typeface="Arial" charset="0"/>
                        </a:rPr>
                        <a:t>Year</a:t>
                      </a:r>
                      <a:endParaRPr kumimoji="0" lang="en-US" sz="2400" b="0" i="0" u="none" strike="noStrike" cap="none" normalizeH="0" baseline="0" dirty="0">
                        <a:ln>
                          <a:noFill/>
                        </a:ln>
                        <a:solidFill>
                          <a:srgbClr val="000000"/>
                        </a:solidFill>
                        <a:effectLst/>
                        <a:latin typeface="Tahoma" pitchFamily="34" charset="0"/>
                      </a:endParaRPr>
                    </a:p>
                  </a:txBody>
                  <a:tcPr marT="45709" marB="45709"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34" charset="0"/>
                          <a:cs typeface="Arial" charset="0"/>
                        </a:rPr>
                        <a:t>Defense</a:t>
                      </a:r>
                      <a:endParaRPr kumimoji="0" lang="en-US" sz="2400" b="0" i="0" u="none" strike="noStrike" cap="none" normalizeH="0" baseline="0" dirty="0">
                        <a:ln>
                          <a:noFill/>
                        </a:ln>
                        <a:solidFill>
                          <a:srgbClr val="000000"/>
                        </a:solidFill>
                        <a:effectLst/>
                        <a:latin typeface="Tahoma" pitchFamily="34" charset="0"/>
                      </a:endParaRPr>
                    </a:p>
                  </a:txBody>
                  <a:tcPr marT="45709" marB="45709"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34" charset="0"/>
                          <a:cs typeface="Arial" charset="0"/>
                        </a:rPr>
                        <a:t>Health &amp;</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34" charset="0"/>
                          <a:cs typeface="Arial" charset="0"/>
                        </a:rPr>
                        <a:t>Medicare</a:t>
                      </a:r>
                      <a:endParaRPr kumimoji="0" lang="en-US" sz="2400" b="0" i="0" u="none" strike="noStrike" cap="none" normalizeH="0" baseline="0" dirty="0">
                        <a:ln>
                          <a:noFill/>
                        </a:ln>
                        <a:solidFill>
                          <a:srgbClr val="000000"/>
                        </a:solidFill>
                        <a:effectLst/>
                        <a:latin typeface="Tahoma" pitchFamily="34" charset="0"/>
                      </a:endParaRPr>
                    </a:p>
                  </a:txBody>
                  <a:tcPr marT="45709" marB="45709"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34" charset="0"/>
                          <a:cs typeface="Arial" charset="0"/>
                        </a:rPr>
                        <a:t>  Inc. &amp; Soc. Security</a:t>
                      </a:r>
                      <a:endParaRPr kumimoji="0" lang="en-US" sz="2400" b="0" i="0" u="none" strike="noStrike" cap="none" normalizeH="0" baseline="0" dirty="0">
                        <a:ln>
                          <a:noFill/>
                        </a:ln>
                        <a:solidFill>
                          <a:srgbClr val="000000"/>
                        </a:solidFill>
                        <a:effectLst/>
                        <a:latin typeface="Tahoma" pitchFamily="34" charset="0"/>
                      </a:endParaRPr>
                    </a:p>
                  </a:txBody>
                  <a:tcPr marT="45709" marB="45709"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34" charset="0"/>
                          <a:cs typeface="Arial" charset="0"/>
                        </a:rPr>
                        <a:t>Net Interest on Debt</a:t>
                      </a:r>
                      <a:endParaRPr kumimoji="0" lang="en-US" sz="2400" b="0" i="0" u="none" strike="noStrike" cap="none" normalizeH="0" baseline="0" dirty="0">
                        <a:ln>
                          <a:noFill/>
                        </a:ln>
                        <a:solidFill>
                          <a:srgbClr val="000000"/>
                        </a:solidFill>
                        <a:effectLst/>
                        <a:latin typeface="Tahoma" pitchFamily="34" charset="0"/>
                      </a:endParaRPr>
                    </a:p>
                  </a:txBody>
                  <a:tcPr marT="45709" marB="45709"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1940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16%</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 </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15%</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1950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31%</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 </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11%</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11%</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1960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50%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8%</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1970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42%</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4%</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23%</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7%</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1980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23%</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8%</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33%</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9%</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1990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24%</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11%</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30%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15%</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2000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16%</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18%</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35%</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12%</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2010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20%</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21%</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37%</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6%</a:t>
                      </a:r>
                      <a:endParaRPr kumimoji="0" lang="en-US" sz="2400" b="1" i="0" u="none" strike="noStrike" cap="none" normalizeH="0" baseline="0" dirty="0">
                        <a:ln>
                          <a:noFill/>
                        </a:ln>
                        <a:solidFill>
                          <a:srgbClr val="000000"/>
                        </a:solidFill>
                        <a:effectLst/>
                        <a:latin typeface="Arial" charset="0"/>
                      </a:endParaRP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rPr>
                        <a:t>2015</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rPr>
                        <a:t>16%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25%</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36%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rPr>
                        <a:t>2016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rPr>
                        <a:t>15%</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26%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36%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8025623"/>
                  </a:ext>
                </a:extLst>
              </a:tr>
              <a:tr h="45714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rPr>
                        <a:t>2017</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rPr>
                        <a:t>15%</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26%</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35%</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000000"/>
                          </a:solidFill>
                          <a:effectLst/>
                          <a:latin typeface="Arial" charset="0"/>
                        </a:rPr>
                        <a:t>7%</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3998127"/>
                  </a:ext>
                </a:extLst>
              </a:tr>
            </a:tbl>
          </a:graphicData>
        </a:graphic>
      </p:graphicFrame>
      <p:sp>
        <p:nvSpPr>
          <p:cNvPr id="16454" name="Text Box 691"/>
          <p:cNvSpPr txBox="1">
            <a:spLocks noChangeArrowheads="1"/>
          </p:cNvSpPr>
          <p:nvPr/>
        </p:nvSpPr>
        <p:spPr bwMode="auto">
          <a:xfrm>
            <a:off x="5875421" y="6207658"/>
            <a:ext cx="632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b="1" dirty="0">
                <a:latin typeface="+mn-lt"/>
              </a:rPr>
              <a:t>Source:  Office of Management and Budget </a:t>
            </a:r>
            <a:r>
              <a:rPr lang="en-US" altLang="en-US" sz="1800" b="1" dirty="0">
                <a:latin typeface="+mn-lt"/>
                <a:hlinkClick r:id="rId4"/>
              </a:rPr>
              <a:t>www.cbo.gov/publication/53651</a:t>
            </a:r>
            <a:r>
              <a:rPr lang="en-US" altLang="en-US" sz="1800" b="1" dirty="0">
                <a:latin typeface="+mn-lt"/>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9ED391-B689-4F0A-9C44-38F89071E3E6}"/>
              </a:ext>
            </a:extLst>
          </p:cNvPr>
          <p:cNvPicPr>
            <a:picLocks noChangeAspect="1"/>
          </p:cNvPicPr>
          <p:nvPr/>
        </p:nvPicPr>
        <p:blipFill>
          <a:blip r:embed="rId3"/>
          <a:stretch>
            <a:fillRect/>
          </a:stretch>
        </p:blipFill>
        <p:spPr>
          <a:xfrm>
            <a:off x="4389263" y="76200"/>
            <a:ext cx="7641960" cy="6629400"/>
          </a:xfrm>
          <a:prstGeom prst="rect">
            <a:avLst/>
          </a:prstGeom>
        </p:spPr>
      </p:pic>
      <p:sp>
        <p:nvSpPr>
          <p:cNvPr id="7" name="Title 6"/>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Where does government get &amp; spend their money?</a:t>
            </a:r>
          </a:p>
        </p:txBody>
      </p:sp>
    </p:spTree>
    <p:extLst>
      <p:ext uri="{BB962C8B-B14F-4D97-AF65-F5344CB8AC3E}">
        <p14:creationId xmlns:p14="http://schemas.microsoft.com/office/powerpoint/2010/main" val="160801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sz="5400" dirty="0">
                <a:solidFill>
                  <a:schemeClr val="tx1"/>
                </a:solidFill>
              </a:rPr>
              <a:t>How do we pay for government?</a:t>
            </a:r>
          </a:p>
        </p:txBody>
      </p:sp>
      <p:sp>
        <p:nvSpPr>
          <p:cNvPr id="35843" name="Rectangle 3"/>
          <p:cNvSpPr>
            <a:spLocks noGrp="1" noChangeArrowheads="1"/>
          </p:cNvSpPr>
          <p:nvPr>
            <p:ph idx="1"/>
          </p:nvPr>
        </p:nvSpPr>
        <p:spPr/>
        <p:txBody>
          <a:bodyPr>
            <a:normAutofit/>
          </a:bodyPr>
          <a:lstStyle/>
          <a:p>
            <a:pPr eaLnBrk="1" hangingPunct="1"/>
            <a:r>
              <a:rPr lang="en-US" altLang="en-US" sz="5400" dirty="0"/>
              <a:t>Taxes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28E9A1-8F61-4238-BD83-009835834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838200"/>
            <a:ext cx="7824369" cy="5105400"/>
          </a:xfrm>
          <a:prstGeom prst="rect">
            <a:avLst/>
          </a:prstGeom>
        </p:spPr>
      </p:pic>
      <p:sp>
        <p:nvSpPr>
          <p:cNvPr id="6" name="Title 1"/>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algn="ctr" fontAlgn="auto">
              <a:spcAft>
                <a:spcPts val="600"/>
              </a:spcAft>
            </a:pPr>
            <a:r>
              <a:rPr lang="en-US" altLang="en-US" sz="3300" kern="1200">
                <a:solidFill>
                  <a:srgbClr val="FFFFFF"/>
                </a:solidFill>
                <a:latin typeface="+mj-lt"/>
                <a:ea typeface="+mj-ea"/>
                <a:cs typeface="+mj-cs"/>
              </a:rPr>
              <a:t>U.S. </a:t>
            </a:r>
          </a:p>
          <a:p>
            <a:pPr algn="ctr" fontAlgn="auto">
              <a:spcAft>
                <a:spcPts val="600"/>
              </a:spcAft>
            </a:pPr>
            <a:r>
              <a:rPr lang="en-US" altLang="en-US" sz="3300" kern="1200">
                <a:solidFill>
                  <a:srgbClr val="FFFFFF"/>
                </a:solidFill>
                <a:latin typeface="+mj-lt"/>
                <a:ea typeface="+mj-ea"/>
                <a:cs typeface="+mj-cs"/>
              </a:rPr>
              <a:t>Federal Revenues (Fiscal Year 2017)</a:t>
            </a:r>
            <a:endParaRPr lang="en-US" sz="3300" kern="1200">
              <a:solidFill>
                <a:srgbClr val="FFFFFF"/>
              </a:solidFill>
              <a:latin typeface="+mj-lt"/>
              <a:ea typeface="+mj-ea"/>
              <a:cs typeface="+mj-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67176F-3E49-48BC-8154-AC933E40D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582" y="381000"/>
            <a:ext cx="7767486" cy="6019800"/>
          </a:xfrm>
          <a:prstGeom prst="rect">
            <a:avLst/>
          </a:prstGeom>
        </p:spPr>
      </p:pic>
      <p:sp>
        <p:nvSpPr>
          <p:cNvPr id="4" name="Title 1"/>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algn="ctr" fontAlgn="auto">
              <a:spcAft>
                <a:spcPts val="600"/>
              </a:spcAft>
            </a:pPr>
            <a:r>
              <a:rPr lang="en-US" altLang="en-US" sz="3300" kern="1200">
                <a:solidFill>
                  <a:srgbClr val="FFFFFF"/>
                </a:solidFill>
                <a:latin typeface="+mj-lt"/>
                <a:ea typeface="+mj-ea"/>
                <a:cs typeface="+mj-cs"/>
              </a:rPr>
              <a:t>U.S. </a:t>
            </a:r>
          </a:p>
          <a:p>
            <a:pPr algn="ctr" fontAlgn="auto">
              <a:spcAft>
                <a:spcPts val="600"/>
              </a:spcAft>
            </a:pPr>
            <a:r>
              <a:rPr lang="en-US" altLang="en-US" sz="3300" kern="1200">
                <a:solidFill>
                  <a:srgbClr val="FFFFFF"/>
                </a:solidFill>
                <a:latin typeface="+mj-lt"/>
                <a:ea typeface="+mj-ea"/>
                <a:cs typeface="+mj-cs"/>
              </a:rPr>
              <a:t>Federal Spending (Fiscal Year 2017)</a:t>
            </a:r>
            <a:endParaRPr lang="en-US" sz="3300" kern="1200">
              <a:solidFill>
                <a:srgbClr val="FFFFFF"/>
              </a:solidFill>
              <a:latin typeface="+mj-lt"/>
              <a:ea typeface="+mj-ea"/>
              <a:cs typeface="+mj-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4 Ways to Spend Money</a:t>
            </a:r>
          </a:p>
        </p:txBody>
      </p:sp>
      <p:sp>
        <p:nvSpPr>
          <p:cNvPr id="2" name="Picture Placeholder 1"/>
          <p:cNvSpPr>
            <a:spLocks noGrp="1"/>
          </p:cNvSpPr>
          <p:nvPr>
            <p:ph type="pic" idx="1"/>
          </p:nvPr>
        </p:nvSpPr>
        <p:spPr/>
      </p:sp>
      <p:pic>
        <p:nvPicPr>
          <p:cNvPr id="3" name="5RDMdc5r5z8"/>
          <p:cNvPicPr>
            <a:picLocks noRot="1" noChangeAspect="1"/>
          </p:cNvPicPr>
          <p:nvPr>
            <a:videoFile r:link="rId1"/>
          </p:nvPr>
        </p:nvPicPr>
        <p:blipFill>
          <a:blip r:embed="rId4"/>
          <a:stretch>
            <a:fillRect/>
          </a:stretch>
        </p:blipFill>
        <p:spPr>
          <a:xfrm>
            <a:off x="1066800" y="38099"/>
            <a:ext cx="10363200" cy="58293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5400" dirty="0"/>
              <a:t>Public Choice Theory:</a:t>
            </a:r>
            <a:endParaRPr lang="en-US" altLang="en-US" sz="4400" dirty="0"/>
          </a:p>
        </p:txBody>
      </p:sp>
      <p:sp>
        <p:nvSpPr>
          <p:cNvPr id="21507" name="Rectangle 3"/>
          <p:cNvSpPr>
            <a:spLocks noGrp="1" noChangeArrowheads="1"/>
          </p:cNvSpPr>
          <p:nvPr>
            <p:ph idx="1"/>
          </p:nvPr>
        </p:nvSpPr>
        <p:spPr/>
        <p:txBody>
          <a:bodyPr>
            <a:normAutofit/>
          </a:bodyPr>
          <a:lstStyle/>
          <a:p>
            <a:pPr eaLnBrk="1" hangingPunct="1"/>
            <a:r>
              <a:rPr lang="en-US" altLang="en-US" sz="3200" dirty="0"/>
              <a:t>Like private individuals, elected officials act in their best interests.</a:t>
            </a:r>
          </a:p>
          <a:p>
            <a:pPr eaLnBrk="1" hangingPunct="1"/>
            <a:r>
              <a:rPr lang="en-US" altLang="en-US" sz="3200" dirty="0"/>
              <a:t>Elected officials’ abilities to accomplish their goals depend on being elected (and re-elected).</a:t>
            </a:r>
          </a:p>
          <a:p>
            <a:pPr eaLnBrk="1" hangingPunct="1"/>
            <a:r>
              <a:rPr lang="en-US" altLang="en-US" sz="3200" dirty="0"/>
              <a:t>Elected officials have an incentive to pay more attention to those constituents who are able and likely to influence the election.</a:t>
            </a:r>
          </a:p>
        </p:txBody>
      </p:sp>
      <p:sp>
        <p:nvSpPr>
          <p:cNvPr id="21508" name="Text Box 4"/>
          <p:cNvSpPr txBox="1">
            <a:spLocks noChangeArrowheads="1"/>
          </p:cNvSpPr>
          <p:nvPr/>
        </p:nvSpPr>
        <p:spPr bwMode="auto">
          <a:xfrm>
            <a:off x="3505200" y="51816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800" b="1" dirty="0">
                <a:solidFill>
                  <a:srgbClr val="D6104A"/>
                </a:solidFill>
                <a:latin typeface="Arial" panose="020B0604020202020204" pitchFamily="34" charset="0"/>
              </a:rPr>
              <a:t>The power of Special Interest Groups derives from the distribution of benefits and costs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b="1" dirty="0">
                <a:cs typeface="Tahoma" panose="020B0604030504040204" pitchFamily="34" charset="0"/>
              </a:rPr>
              <a:t>Economic Reasoning </a:t>
            </a:r>
            <a:r>
              <a:rPr lang="en-US" altLang="en-US" dirty="0">
                <a:cs typeface="Tahoma" panose="020B0604030504040204" pitchFamily="34" charset="0"/>
              </a:rPr>
              <a:t>Proposition </a:t>
            </a:r>
            <a:r>
              <a:rPr lang="en-US" altLang="en-US" b="1" dirty="0">
                <a:cs typeface="Tahoma" panose="020B0604030504040204" pitchFamily="34" charset="0"/>
              </a:rPr>
              <a:t># 4:  </a:t>
            </a:r>
          </a:p>
        </p:txBody>
      </p:sp>
      <p:sp>
        <p:nvSpPr>
          <p:cNvPr id="22531" name="Rectangle 3"/>
          <p:cNvSpPr>
            <a:spLocks noGrp="1" noChangeArrowheads="1"/>
          </p:cNvSpPr>
          <p:nvPr>
            <p:ph idx="1"/>
          </p:nvPr>
        </p:nvSpPr>
        <p:spPr/>
        <p:txBody>
          <a:bodyPr>
            <a:normAutofit/>
          </a:bodyPr>
          <a:lstStyle/>
          <a:p>
            <a:r>
              <a:rPr lang="en-US" altLang="en-US" dirty="0"/>
              <a:t>Institutions are the “rules of the game” that influence choices. </a:t>
            </a:r>
          </a:p>
          <a:p>
            <a:pPr lvl="1"/>
            <a:r>
              <a:rPr lang="en-US" altLang="en-US" dirty="0"/>
              <a:t>Laws, customs, moral principles, superstitions, and cultural values influence people’s choices. These basic institutions controlling behavior set out and establish the incentive structure and the basic design of the economic system.</a:t>
            </a:r>
          </a:p>
        </p:txBody>
      </p:sp>
    </p:spTree>
    <p:extLst>
      <p:ext uri="{BB962C8B-B14F-4D97-AF65-F5344CB8AC3E}">
        <p14:creationId xmlns:p14="http://schemas.microsoft.com/office/powerpoint/2010/main" val="140106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r>
              <a:rPr lang="en-US" altLang="en-US" b="1" dirty="0"/>
              <a:t>Concentrated Benefits and Diffuse Costs? Vote “For!”</a:t>
            </a:r>
          </a:p>
        </p:txBody>
      </p:sp>
      <p:sp>
        <p:nvSpPr>
          <p:cNvPr id="22531" name="Rectangle 3"/>
          <p:cNvSpPr>
            <a:spLocks noGrp="1" noChangeArrowheads="1"/>
          </p:cNvSpPr>
          <p:nvPr>
            <p:ph sz="half" idx="1"/>
          </p:nvPr>
        </p:nvSpPr>
        <p:spPr/>
        <p:txBody>
          <a:bodyPr>
            <a:normAutofit/>
          </a:bodyPr>
          <a:lstStyle/>
          <a:p>
            <a:pPr eaLnBrk="1" hangingPunct="1"/>
            <a:r>
              <a:rPr lang="en-US" altLang="en-US" sz="3200" dirty="0"/>
              <a:t>Big benefit to a small but organized group of voters</a:t>
            </a:r>
            <a:endParaRPr lang="en-US" altLang="en-US" sz="2800" i="1" dirty="0"/>
          </a:p>
        </p:txBody>
      </p:sp>
      <p:sp>
        <p:nvSpPr>
          <p:cNvPr id="22532" name="Rectangle 4"/>
          <p:cNvSpPr>
            <a:spLocks noGrp="1" noChangeArrowheads="1"/>
          </p:cNvSpPr>
          <p:nvPr>
            <p:ph sz="half" idx="2"/>
          </p:nvPr>
        </p:nvSpPr>
        <p:spPr>
          <a:xfrm>
            <a:off x="6180296" y="1825625"/>
            <a:ext cx="5181600" cy="4351338"/>
          </a:xfrm>
        </p:spPr>
        <p:txBody>
          <a:bodyPr>
            <a:normAutofit/>
          </a:bodyPr>
          <a:lstStyle/>
          <a:p>
            <a:pPr eaLnBrk="1" hangingPunct="1"/>
            <a:r>
              <a:rPr lang="en-US" altLang="en-US" sz="3200" dirty="0"/>
              <a:t>Small cost to a large number of unorganized, sometime voters</a:t>
            </a:r>
            <a:endParaRPr lang="en-US" altLang="en-US" sz="2800" i="1" dirty="0"/>
          </a:p>
        </p:txBody>
      </p:sp>
      <p:pic>
        <p:nvPicPr>
          <p:cNvPr id="22533" name="Picture 5" descr="Milk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86808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Milk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903" y="45967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Milk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394428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Milk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0" y="455388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Coin - Penn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775" y="3182287"/>
            <a:ext cx="66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Money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8896" y="3121468"/>
            <a:ext cx="2514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Coin - Penn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725087"/>
            <a:ext cx="66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descr="Coin - Penn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3106087"/>
            <a:ext cx="66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Coin - Penn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975" y="3639487"/>
            <a:ext cx="66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descr="Coin - Penn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6400" y="3868087"/>
            <a:ext cx="66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5" descr="Coin - Penn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3182287"/>
            <a:ext cx="66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descr="Farmer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4775" y="3177967"/>
            <a:ext cx="3886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9788" y="228600"/>
            <a:ext cx="10515600" cy="1082675"/>
          </a:xfrm>
        </p:spPr>
        <p:txBody>
          <a:bodyPr/>
          <a:lstStyle/>
          <a:p>
            <a:pPr eaLnBrk="1" hangingPunct="1"/>
            <a:r>
              <a:rPr lang="en-US" altLang="en-US" b="1" dirty="0"/>
              <a:t>Legislators tend to vote:</a:t>
            </a:r>
            <a:endParaRPr lang="en-US" altLang="en-US" dirty="0"/>
          </a:p>
        </p:txBody>
      </p:sp>
      <p:sp>
        <p:nvSpPr>
          <p:cNvPr id="2" name="Text Placeholder 1"/>
          <p:cNvSpPr>
            <a:spLocks noGrp="1"/>
          </p:cNvSpPr>
          <p:nvPr>
            <p:ph type="body" idx="1"/>
          </p:nvPr>
        </p:nvSpPr>
        <p:spPr/>
        <p:txBody>
          <a:bodyPr/>
          <a:lstStyle/>
          <a:p>
            <a:r>
              <a:rPr lang="en-US" dirty="0"/>
              <a:t>FOR	</a:t>
            </a:r>
          </a:p>
        </p:txBody>
      </p:sp>
      <p:sp>
        <p:nvSpPr>
          <p:cNvPr id="23555" name="Rectangle 3"/>
          <p:cNvSpPr>
            <a:spLocks noGrp="1" noChangeArrowheads="1"/>
          </p:cNvSpPr>
          <p:nvPr>
            <p:ph sz="half" idx="2"/>
          </p:nvPr>
        </p:nvSpPr>
        <p:spPr/>
        <p:txBody>
          <a:bodyPr>
            <a:normAutofit/>
          </a:bodyPr>
          <a:lstStyle/>
          <a:p>
            <a:pPr eaLnBrk="1" hangingPunct="1"/>
            <a:r>
              <a:rPr lang="en-US" altLang="en-US" sz="3600" dirty="0"/>
              <a:t>legislation that confers significant benefits on relatively small (but organized and active) groups and imposes small costs on the public at large </a:t>
            </a:r>
            <a:endParaRPr lang="en-US" altLang="en-US" sz="3600" b="1" dirty="0"/>
          </a:p>
        </p:txBody>
      </p:sp>
      <p:sp>
        <p:nvSpPr>
          <p:cNvPr id="3" name="Text Placeholder 2"/>
          <p:cNvSpPr>
            <a:spLocks noGrp="1"/>
          </p:cNvSpPr>
          <p:nvPr>
            <p:ph type="body" sz="quarter" idx="3"/>
          </p:nvPr>
        </p:nvSpPr>
        <p:spPr/>
        <p:txBody>
          <a:bodyPr/>
          <a:lstStyle/>
          <a:p>
            <a:r>
              <a:rPr lang="en-US" dirty="0"/>
              <a:t>AGAINST</a:t>
            </a:r>
          </a:p>
        </p:txBody>
      </p:sp>
      <p:sp>
        <p:nvSpPr>
          <p:cNvPr id="23556" name="Rectangle 4"/>
          <p:cNvSpPr>
            <a:spLocks noGrp="1" noChangeArrowheads="1"/>
          </p:cNvSpPr>
          <p:nvPr>
            <p:ph sz="quarter" idx="4"/>
          </p:nvPr>
        </p:nvSpPr>
        <p:spPr/>
        <p:txBody>
          <a:bodyPr>
            <a:normAutofit/>
          </a:bodyPr>
          <a:lstStyle/>
          <a:p>
            <a:pPr eaLnBrk="1" hangingPunct="1"/>
            <a:r>
              <a:rPr lang="en-US" altLang="en-US" sz="3600" dirty="0"/>
              <a:t>legislation that imposes costs on small (but organized and active) groups and deprives the public at large of relatively small benefits</a:t>
            </a:r>
            <a:endParaRPr lang="en-US" altLang="en-US" sz="3600" b="1" dirty="0"/>
          </a:p>
        </p:txBody>
      </p:sp>
      <p:pic>
        <p:nvPicPr>
          <p:cNvPr id="23557" name="Picture 5" descr="Thumbs Up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4012" y="1143000"/>
            <a:ext cx="1955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Thumbs Down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794" y="1143000"/>
            <a:ext cx="20320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01150" y="974425"/>
            <a:ext cx="3438449" cy="4054775"/>
          </a:xfrm>
          <a:prstGeom prst="rect">
            <a:avLst/>
          </a:prstGeom>
        </p:spPr>
      </p:pic>
      <p:sp>
        <p:nvSpPr>
          <p:cNvPr id="24578" name="Rectangle 3"/>
          <p:cNvSpPr>
            <a:spLocks noGrp="1" noChangeArrowheads="1"/>
          </p:cNvSpPr>
          <p:nvPr>
            <p:ph type="subTitle" idx="1"/>
          </p:nvPr>
        </p:nvSpPr>
        <p:spPr>
          <a:xfrm>
            <a:off x="457200" y="533399"/>
            <a:ext cx="8153400" cy="5105400"/>
          </a:xfrm>
        </p:spPr>
        <p:txBody>
          <a:bodyPr>
            <a:normAutofit/>
          </a:bodyPr>
          <a:lstStyle/>
          <a:p>
            <a:pPr eaLnBrk="1" hangingPunct="1"/>
            <a:r>
              <a:rPr lang="en-US" altLang="en-US" dirty="0"/>
              <a:t> </a:t>
            </a:r>
            <a:r>
              <a:rPr lang="en-US" altLang="en-US" sz="5400" dirty="0"/>
              <a:t>“Government is the great fiction through which everybody endeavors to live at the expense of everybody else.”  </a:t>
            </a:r>
          </a:p>
          <a:p>
            <a:pPr eaLnBrk="1" hangingPunct="1"/>
            <a:r>
              <a:rPr lang="en-US" altLang="en-US" dirty="0" err="1"/>
              <a:t>Frédéric</a:t>
            </a:r>
            <a:r>
              <a:rPr lang="en-US" altLang="en-US" dirty="0"/>
              <a:t> </a:t>
            </a:r>
            <a:r>
              <a:rPr lang="en-US" altLang="en-US" dirty="0" err="1"/>
              <a:t>Bastiat</a:t>
            </a:r>
            <a:r>
              <a:rPr lang="en-US" altLang="en-US" dirty="0"/>
              <a:t> (1801 – 1850).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sz="5400" dirty="0"/>
              <a:t>The Rule of Law</a:t>
            </a:r>
          </a:p>
        </p:txBody>
      </p:sp>
      <p:sp>
        <p:nvSpPr>
          <p:cNvPr id="169987" name="Rectangle 3"/>
          <p:cNvSpPr>
            <a:spLocks noGrp="1" noChangeArrowheads="1"/>
          </p:cNvSpPr>
          <p:nvPr>
            <p:ph idx="1"/>
          </p:nvPr>
        </p:nvSpPr>
        <p:spPr/>
        <p:txBody>
          <a:bodyPr>
            <a:normAutofit lnSpcReduction="10000"/>
          </a:bodyPr>
          <a:lstStyle/>
          <a:p>
            <a:pPr eaLnBrk="1" hangingPunct="1"/>
            <a:r>
              <a:rPr lang="en-US" altLang="en-US" sz="3600" dirty="0">
                <a:solidFill>
                  <a:srgbClr val="D60F4A"/>
                </a:solidFill>
              </a:rPr>
              <a:t>Rule of Law </a:t>
            </a:r>
            <a:r>
              <a:rPr lang="en-US" altLang="en-US" sz="3600" dirty="0"/>
              <a:t>exists when rules that govern behavior and interactions among individuals and groups of individuals apply to both the governed and the governing.</a:t>
            </a:r>
          </a:p>
          <a:p>
            <a:pPr eaLnBrk="1" hangingPunct="1"/>
            <a:r>
              <a:rPr lang="en-US" altLang="en-US" sz="3600" dirty="0">
                <a:solidFill>
                  <a:srgbClr val="D6104A"/>
                </a:solidFill>
              </a:rPr>
              <a:t>Rule of Man </a:t>
            </a:r>
            <a:r>
              <a:rPr lang="en-US" altLang="en-US" sz="3600" dirty="0"/>
              <a:t>exists when laws are applied at the discretion of the governing.</a:t>
            </a:r>
          </a:p>
          <a:p>
            <a:pPr eaLnBrk="1" hangingPunct="1"/>
            <a:r>
              <a:rPr lang="en-US" altLang="en-US" sz="3600" dirty="0"/>
              <a:t>Under the </a:t>
            </a:r>
            <a:r>
              <a:rPr lang="en-US" altLang="en-US" sz="3600" dirty="0">
                <a:solidFill>
                  <a:srgbClr val="D6104A"/>
                </a:solidFill>
              </a:rPr>
              <a:t>Rule of Force</a:t>
            </a:r>
            <a:r>
              <a:rPr lang="en-US" altLang="en-US" sz="3600" dirty="0"/>
              <a:t>, people own what they can defend.</a:t>
            </a:r>
            <a:endParaRPr lang="en-US"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p:txBody>
          <a:bodyPr>
            <a:normAutofit lnSpcReduction="10000"/>
          </a:bodyPr>
          <a:lstStyle/>
          <a:p>
            <a:pPr eaLnBrk="1" hangingPunct="1"/>
            <a:r>
              <a:rPr lang="en-US" altLang="en-US"/>
              <a:t>Please use the slides before this one in your presentation. </a:t>
            </a:r>
          </a:p>
          <a:p>
            <a:pPr eaLnBrk="1" hangingPunct="1"/>
            <a:endParaRPr lang="en-US" altLang="en-US"/>
          </a:p>
          <a:p>
            <a:pPr eaLnBrk="1" hangingPunct="1">
              <a:buFont typeface="Wingdings" panose="05000000000000000000" pitchFamily="2" charset="2"/>
              <a:buNone/>
            </a:pPr>
            <a:r>
              <a:rPr lang="en-US" altLang="en-US"/>
              <a:t> </a:t>
            </a:r>
          </a:p>
          <a:p>
            <a:pPr eaLnBrk="1" hangingPunct="1"/>
            <a:r>
              <a:rPr lang="en-US" altLang="en-US"/>
              <a:t>The slides following this one are provided as options.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sz="5400" dirty="0"/>
              <a:t>Freedom House: Rule of Law</a:t>
            </a:r>
          </a:p>
        </p:txBody>
      </p:sp>
      <p:sp>
        <p:nvSpPr>
          <p:cNvPr id="8195" name="Rectangle 3"/>
          <p:cNvSpPr>
            <a:spLocks noGrp="1" noChangeArrowheads="1"/>
          </p:cNvSpPr>
          <p:nvPr>
            <p:ph idx="1"/>
          </p:nvPr>
        </p:nvSpPr>
        <p:spPr/>
        <p:txBody>
          <a:bodyPr>
            <a:normAutofit/>
          </a:bodyPr>
          <a:lstStyle/>
          <a:p>
            <a:pPr eaLnBrk="1" hangingPunct="1">
              <a:lnSpc>
                <a:spcPct val="80000"/>
              </a:lnSpc>
            </a:pPr>
            <a:r>
              <a:rPr lang="en-US" altLang="en-US" sz="3200" dirty="0"/>
              <a:t>Is there an independent judiciary?</a:t>
            </a:r>
          </a:p>
          <a:p>
            <a:pPr eaLnBrk="1" hangingPunct="1">
              <a:lnSpc>
                <a:spcPct val="80000"/>
              </a:lnSpc>
            </a:pPr>
            <a:r>
              <a:rPr lang="en-US" altLang="en-US" sz="3200" dirty="0"/>
              <a:t>Does the rule of law prevail in civil and criminal matters?  Are police under direct civilian control?</a:t>
            </a:r>
          </a:p>
          <a:p>
            <a:pPr eaLnBrk="1" hangingPunct="1">
              <a:lnSpc>
                <a:spcPct val="80000"/>
              </a:lnSpc>
            </a:pPr>
            <a:r>
              <a:rPr lang="en-US" altLang="en-US" sz="3200" dirty="0"/>
              <a:t>Is there protection from political terror, unjustified imprisonment, exile, or torture, whether by groups that support or oppose the system? Is there freedom from war and insurgencies?</a:t>
            </a:r>
          </a:p>
          <a:p>
            <a:pPr eaLnBrk="1" hangingPunct="1">
              <a:lnSpc>
                <a:spcPct val="80000"/>
              </a:lnSpc>
            </a:pPr>
            <a:r>
              <a:rPr lang="en-US" altLang="en-US" sz="3200" dirty="0"/>
              <a:t>Do laws, policies, and practices guarantee equal treatment of various segments of the population?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reedom house freedom of the world 2019">
            <a:extLst>
              <a:ext uri="{FF2B5EF4-FFF2-40B4-BE49-F238E27FC236}">
                <a16:creationId xmlns:a16="http://schemas.microsoft.com/office/drawing/2014/main" id="{2460C507-0A22-414A-9E6B-033E860CD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41916"/>
            <a:ext cx="11201400" cy="5430054"/>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8"/>
          <p:cNvSpPr txBox="1">
            <a:spLocks noChangeArrowheads="1"/>
          </p:cNvSpPr>
          <p:nvPr/>
        </p:nvSpPr>
        <p:spPr bwMode="auto">
          <a:xfrm>
            <a:off x="5334000" y="5593557"/>
            <a:ext cx="53340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solidFill>
                  <a:schemeClr val="bg1"/>
                </a:solidFill>
                <a:latin typeface="Arial" panose="020B0604020202020204" pitchFamily="34" charset="0"/>
              </a:rPr>
              <a:t>     Free		Partly Free	     Not Free</a:t>
            </a:r>
          </a:p>
          <a:p>
            <a:pPr eaLnBrk="1" hangingPunct="1">
              <a:spcBef>
                <a:spcPct val="50000"/>
              </a:spcBef>
              <a:buFontTx/>
              <a:buNone/>
            </a:pPr>
            <a:endParaRPr lang="en-US" altLang="en-US" sz="1800" dirty="0">
              <a:solidFill>
                <a:schemeClr val="bg1"/>
              </a:solidFill>
              <a:latin typeface="Arial" panose="020B0604020202020204" pitchFamily="34" charset="0"/>
            </a:endParaRPr>
          </a:p>
          <a:p>
            <a:pPr eaLnBrk="1" hangingPunct="1">
              <a:spcBef>
                <a:spcPct val="50000"/>
              </a:spcBef>
              <a:buFontTx/>
              <a:buNone/>
            </a:pPr>
            <a:endParaRPr lang="en-US" altLang="en-US" sz="1800" dirty="0">
              <a:solidFill>
                <a:schemeClr val="bg1"/>
              </a:solidFill>
              <a:latin typeface="Arial" panose="020B0604020202020204" pitchFamily="34" charset="0"/>
            </a:endParaRPr>
          </a:p>
        </p:txBody>
      </p:sp>
      <p:sp>
        <p:nvSpPr>
          <p:cNvPr id="9219" name="Text Box 7"/>
          <p:cNvSpPr txBox="1">
            <a:spLocks noChangeArrowheads="1"/>
          </p:cNvSpPr>
          <p:nvPr/>
        </p:nvSpPr>
        <p:spPr bwMode="auto">
          <a:xfrm>
            <a:off x="2286000" y="54102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9221" name="Rectangle 9"/>
          <p:cNvSpPr>
            <a:spLocks noChangeArrowheads="1"/>
          </p:cNvSpPr>
          <p:nvPr/>
        </p:nvSpPr>
        <p:spPr bwMode="auto">
          <a:xfrm>
            <a:off x="5633860" y="6083845"/>
            <a:ext cx="985490" cy="430829"/>
          </a:xfrm>
          <a:prstGeom prst="rect">
            <a:avLst/>
          </a:prstGeom>
          <a:solidFill>
            <a:srgbClr val="00AA80"/>
          </a:solidFill>
          <a:ln w="9525">
            <a:solidFill>
              <a:schemeClr val="tx1"/>
            </a:solidFill>
            <a:miter lim="800000"/>
            <a:headEnd/>
            <a:tailEnd/>
          </a:ln>
        </p:spPr>
        <p:txBody>
          <a:bodyPr wrap="none" anchor="ct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22" name="Rectangle 10"/>
          <p:cNvSpPr>
            <a:spLocks noChangeArrowheads="1"/>
          </p:cNvSpPr>
          <p:nvPr/>
        </p:nvSpPr>
        <p:spPr bwMode="auto">
          <a:xfrm>
            <a:off x="7401447" y="6083846"/>
            <a:ext cx="1056753" cy="430829"/>
          </a:xfrm>
          <a:prstGeom prst="rect">
            <a:avLst/>
          </a:prstGeom>
          <a:solidFill>
            <a:srgbClr val="E7BA09"/>
          </a:solidFill>
          <a:ln w="9525">
            <a:solidFill>
              <a:schemeClr val="tx1"/>
            </a:solidFill>
            <a:miter lim="800000"/>
            <a:headEnd/>
            <a:tailEnd/>
          </a:ln>
        </p:spPr>
        <p:txBody>
          <a:bodyPr wrap="none" anchor="ct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23" name="Rectangle 11"/>
          <p:cNvSpPr>
            <a:spLocks noChangeArrowheads="1"/>
          </p:cNvSpPr>
          <p:nvPr/>
        </p:nvSpPr>
        <p:spPr bwMode="auto">
          <a:xfrm>
            <a:off x="9240296" y="6083845"/>
            <a:ext cx="970505" cy="419100"/>
          </a:xfrm>
          <a:prstGeom prst="rect">
            <a:avLst/>
          </a:prstGeom>
          <a:solidFill>
            <a:srgbClr val="6A71A8"/>
          </a:solidFill>
          <a:ln w="9525">
            <a:solidFill>
              <a:schemeClr val="tx1"/>
            </a:solidFill>
            <a:miter lim="800000"/>
            <a:headEnd/>
            <a:tailEnd/>
          </a:ln>
        </p:spPr>
        <p:txBody>
          <a:bodyPr wrap="none" anchor="ct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 name="Title 3"/>
          <p:cNvSpPr txBox="1">
            <a:spLocks/>
          </p:cNvSpPr>
          <p:nvPr/>
        </p:nvSpPr>
        <p:spPr>
          <a:xfrm>
            <a:off x="868804" y="12032"/>
            <a:ext cx="10515600" cy="1325563"/>
          </a:xfrm>
          <a:prstGeom prst="rect">
            <a:avLst/>
          </a:prstGeom>
        </p:spPr>
        <p:txBody>
          <a:bodyPr>
            <a:normAutofit fontScale="82500" lnSpcReduction="10000"/>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algn="ctr" fontAlgn="auto">
              <a:spcAft>
                <a:spcPts val="0"/>
              </a:spcAft>
            </a:pPr>
            <a:r>
              <a:rPr lang="en-US" dirty="0"/>
              <a:t>Freedom House: Freedom of the World 2019 </a:t>
            </a:r>
          </a:p>
          <a:p>
            <a:pPr algn="ctr" fontAlgn="auto">
              <a:spcAft>
                <a:spcPts val="0"/>
              </a:spcAft>
            </a:pPr>
            <a:r>
              <a:rPr lang="en-US" dirty="0"/>
              <a:t>(current state of political and civil rights)</a:t>
            </a:r>
          </a:p>
        </p:txBody>
      </p:sp>
      <p:pic>
        <p:nvPicPr>
          <p:cNvPr id="3" name="Picture 2" descr="&lt;strong&gt;Freedom House&lt;/strong&gt;. Źródło: &lt;strong&gt;freedomhouse&lt;/strong&gt;.or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5647" y="5552799"/>
            <a:ext cx="1630328" cy="12410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81200" y="533401"/>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9219" name="Text Box 3"/>
          <p:cNvSpPr txBox="1">
            <a:spLocks noChangeArrowheads="1"/>
          </p:cNvSpPr>
          <p:nvPr/>
        </p:nvSpPr>
        <p:spPr bwMode="auto">
          <a:xfrm>
            <a:off x="2667000" y="6096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a:solidFill>
                  <a:schemeClr val="bg1"/>
                </a:solidFill>
                <a:latin typeface="Arial" panose="020B0604020202020204" pitchFamily="34" charset="0"/>
              </a:rPr>
              <a:t>Low, Middle, &amp; High Income Nations</a:t>
            </a:r>
          </a:p>
        </p:txBody>
      </p:sp>
      <p:pic>
        <p:nvPicPr>
          <p:cNvPr id="4" name="Picture 3">
            <a:extLst>
              <a:ext uri="{FF2B5EF4-FFF2-40B4-BE49-F238E27FC236}">
                <a16:creationId xmlns:a16="http://schemas.microsoft.com/office/drawing/2014/main" id="{1C9C2B0E-F5F0-45F7-A12D-4D0AFE92217F}"/>
              </a:ext>
            </a:extLst>
          </p:cNvPr>
          <p:cNvPicPr>
            <a:picLocks noChangeAspect="1"/>
          </p:cNvPicPr>
          <p:nvPr/>
        </p:nvPicPr>
        <p:blipFill>
          <a:blip r:embed="rId4"/>
          <a:stretch>
            <a:fillRect/>
          </a:stretch>
        </p:blipFill>
        <p:spPr>
          <a:xfrm>
            <a:off x="1650912" y="1188784"/>
            <a:ext cx="8890175" cy="5311615"/>
          </a:xfrm>
          <a:prstGeom prst="rect">
            <a:avLst/>
          </a:prstGeom>
        </p:spPr>
      </p:pic>
      <p:sp>
        <p:nvSpPr>
          <p:cNvPr id="3" name="TextBox 2">
            <a:extLst>
              <a:ext uri="{FF2B5EF4-FFF2-40B4-BE49-F238E27FC236}">
                <a16:creationId xmlns:a16="http://schemas.microsoft.com/office/drawing/2014/main" id="{638EB42D-7193-493F-A17F-AFBDCA607101}"/>
              </a:ext>
            </a:extLst>
          </p:cNvPr>
          <p:cNvSpPr txBox="1"/>
          <p:nvPr/>
        </p:nvSpPr>
        <p:spPr>
          <a:xfrm>
            <a:off x="387178" y="111566"/>
            <a:ext cx="11524735" cy="1077218"/>
          </a:xfrm>
          <a:prstGeom prst="rect">
            <a:avLst/>
          </a:prstGeom>
          <a:noFill/>
        </p:spPr>
        <p:txBody>
          <a:bodyPr wrap="square" rtlCol="0">
            <a:spAutoFit/>
          </a:bodyPr>
          <a:lstStyle/>
          <a:p>
            <a:pPr algn="ctr"/>
            <a:r>
              <a:rPr lang="en-US" sz="4000" dirty="0"/>
              <a:t>GDP Per Capita 2019 PPP</a:t>
            </a:r>
          </a:p>
          <a:p>
            <a:pPr algn="ctr"/>
            <a:r>
              <a:rPr lang="en-US" sz="2400" dirty="0"/>
              <a:t>International Monetary Fund </a:t>
            </a:r>
            <a:r>
              <a:rPr lang="en-US" sz="2400" dirty="0" err="1"/>
              <a:t>DataMapper</a:t>
            </a:r>
            <a:endParaRPr lang="en-US" sz="2400" dirty="0"/>
          </a:p>
        </p:txBody>
      </p:sp>
    </p:spTree>
    <p:extLst>
      <p:ext uri="{BB962C8B-B14F-4D97-AF65-F5344CB8AC3E}">
        <p14:creationId xmlns:p14="http://schemas.microsoft.com/office/powerpoint/2010/main" val="190197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altLang="en-US" dirty="0"/>
              <a:t>The Guideline Is the Same</a:t>
            </a:r>
          </a:p>
        </p:txBody>
      </p:sp>
      <p:sp>
        <p:nvSpPr>
          <p:cNvPr id="11267" name="Rectangle 4"/>
          <p:cNvSpPr>
            <a:spLocks noGrp="1" noChangeArrowheads="1"/>
          </p:cNvSpPr>
          <p:nvPr>
            <p:ph sz="half" idx="1"/>
          </p:nvPr>
        </p:nvSpPr>
        <p:spPr>
          <a:xfrm>
            <a:off x="845574" y="1863188"/>
            <a:ext cx="5181600" cy="4351338"/>
          </a:xfrm>
        </p:spPr>
        <p:txBody>
          <a:bodyPr>
            <a:normAutofit/>
          </a:bodyPr>
          <a:lstStyle/>
          <a:p>
            <a:pPr eaLnBrk="1" hangingPunct="1"/>
            <a:r>
              <a:rPr lang="en-US" altLang="en-US" dirty="0"/>
              <a:t>Private Production should take place </a:t>
            </a:r>
            <a:r>
              <a:rPr lang="en-US" altLang="en-US" dirty="0">
                <a:solidFill>
                  <a:srgbClr val="D6104A"/>
                </a:solidFill>
              </a:rPr>
              <a:t>when the marginal benefit exceeds the marginal cost</a:t>
            </a:r>
          </a:p>
          <a:p>
            <a:pPr eaLnBrk="1" hangingPunct="1"/>
            <a:endParaRPr lang="en-US" altLang="en-US" sz="3200" dirty="0">
              <a:solidFill>
                <a:schemeClr val="hlink"/>
              </a:solidFill>
            </a:endParaRPr>
          </a:p>
        </p:txBody>
      </p:sp>
      <p:sp>
        <p:nvSpPr>
          <p:cNvPr id="11268" name="Rectangle 5"/>
          <p:cNvSpPr>
            <a:spLocks noGrp="1" noChangeArrowheads="1"/>
          </p:cNvSpPr>
          <p:nvPr>
            <p:ph sz="half" idx="2"/>
          </p:nvPr>
        </p:nvSpPr>
        <p:spPr>
          <a:xfrm>
            <a:off x="6027174" y="1863188"/>
            <a:ext cx="5181600" cy="4351338"/>
          </a:xfrm>
        </p:spPr>
        <p:txBody>
          <a:bodyPr>
            <a:normAutofit/>
          </a:bodyPr>
          <a:lstStyle/>
          <a:p>
            <a:pPr eaLnBrk="1" hangingPunct="1"/>
            <a:r>
              <a:rPr lang="en-US" altLang="en-US" dirty="0"/>
              <a:t>Government Production should take place </a:t>
            </a:r>
            <a:r>
              <a:rPr lang="en-US" altLang="en-US" dirty="0">
                <a:solidFill>
                  <a:srgbClr val="D6104A"/>
                </a:solidFill>
              </a:rPr>
              <a:t>when the marginal benefit exceeds the marginal cost.</a:t>
            </a:r>
          </a:p>
        </p:txBody>
      </p:sp>
      <p:sp>
        <p:nvSpPr>
          <p:cNvPr id="11269" name="WordArt 7"/>
          <p:cNvSpPr>
            <a:spLocks noChangeArrowheads="1" noChangeShapeType="1" noTextEdit="1"/>
          </p:cNvSpPr>
          <p:nvPr/>
        </p:nvSpPr>
        <p:spPr bwMode="auto">
          <a:xfrm>
            <a:off x="4114800" y="5334001"/>
            <a:ext cx="3276600" cy="1114425"/>
          </a:xfrm>
          <a:prstGeom prst="rect">
            <a:avLst/>
          </a:prstGeom>
        </p:spPr>
        <p:txBody>
          <a:bodyPr wrap="none" fromWordArt="1">
            <a:prstTxWarp prst="textDoubleWave1">
              <a:avLst>
                <a:gd name="adj1" fmla="val 6500"/>
                <a:gd name="adj2" fmla="val 0"/>
              </a:avLst>
            </a:prstTxWarp>
          </a:bodyPr>
          <a:lstStyle/>
          <a:p>
            <a:pPr algn="ct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endParaRPr>
          </a:p>
        </p:txBody>
      </p:sp>
      <p:sp>
        <p:nvSpPr>
          <p:cNvPr id="11270" name="Rectangle 8"/>
          <p:cNvSpPr>
            <a:spLocks noChangeArrowheads="1"/>
          </p:cNvSpPr>
          <p:nvPr/>
        </p:nvSpPr>
        <p:spPr bwMode="auto">
          <a:xfrm>
            <a:off x="8534400" y="5867401"/>
            <a:ext cx="884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271" name="Rectangle 10"/>
          <p:cNvSpPr>
            <a:spLocks noChangeArrowheads="1"/>
          </p:cNvSpPr>
          <p:nvPr/>
        </p:nvSpPr>
        <p:spPr bwMode="auto">
          <a:xfrm>
            <a:off x="7924800" y="5721351"/>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b="1">
              <a:latin typeface="Arial" panose="020B0604020202020204" pitchFamily="34" charset="0"/>
              <a:cs typeface="Times New Roman" panose="02020603050405020304" pitchFamily="18" charset="0"/>
            </a:endParaRPr>
          </a:p>
        </p:txBody>
      </p:sp>
      <p:sp>
        <p:nvSpPr>
          <p:cNvPr id="11272" name="Text Box 11"/>
          <p:cNvSpPr txBox="1">
            <a:spLocks noChangeArrowheads="1"/>
          </p:cNvSpPr>
          <p:nvPr/>
        </p:nvSpPr>
        <p:spPr bwMode="auto">
          <a:xfrm>
            <a:off x="3619500" y="5450682"/>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5400" dirty="0">
                <a:solidFill>
                  <a:srgbClr val="C00000"/>
                </a:solidFill>
                <a:latin typeface="Arial" panose="020B0604020202020204" pitchFamily="34" charset="0"/>
              </a:rPr>
              <a:t> </a:t>
            </a:r>
            <a:r>
              <a:rPr lang="en-US" altLang="en-US" sz="7200" b="1" dirty="0">
                <a:latin typeface="Arial" panose="020B0604020202020204" pitchFamily="34" charset="0"/>
              </a:rPr>
              <a:t>MB</a:t>
            </a:r>
            <a:r>
              <a:rPr lang="en-US" altLang="en-US" sz="5400" b="1" dirty="0">
                <a:solidFill>
                  <a:srgbClr val="C00000"/>
                </a:solidFill>
                <a:latin typeface="Arial" panose="020B0604020202020204" pitchFamily="34" charset="0"/>
              </a:rPr>
              <a:t> </a:t>
            </a:r>
            <a:r>
              <a:rPr lang="en-US" altLang="en-US" sz="7200" b="1" dirty="0">
                <a:solidFill>
                  <a:srgbClr val="D6104A"/>
                </a:solidFill>
                <a:latin typeface="Arial" panose="020B0604020202020204" pitchFamily="34" charset="0"/>
              </a:rPr>
              <a:t>≥</a:t>
            </a:r>
            <a:r>
              <a:rPr lang="en-US" altLang="en-US" sz="7200" b="1" dirty="0">
                <a:solidFill>
                  <a:srgbClr val="C00000"/>
                </a:solidFill>
                <a:latin typeface="Arial" panose="020B0604020202020204" pitchFamily="34" charset="0"/>
              </a:rPr>
              <a:t> </a:t>
            </a:r>
            <a:r>
              <a:rPr lang="en-US" altLang="en-US" sz="7200" b="1" dirty="0">
                <a:latin typeface="Arial" panose="020B0604020202020204" pitchFamily="34" charset="0"/>
              </a:rPr>
              <a:t>MC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Public Goods</a:t>
            </a:r>
          </a:p>
        </p:txBody>
      </p:sp>
      <p:sp>
        <p:nvSpPr>
          <p:cNvPr id="12291" name="Rectangle 3"/>
          <p:cNvSpPr>
            <a:spLocks noGrp="1" noChangeArrowheads="1"/>
          </p:cNvSpPr>
          <p:nvPr>
            <p:ph idx="1"/>
          </p:nvPr>
        </p:nvSpPr>
        <p:spPr>
          <a:xfrm>
            <a:off x="838199" y="1978925"/>
            <a:ext cx="10848975" cy="4026090"/>
          </a:xfrm>
        </p:spPr>
        <p:txBody>
          <a:bodyPr>
            <a:normAutofit/>
          </a:bodyPr>
          <a:lstStyle/>
          <a:p>
            <a:pPr eaLnBrk="1" hangingPunct="1"/>
            <a:r>
              <a:rPr lang="en-US" altLang="en-US" dirty="0"/>
              <a:t>Non-rivalrous in consumption</a:t>
            </a:r>
          </a:p>
          <a:p>
            <a:pPr eaLnBrk="1" hangingPunct="1"/>
            <a:r>
              <a:rPr lang="en-US" altLang="en-US" dirty="0"/>
              <a:t>Non-exclusive in production</a:t>
            </a:r>
          </a:p>
        </p:txBody>
      </p:sp>
      <p:pic>
        <p:nvPicPr>
          <p:cNvPr id="12292" name="Picture 4" descr="def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52966"/>
            <a:ext cx="46767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892</Words>
  <Application>Microsoft Office PowerPoint</Application>
  <PresentationFormat>Widescreen</PresentationFormat>
  <Paragraphs>139</Paragraphs>
  <Slides>22</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Impact</vt:lpstr>
      <vt:lpstr>Tahoma</vt:lpstr>
      <vt:lpstr>Times New Roman</vt:lpstr>
      <vt:lpstr>Wingdings</vt:lpstr>
      <vt:lpstr>2_EFL 2016 Master Layout</vt:lpstr>
      <vt:lpstr>Economics for Leaders</vt:lpstr>
      <vt:lpstr>Economic Reasoning Proposition # 4:  </vt:lpstr>
      <vt:lpstr>The Rule of Law</vt:lpstr>
      <vt:lpstr>PowerPoint Presentation</vt:lpstr>
      <vt:lpstr>Freedom House: Rule of Law</vt:lpstr>
      <vt:lpstr>PowerPoint Presentation</vt:lpstr>
      <vt:lpstr>PowerPoint Presentation</vt:lpstr>
      <vt:lpstr>The Guideline Is the Same</vt:lpstr>
      <vt:lpstr>Public Goods</vt:lpstr>
      <vt:lpstr>Technology &amp; Public Goods</vt:lpstr>
      <vt:lpstr>Addressing Externalities</vt:lpstr>
      <vt:lpstr>Addressing Externalities</vt:lpstr>
      <vt:lpstr>Government Spending as Percentage of Total Federal Outlays </vt:lpstr>
      <vt:lpstr>Where does government get &amp; spend their money?</vt:lpstr>
      <vt:lpstr>How do we pay for government?</vt:lpstr>
      <vt:lpstr>PowerPoint Presentation</vt:lpstr>
      <vt:lpstr>PowerPoint Presentation</vt:lpstr>
      <vt:lpstr>4 Ways to Spend Money</vt:lpstr>
      <vt:lpstr>Public Choice Theory:</vt:lpstr>
      <vt:lpstr>Concentrated Benefits and Diffuse Costs? Vote “For!”</vt:lpstr>
      <vt:lpstr>Legislators tend to vote: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Debbie Henney</cp:lastModifiedBy>
  <cp:revision>44</cp:revision>
  <dcterms:created xsi:type="dcterms:W3CDTF">2009-04-26T22:45:13Z</dcterms:created>
  <dcterms:modified xsi:type="dcterms:W3CDTF">2019-06-03T13:05:28Z</dcterms:modified>
</cp:coreProperties>
</file>