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32"/>
  </p:notesMasterIdLst>
  <p:sldIdLst>
    <p:sldId id="256" r:id="rId2"/>
    <p:sldId id="288" r:id="rId3"/>
    <p:sldId id="289" r:id="rId4"/>
    <p:sldId id="290" r:id="rId5"/>
    <p:sldId id="291" r:id="rId6"/>
    <p:sldId id="292" r:id="rId7"/>
    <p:sldId id="265" r:id="rId8"/>
    <p:sldId id="269" r:id="rId9"/>
    <p:sldId id="266" r:id="rId10"/>
    <p:sldId id="267" r:id="rId11"/>
    <p:sldId id="268" r:id="rId12"/>
    <p:sldId id="264" r:id="rId13"/>
    <p:sldId id="263" r:id="rId14"/>
    <p:sldId id="25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62" y="45"/>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7D246C06-F474-4368-97A4-E65DBCCF4377}" type="datetimeFigureOut">
              <a:rPr lang="en-US"/>
              <a:pPr>
                <a:defRPr/>
              </a:pPr>
              <a:t>6/3/2019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586064F-E54C-4597-B32D-AB60567A00B9}" type="slidenum">
              <a:rPr lang="en-US" altLang="en-US"/>
              <a:pPr/>
              <a:t>‹#›</a:t>
            </a:fld>
            <a:endParaRPr lang="en-US" altLang="en-US"/>
          </a:p>
        </p:txBody>
      </p:sp>
    </p:spTree>
    <p:extLst>
      <p:ext uri="{BB962C8B-B14F-4D97-AF65-F5344CB8AC3E}">
        <p14:creationId xmlns:p14="http://schemas.microsoft.com/office/powerpoint/2010/main" val="17543960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Conduct three rounds of auction with identical candies for sale each time.</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9B1BD92-C02A-4F47-856B-566DF0AD27EC}" type="slidenum">
              <a:rPr lang="en-US" altLang="en-US">
                <a:latin typeface="Arial" panose="020B0604020202020204" pitchFamily="34" charset="0"/>
              </a:rPr>
              <a:pPr eaLnBrk="1" hangingPunct="1">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val="29160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Money</a:t>
            </a:r>
            <a:r>
              <a:rPr lang="en-US" altLang="en-US" baseline="0" dirty="0"/>
              <a:t> Supply Decreases</a:t>
            </a:r>
            <a:endParaRPr lang="en-US"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22DCF05-0023-4B43-A4C3-F02DF03A24C6}" type="slidenum">
              <a:rPr lang="en-US" altLang="en-US">
                <a:latin typeface="Arial" panose="020B0604020202020204" pitchFamily="34" charset="0"/>
              </a:rPr>
              <a:pPr eaLnBrk="1" hangingPunct="1">
                <a:spcBef>
                  <a:spcPct val="0"/>
                </a:spcBef>
              </a:pPr>
              <a:t>20</a:t>
            </a:fld>
            <a:endParaRPr lang="en-US" altLang="en-US">
              <a:latin typeface="Arial" panose="020B0604020202020204" pitchFamily="34" charset="0"/>
            </a:endParaRPr>
          </a:p>
        </p:txBody>
      </p:sp>
    </p:spTree>
    <p:extLst>
      <p:ext uri="{BB962C8B-B14F-4D97-AF65-F5344CB8AC3E}">
        <p14:creationId xmlns:p14="http://schemas.microsoft.com/office/powerpoint/2010/main" val="2439357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0915CAB-6E0A-4A37-B35A-8AE931A48C88}" type="slidenum">
              <a:rPr lang="en-US" altLang="en-US">
                <a:latin typeface="Arial" panose="020B0604020202020204" pitchFamily="34" charset="0"/>
              </a:rPr>
              <a:pPr eaLnBrk="1" hangingPunct="1">
                <a:spcBef>
                  <a:spcPct val="0"/>
                </a:spcBef>
              </a:pPr>
              <a:t>30</a:t>
            </a:fld>
            <a:endParaRPr lang="en-US" altLang="en-US">
              <a:latin typeface="Arial" panose="020B0604020202020204" pitchFamily="34" charset="0"/>
            </a:endParaRPr>
          </a:p>
        </p:txBody>
      </p:sp>
    </p:spTree>
    <p:extLst>
      <p:ext uri="{BB962C8B-B14F-4D97-AF65-F5344CB8AC3E}">
        <p14:creationId xmlns:p14="http://schemas.microsoft.com/office/powerpoint/2010/main" val="373452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7"/>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12" name="Title 1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10031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1490182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B5ECAD1-1985-481F-8EFA-D6062BDB322E}" type="slidenum">
              <a:rPr lang="en-US" altLang="en-US" smtClean="0"/>
              <a:pPr/>
              <a:t>‹#›</a:t>
            </a:fld>
            <a:endParaRPr lang="en-US" altLang="en-US"/>
          </a:p>
        </p:txBody>
      </p:sp>
    </p:spTree>
    <p:extLst>
      <p:ext uri="{BB962C8B-B14F-4D97-AF65-F5344CB8AC3E}">
        <p14:creationId xmlns:p14="http://schemas.microsoft.com/office/powerpoint/2010/main" val="1615701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4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4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3218615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884220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D1138E8-BC21-46BD-94BB-0887508B24A4}" type="slidenum">
              <a:rPr lang="en-US" altLang="en-US" smtClean="0"/>
              <a:pPr/>
              <a:t>‹#›</a:t>
            </a:fld>
            <a:endParaRPr lang="en-US" altLang="en-US"/>
          </a:p>
        </p:txBody>
      </p:sp>
    </p:spTree>
    <p:extLst>
      <p:ext uri="{BB962C8B-B14F-4D97-AF65-F5344CB8AC3E}">
        <p14:creationId xmlns:p14="http://schemas.microsoft.com/office/powerpoint/2010/main" val="1529419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594EF51-62D8-4045-B949-6BB33D0C26D4}" type="slidenum">
              <a:rPr lang="en-US" altLang="en-US" smtClean="0"/>
              <a:pPr/>
              <a:t>‹#›</a:t>
            </a:fld>
            <a:endParaRPr lang="en-US" altLang="en-US"/>
          </a:p>
        </p:txBody>
      </p:sp>
    </p:spTree>
    <p:extLst>
      <p:ext uri="{BB962C8B-B14F-4D97-AF65-F5344CB8AC3E}">
        <p14:creationId xmlns:p14="http://schemas.microsoft.com/office/powerpoint/2010/main" val="551932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418012" cy="1981200"/>
          </a:xfrm>
        </p:spPr>
        <p:txBody>
          <a:bodyPr anchor="b">
            <a:noAutofit/>
          </a:bodyPr>
          <a:lstStyle>
            <a:lvl1pPr>
              <a:defRPr sz="4800"/>
            </a:lvl1pPr>
          </a:lstStyle>
          <a:p>
            <a:r>
              <a:rPr lang="en-US"/>
              <a:t>Click to edit Master title style</a:t>
            </a:r>
            <a:endParaRPr lang="en-US" dirty="0"/>
          </a:p>
        </p:txBody>
      </p:sp>
      <p:sp>
        <p:nvSpPr>
          <p:cNvPr id="3" name="Picture Placeholder 2"/>
          <p:cNvSpPr>
            <a:spLocks noGrp="1"/>
          </p:cNvSpPr>
          <p:nvPr>
            <p:ph type="pic" idx="1"/>
          </p:nvPr>
        </p:nvSpPr>
        <p:spPr>
          <a:xfrm>
            <a:off x="5638800" y="100332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590800"/>
            <a:ext cx="4418012" cy="3278188"/>
          </a:xfrm>
        </p:spPr>
        <p:txBody>
          <a:bodyPr>
            <a:norm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B4456A-0B9D-4BC3-9AE3-618158BEDCA2}" type="slidenum">
              <a:rPr lang="en-US" altLang="en-US" smtClean="0"/>
              <a:pPr/>
              <a:t>‹#›</a:t>
            </a:fld>
            <a:endParaRPr lang="en-US" altLang="en-US"/>
          </a:p>
        </p:txBody>
      </p:sp>
    </p:spTree>
    <p:extLst>
      <p:ext uri="{BB962C8B-B14F-4D97-AF65-F5344CB8AC3E}">
        <p14:creationId xmlns:p14="http://schemas.microsoft.com/office/powerpoint/2010/main" val="2320852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Larg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1666"/>
            <a:ext cx="10910934" cy="1071349"/>
          </a:xfrm>
        </p:spPr>
        <p:txBody>
          <a:bodyPr anchor="b">
            <a:normAutofit/>
          </a:bodyPr>
          <a:lstStyle>
            <a:lvl1pPr>
              <a:defRPr sz="5400"/>
            </a:lvl1pPr>
          </a:lstStyle>
          <a:p>
            <a:r>
              <a:rPr lang="en-US"/>
              <a:t>Click to edit Master title style</a:t>
            </a:r>
            <a:endParaRPr lang="en-US" dirty="0"/>
          </a:p>
        </p:txBody>
      </p:sp>
      <p:sp>
        <p:nvSpPr>
          <p:cNvPr id="3" name="Picture Placeholder 2"/>
          <p:cNvSpPr>
            <a:spLocks noGrp="1"/>
          </p:cNvSpPr>
          <p:nvPr>
            <p:ph type="pic" idx="1"/>
          </p:nvPr>
        </p:nvSpPr>
        <p:spPr>
          <a:xfrm>
            <a:off x="838200" y="1669814"/>
            <a:ext cx="10910934" cy="3966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667535" y="5873325"/>
            <a:ext cx="7081600" cy="76472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3776095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26B87F1-D0F0-409A-9DE7-FF2AFB7504F1}" type="slidenum">
              <a:rPr lang="en-US" altLang="en-US" smtClean="0"/>
              <a:pPr/>
              <a:t>‹#›</a:t>
            </a:fld>
            <a:endParaRPr lang="en-US" altLang="en-US"/>
          </a:p>
        </p:txBody>
      </p:sp>
    </p:spTree>
    <p:extLst>
      <p:ext uri="{BB962C8B-B14F-4D97-AF65-F5344CB8AC3E}">
        <p14:creationId xmlns:p14="http://schemas.microsoft.com/office/powerpoint/2010/main" val="2508303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3D7252B-E5BC-40DD-AD0B-BE01BC76230A}" type="slidenum">
              <a:rPr lang="en-US" altLang="en-US" smtClean="0"/>
              <a:pPr/>
              <a:t>‹#›</a:t>
            </a:fld>
            <a:endParaRPr lang="en-US" altLang="en-US"/>
          </a:p>
        </p:txBody>
      </p:sp>
    </p:spTree>
    <p:extLst>
      <p:ext uri="{BB962C8B-B14F-4D97-AF65-F5344CB8AC3E}">
        <p14:creationId xmlns:p14="http://schemas.microsoft.com/office/powerpoint/2010/main" val="4000402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1478"/>
            <a:ext cx="10515600" cy="945060"/>
          </a:xfrm>
        </p:spPr>
        <p:txBody>
          <a:bodyPr>
            <a:normAutofit/>
          </a:bodyPr>
          <a:lstStyle>
            <a:lvl1pPr algn="ctr">
              <a:defRPr sz="6600">
                <a:latin typeface="+mj-lt"/>
              </a:defRPr>
            </a:lvl1pPr>
          </a:lstStyle>
          <a:p>
            <a:r>
              <a:rPr lang="en-US" dirty="0"/>
              <a:t>Economics for Leaders</a:t>
            </a:r>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pic>
        <p:nvPicPr>
          <p:cNvPr id="5" name="Picture 4"/>
          <p:cNvPicPr>
            <a:picLocks noChangeAspect="1"/>
          </p:cNvPicPr>
          <p:nvPr/>
        </p:nvPicPr>
        <p:blipFill>
          <a:blip r:embed="rId2"/>
          <a:stretch>
            <a:fillRect/>
          </a:stretch>
        </p:blipFill>
        <p:spPr>
          <a:xfrm>
            <a:off x="511580" y="1446664"/>
            <a:ext cx="11168840" cy="3103133"/>
          </a:xfrm>
          <a:prstGeom prst="rect">
            <a:avLst/>
          </a:prstGeom>
        </p:spPr>
      </p:pic>
      <p:sp>
        <p:nvSpPr>
          <p:cNvPr id="6" name="Text Placeholder 2"/>
          <p:cNvSpPr>
            <a:spLocks noGrp="1"/>
          </p:cNvSpPr>
          <p:nvPr>
            <p:ph type="body" idx="1" hasCustomPrompt="1"/>
          </p:nvPr>
        </p:nvSpPr>
        <p:spPr>
          <a:xfrm>
            <a:off x="831850" y="4589463"/>
            <a:ext cx="10515600" cy="1500187"/>
          </a:xfrm>
        </p:spPr>
        <p:txBody>
          <a:bodyPr>
            <a:normAutofit/>
          </a:bodyPr>
          <a:lstStyle>
            <a:lvl1pPr marL="0" indent="0" algn="ctr">
              <a:buNone/>
              <a:defRPr sz="4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Lesson #: Lesson Title</a:t>
            </a:r>
          </a:p>
        </p:txBody>
      </p:sp>
    </p:spTree>
    <p:extLst>
      <p:ext uri="{BB962C8B-B14F-4D97-AF65-F5344CB8AC3E}">
        <p14:creationId xmlns:p14="http://schemas.microsoft.com/office/powerpoint/2010/main" val="3072293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graphicFrame>
        <p:nvGraphicFramePr>
          <p:cNvPr id="6" name="Object 7"/>
          <p:cNvGraphicFramePr>
            <a:graphicFrameLocks noChangeAspect="1"/>
          </p:cNvGraphicFramePr>
          <p:nvPr userDrawn="1"/>
        </p:nvGraphicFramePr>
        <p:xfrm>
          <a:off x="0" y="6019800"/>
          <a:ext cx="846667" cy="800100"/>
        </p:xfrm>
        <a:graphic>
          <a:graphicData uri="http://schemas.openxmlformats.org/presentationml/2006/ole">
            <mc:AlternateContent xmlns:mc="http://schemas.openxmlformats.org/markup-compatibility/2006">
              <mc:Choice xmlns:v="urn:schemas-microsoft-com:vml" Requires="v">
                <p:oleObj spid="_x0000_s54279" name="Image" r:id="rId3" imgW="875882" imgH="1104372" progId="Photoshop.Image.9">
                  <p:embed/>
                </p:oleObj>
              </mc:Choice>
              <mc:Fallback>
                <p:oleObj name="Image" r:id="rId3" imgW="875882" imgH="1104372" progId="Photoshop.Image.9">
                  <p:embed/>
                  <p:pic>
                    <p:nvPicPr>
                      <p:cNvPr id="6"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846667"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8"/>
          <p:cNvSpPr txBox="1">
            <a:spLocks noChangeArrowheads="1"/>
          </p:cNvSpPr>
          <p:nvPr userDrawn="1"/>
        </p:nvSpPr>
        <p:spPr bwMode="auto">
          <a:xfrm>
            <a:off x="711200" y="6445250"/>
            <a:ext cx="314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altLang="en-US" sz="1600">
                <a:latin typeface="Monotype Corsiva" pitchFamily="66" charset="0"/>
              </a:rPr>
              <a:t>Economics for Leaders</a:t>
            </a:r>
          </a:p>
        </p:txBody>
      </p:sp>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243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5"/>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9" name="Footer Placeholder 6"/>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10" name="Slide Number Placeholder 7"/>
          <p:cNvSpPr>
            <a:spLocks noGrp="1"/>
          </p:cNvSpPr>
          <p:nvPr>
            <p:ph type="sldNum" sz="quarter" idx="12"/>
          </p:nvPr>
        </p:nvSpPr>
        <p:spPr>
          <a:xfrm>
            <a:off x="8737600" y="6248400"/>
            <a:ext cx="2844800" cy="457200"/>
          </a:xfrm>
        </p:spPr>
        <p:txBody>
          <a:bodyPr/>
          <a:lstStyle>
            <a:lvl1pPr>
              <a:defRPr/>
            </a:lvl1pPr>
          </a:lstStyle>
          <a:p>
            <a:fld id="{E0FFD0E6-F3E2-4A12-B2A8-0AD713584AB5}" type="slidenum">
              <a:rPr lang="en-US" altLang="en-US"/>
              <a:pPr/>
              <a:t>‹#›</a:t>
            </a:fld>
            <a:endParaRPr lang="en-US" altLang="en-US"/>
          </a:p>
        </p:txBody>
      </p:sp>
    </p:spTree>
    <p:extLst>
      <p:ext uri="{BB962C8B-B14F-4D97-AF65-F5344CB8AC3E}">
        <p14:creationId xmlns:p14="http://schemas.microsoft.com/office/powerpoint/2010/main" val="2468108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graphicFrame>
        <p:nvGraphicFramePr>
          <p:cNvPr id="7" name="Object 7"/>
          <p:cNvGraphicFramePr>
            <a:graphicFrameLocks noChangeAspect="1"/>
          </p:cNvGraphicFramePr>
          <p:nvPr userDrawn="1"/>
        </p:nvGraphicFramePr>
        <p:xfrm>
          <a:off x="0" y="6019800"/>
          <a:ext cx="846667" cy="800100"/>
        </p:xfrm>
        <a:graphic>
          <a:graphicData uri="http://schemas.openxmlformats.org/presentationml/2006/ole">
            <mc:AlternateContent xmlns:mc="http://schemas.openxmlformats.org/markup-compatibility/2006">
              <mc:Choice xmlns:v="urn:schemas-microsoft-com:vml" Requires="v">
                <p:oleObj spid="_x0000_s55303" name="Image" r:id="rId3" imgW="875882" imgH="1104372" progId="Photoshop.Image.9">
                  <p:embed/>
                </p:oleObj>
              </mc:Choice>
              <mc:Fallback>
                <p:oleObj name="Image" r:id="rId3" imgW="875882" imgH="1104372" progId="Photoshop.Image.9">
                  <p:embed/>
                  <p:pic>
                    <p:nvPicPr>
                      <p:cNvPr id="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846667"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8"/>
          <p:cNvSpPr txBox="1">
            <a:spLocks noChangeArrowheads="1"/>
          </p:cNvSpPr>
          <p:nvPr userDrawn="1"/>
        </p:nvSpPr>
        <p:spPr bwMode="auto">
          <a:xfrm>
            <a:off x="711200" y="6445250"/>
            <a:ext cx="314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altLang="en-US" sz="1600">
                <a:latin typeface="Monotype Corsiva" pitchFamily="66" charset="0"/>
              </a:rPr>
              <a:t>Economics for Leaders</a:t>
            </a:r>
          </a:p>
        </p:txBody>
      </p:sp>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243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243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10" name="Footer Placeholder 7"/>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11" name="Slide Number Placeholder 8"/>
          <p:cNvSpPr>
            <a:spLocks noGrp="1"/>
          </p:cNvSpPr>
          <p:nvPr>
            <p:ph type="sldNum" sz="quarter" idx="12"/>
          </p:nvPr>
        </p:nvSpPr>
        <p:spPr>
          <a:xfrm>
            <a:off x="8737600" y="6248400"/>
            <a:ext cx="2844800" cy="457200"/>
          </a:xfrm>
        </p:spPr>
        <p:txBody>
          <a:bodyPr/>
          <a:lstStyle>
            <a:lvl1pPr>
              <a:defRPr/>
            </a:lvl1pPr>
          </a:lstStyle>
          <a:p>
            <a:fld id="{8171743A-3990-45BC-9EC3-3DF5FA8EC513}" type="slidenum">
              <a:rPr lang="en-US" altLang="en-US"/>
              <a:pPr/>
              <a:t>‹#›</a:t>
            </a:fld>
            <a:endParaRPr lang="en-US" altLang="en-US"/>
          </a:p>
        </p:txBody>
      </p:sp>
    </p:spTree>
    <p:extLst>
      <p:ext uri="{BB962C8B-B14F-4D97-AF65-F5344CB8AC3E}">
        <p14:creationId xmlns:p14="http://schemas.microsoft.com/office/powerpoint/2010/main" val="2691862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graphicFrame>
        <p:nvGraphicFramePr>
          <p:cNvPr id="5" name="Object 7"/>
          <p:cNvGraphicFramePr>
            <a:graphicFrameLocks noChangeAspect="1"/>
          </p:cNvGraphicFramePr>
          <p:nvPr userDrawn="1"/>
        </p:nvGraphicFramePr>
        <p:xfrm>
          <a:off x="0" y="6019800"/>
          <a:ext cx="846667" cy="800100"/>
        </p:xfrm>
        <a:graphic>
          <a:graphicData uri="http://schemas.openxmlformats.org/presentationml/2006/ole">
            <mc:AlternateContent xmlns:mc="http://schemas.openxmlformats.org/markup-compatibility/2006">
              <mc:Choice xmlns:v="urn:schemas-microsoft-com:vml" Requires="v">
                <p:oleObj spid="_x0000_s56327" name="Image" r:id="rId3" imgW="875882" imgH="1104372" progId="Photoshop.Image.9">
                  <p:embed/>
                </p:oleObj>
              </mc:Choice>
              <mc:Fallback>
                <p:oleObj name="Image" r:id="rId3" imgW="875882" imgH="1104372" progId="Photoshop.Image.9">
                  <p:embed/>
                  <p:pic>
                    <p:nvPicPr>
                      <p:cNvPr id="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846667"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8"/>
          <p:cNvSpPr txBox="1">
            <a:spLocks noChangeArrowheads="1"/>
          </p:cNvSpPr>
          <p:nvPr userDrawn="1"/>
        </p:nvSpPr>
        <p:spPr bwMode="auto">
          <a:xfrm>
            <a:off x="711200" y="6445250"/>
            <a:ext cx="314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altLang="en-US" sz="1600">
                <a:latin typeface="Monotype Corsiva" pitchFamily="66" charset="0"/>
              </a:rPr>
              <a:t>Economics for Leaders</a:t>
            </a:r>
          </a:p>
        </p:txBody>
      </p:sp>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9" name="Slide Number Placeholder 6"/>
          <p:cNvSpPr>
            <a:spLocks noGrp="1"/>
          </p:cNvSpPr>
          <p:nvPr>
            <p:ph type="sldNum" sz="quarter" idx="12"/>
          </p:nvPr>
        </p:nvSpPr>
        <p:spPr>
          <a:xfrm>
            <a:off x="8737600" y="6248400"/>
            <a:ext cx="2844800" cy="457200"/>
          </a:xfrm>
        </p:spPr>
        <p:txBody>
          <a:bodyPr/>
          <a:lstStyle>
            <a:lvl1pPr>
              <a:defRPr/>
            </a:lvl1pPr>
          </a:lstStyle>
          <a:p>
            <a:fld id="{A409FF8C-5037-42E8-B7BA-440B39B3078E}" type="slidenum">
              <a:rPr lang="en-US" altLang="en-US"/>
              <a:pPr/>
              <a:t>‹#›</a:t>
            </a:fld>
            <a:endParaRPr lang="en-US" altLang="en-US"/>
          </a:p>
        </p:txBody>
      </p:sp>
    </p:spTree>
    <p:extLst>
      <p:ext uri="{BB962C8B-B14F-4D97-AF65-F5344CB8AC3E}">
        <p14:creationId xmlns:p14="http://schemas.microsoft.com/office/powerpoint/2010/main" val="3284714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D6104A"/>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gradFill>
        </p:spPr>
        <p:style>
          <a:lnRef idx="0">
            <a:schemeClr val="accent6"/>
          </a:lnRef>
          <a:fillRef idx="3">
            <a:schemeClr val="accent6"/>
          </a:fillRef>
          <a:effectRef idx="3">
            <a:schemeClr val="accent6"/>
          </a:effectRef>
          <a:fontRef idx="none"/>
        </p:style>
        <p:txBody>
          <a:bodyPr>
            <a:normAutofit/>
          </a:bodyPr>
          <a:lstStyle>
            <a:lvl1pPr>
              <a:defRPr sz="540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Content Placeholder 2"/>
          <p:cNvSpPr>
            <a:spLocks noGrp="1"/>
          </p:cNvSpPr>
          <p:nvPr>
            <p:ph idx="1"/>
          </p:nvPr>
        </p:nvSpPr>
        <p:spPr>
          <a:xfrm>
            <a:off x="838200" y="1856095"/>
            <a:ext cx="10515600" cy="4320867"/>
          </a:xfrm>
        </p:spPr>
        <p:txBody>
          <a:bodyPr/>
          <a:lstStyle>
            <a:lvl1pPr marL="228600" indent="-228600">
              <a:buFontTx/>
              <a:buBlip>
                <a:blip r:embed="rId2"/>
              </a:buBlip>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9232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ubtitle 2"/>
          <p:cNvSpPr>
            <a:spLocks noGrp="1"/>
          </p:cNvSpPr>
          <p:nvPr>
            <p:ph type="subTitle" idx="1"/>
          </p:nvPr>
        </p:nvSpPr>
        <p:spPr>
          <a:xfrm>
            <a:off x="1524000" y="2394857"/>
            <a:ext cx="9144000" cy="2862943"/>
          </a:xfrm>
          <a:prstGeom prst="roundRect">
            <a:avLst/>
          </a:prstGeom>
        </p:spPr>
        <p:style>
          <a:lnRef idx="0">
            <a:schemeClr val="accent6"/>
          </a:lnRef>
          <a:fillRef idx="3">
            <a:schemeClr val="accent6"/>
          </a:fillRef>
          <a:effectRef idx="3">
            <a:schemeClr val="accent6"/>
          </a:effectRef>
          <a:fontRef idx="none"/>
        </p:style>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77205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ideo with title">
    <p:spTree>
      <p:nvGrpSpPr>
        <p:cNvPr id="1" name=""/>
        <p:cNvGrpSpPr/>
        <p:nvPr/>
      </p:nvGrpSpPr>
      <p:grpSpPr>
        <a:xfrm>
          <a:off x="0" y="0"/>
          <a:ext cx="0" cy="0"/>
          <a:chOff x="0" y="0"/>
          <a:chExt cx="0" cy="0"/>
        </a:xfrm>
      </p:grpSpPr>
      <p:sp>
        <p:nvSpPr>
          <p:cNvPr id="2" name="Title 1"/>
          <p:cNvSpPr>
            <a:spLocks noGrp="1"/>
          </p:cNvSpPr>
          <p:nvPr>
            <p:ph type="title"/>
          </p:nvPr>
        </p:nvSpPr>
        <p:spPr>
          <a:xfrm>
            <a:off x="3657600" y="5867400"/>
            <a:ext cx="8305800" cy="812042"/>
          </a:xfrm>
        </p:spPr>
        <p:txBody>
          <a:bodyPr anchor="b">
            <a:normAutofit/>
          </a:bodyPr>
          <a:lstStyle>
            <a:lvl1pPr algn="ctr">
              <a:defRPr sz="4800"/>
            </a:lvl1pPr>
          </a:lstStyle>
          <a:p>
            <a:r>
              <a:rPr lang="en-US"/>
              <a:t>Click to edit Master title style</a:t>
            </a:r>
            <a:endParaRPr lang="en-US" dirty="0"/>
          </a:p>
        </p:txBody>
      </p:sp>
      <p:sp>
        <p:nvSpPr>
          <p:cNvPr id="3" name="Picture Placeholder 2"/>
          <p:cNvSpPr>
            <a:spLocks noGrp="1"/>
          </p:cNvSpPr>
          <p:nvPr>
            <p:ph type="pic" idx="1"/>
          </p:nvPr>
        </p:nvSpPr>
        <p:spPr>
          <a:xfrm>
            <a:off x="228600" y="228600"/>
            <a:ext cx="11734800" cy="5410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2294790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rge Pic with 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910934" cy="914400"/>
          </a:xfrm>
        </p:spPr>
        <p:txBody>
          <a:bodyPr anchor="b">
            <a:normAutofit/>
          </a:bodyPr>
          <a:lstStyle>
            <a:lvl1pPr>
              <a:defRPr sz="5400"/>
            </a:lvl1pPr>
          </a:lstStyle>
          <a:p>
            <a:r>
              <a:rPr lang="en-US"/>
              <a:t>Click to edit Master title style</a:t>
            </a:r>
            <a:endParaRPr lang="en-US" dirty="0"/>
          </a:p>
        </p:txBody>
      </p:sp>
      <p:sp>
        <p:nvSpPr>
          <p:cNvPr id="3" name="Picture Placeholder 2"/>
          <p:cNvSpPr>
            <a:spLocks noGrp="1"/>
          </p:cNvSpPr>
          <p:nvPr>
            <p:ph type="pic" idx="1"/>
          </p:nvPr>
        </p:nvSpPr>
        <p:spPr>
          <a:xfrm>
            <a:off x="838200" y="1295400"/>
            <a:ext cx="10910934" cy="43411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667535" y="5873325"/>
            <a:ext cx="7081600" cy="764726"/>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Text Placeholder 3"/>
          <p:cNvSpPr>
            <a:spLocks noGrp="1"/>
          </p:cNvSpPr>
          <p:nvPr>
            <p:ph type="body" sz="half" idx="11"/>
          </p:nvPr>
        </p:nvSpPr>
        <p:spPr>
          <a:xfrm>
            <a:off x="5410200" y="2057400"/>
            <a:ext cx="6091000" cy="76472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5551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D6104A"/>
            </a:solidFill>
            <a:prstDash val="lgDash"/>
          </a:ln>
        </p:spPr>
        <p:txBody>
          <a:bodyPr>
            <a:normAutofit/>
          </a:bodyPr>
          <a:lstStyle>
            <a:lvl1pPr>
              <a:defRPr sz="5200"/>
            </a:lvl1pPr>
          </a:lstStyle>
          <a:p>
            <a:r>
              <a:rPr lang="en-US"/>
              <a:t>Click to edit Master title style</a:t>
            </a:r>
            <a:endParaRPr lang="en-US" dirty="0"/>
          </a:p>
        </p:txBody>
      </p:sp>
      <p:sp>
        <p:nvSpPr>
          <p:cNvPr id="3" name="Content Placeholder 2"/>
          <p:cNvSpPr>
            <a:spLocks noGrp="1"/>
          </p:cNvSpPr>
          <p:nvPr>
            <p:ph idx="1"/>
          </p:nvPr>
        </p:nvSpPr>
        <p:spPr>
          <a:xfrm>
            <a:off x="838200" y="1978925"/>
            <a:ext cx="10515600" cy="4026090"/>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1512064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nimated List ">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D6104A"/>
            </a:solidFill>
            <a:prstDash val="lgDash"/>
          </a:ln>
        </p:spPr>
        <p:txBody>
          <a:bodyPr>
            <a:normAutofit/>
          </a:bodyPr>
          <a:lstStyle>
            <a:lvl1pPr>
              <a:defRPr sz="5200"/>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5" name="Content Placeholder 2"/>
          <p:cNvSpPr>
            <a:spLocks noGrp="1"/>
          </p:cNvSpPr>
          <p:nvPr>
            <p:ph idx="1"/>
          </p:nvPr>
        </p:nvSpPr>
        <p:spPr>
          <a:xfrm>
            <a:off x="838200" y="1978925"/>
            <a:ext cx="10515600" cy="4198038"/>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7052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estions Animated Lis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7282218" cy="1325563"/>
          </a:xfrm>
          <a:ln w="12700">
            <a:solidFill>
              <a:srgbClr val="D6104A"/>
            </a:solidFill>
            <a:prstDash val="lgDash"/>
          </a:ln>
        </p:spPr>
        <p:txBody>
          <a:bodyPr/>
          <a:lstStyle>
            <a:lvl1pPr>
              <a:defRPr/>
            </a:lvl1pPr>
          </a:lstStyle>
          <a:p>
            <a:r>
              <a:rPr lang="en-US" dirty="0"/>
              <a:t>Questions:</a:t>
            </a:r>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5" name="Content Placeholder 2"/>
          <p:cNvSpPr>
            <a:spLocks noGrp="1"/>
          </p:cNvSpPr>
          <p:nvPr>
            <p:ph idx="1"/>
          </p:nvPr>
        </p:nvSpPr>
        <p:spPr>
          <a:xfrm>
            <a:off x="838200" y="1978925"/>
            <a:ext cx="10515600" cy="4198038"/>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7147" y="101014"/>
            <a:ext cx="2796654" cy="1837513"/>
          </a:xfrm>
          <a:prstGeom prst="rect">
            <a:avLst/>
          </a:prstGeom>
        </p:spPr>
      </p:pic>
    </p:spTree>
    <p:extLst>
      <p:ext uri="{BB962C8B-B14F-4D97-AF65-F5344CB8AC3E}">
        <p14:creationId xmlns:p14="http://schemas.microsoft.com/office/powerpoint/2010/main" val="3607725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019869"/>
            <a:ext cx="10515600" cy="398514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534" y="5772311"/>
            <a:ext cx="3432566" cy="962859"/>
          </a:xfrm>
          <a:prstGeom prst="rect">
            <a:avLst/>
          </a:prstGeom>
        </p:spPr>
      </p:pic>
    </p:spTree>
    <p:extLst>
      <p:ext uri="{BB962C8B-B14F-4D97-AF65-F5344CB8AC3E}">
        <p14:creationId xmlns:p14="http://schemas.microsoft.com/office/powerpoint/2010/main" val="209346832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25"/>
        </a:buBlip>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13.xml"/><Relationship Id="rId5" Type="http://schemas.openxmlformats.org/officeDocument/2006/relationships/image" Target="../media/image13.wmf"/><Relationship Id="rId4" Type="http://schemas.openxmlformats.org/officeDocument/2006/relationships/image" Target="../media/image28.wmf"/></Relationships>
</file>

<file path=ppt/slides/_rels/slide1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16.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16.xml"/><Relationship Id="rId5" Type="http://schemas.openxmlformats.org/officeDocument/2006/relationships/image" Target="../media/image15.jpeg"/><Relationship Id="rId4" Type="http://schemas.openxmlformats.org/officeDocument/2006/relationships/image" Target="../media/image33.wmf"/></Relationships>
</file>

<file path=ppt/slides/_rels/slide18.xml.rels><?xml version="1.0" encoding="UTF-8" standalone="yes"?>
<Relationships xmlns="http://schemas.openxmlformats.org/package/2006/relationships"><Relationship Id="rId3" Type="http://schemas.openxmlformats.org/officeDocument/2006/relationships/image" Target="../media/image34.wmf"/><Relationship Id="rId7" Type="http://schemas.openxmlformats.org/officeDocument/2006/relationships/image" Target="../media/image15.jpeg"/><Relationship Id="rId2" Type="http://schemas.openxmlformats.org/officeDocument/2006/relationships/image" Target="../media/image31.wmf"/><Relationship Id="rId1" Type="http://schemas.openxmlformats.org/officeDocument/2006/relationships/slideLayout" Target="../slideLayouts/slideLayout13.xml"/><Relationship Id="rId6" Type="http://schemas.openxmlformats.org/officeDocument/2006/relationships/image" Target="../media/image35.wmf"/><Relationship Id="rId5" Type="http://schemas.openxmlformats.org/officeDocument/2006/relationships/image" Target="../media/image33.wmf"/><Relationship Id="rId4" Type="http://schemas.openxmlformats.org/officeDocument/2006/relationships/image" Target="../media/image32.wmf"/></Relationships>
</file>

<file path=ppt/slides/_rels/slide19.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4.wmf"/></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emf"/><Relationship Id="rId2" Type="http://schemas.openxmlformats.org/officeDocument/2006/relationships/image" Target="../media/image6.wmf"/><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6.wmf"/><Relationship Id="rId4" Type="http://schemas.openxmlformats.org/officeDocument/2006/relationships/image" Target="../media/image33.wmf"/></Relationships>
</file>

<file path=ppt/slides/_rels/slide2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32.wmf"/><Relationship Id="rId4" Type="http://schemas.openxmlformats.org/officeDocument/2006/relationships/image" Target="../media/image37.wmf"/></Relationships>
</file>

<file path=ppt/slides/_rels/slide2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pncchristmaspriceindex.com/" TargetMode="External"/><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http://davidcoltart.com/archive/2008/376"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nytimes.com/2006/05/02/world/africa/02zimbabwe.html" TargetMode="External"/><Relationship Id="rId2" Type="http://schemas.openxmlformats.org/officeDocument/2006/relationships/image" Target="../media/image15.jpeg"/><Relationship Id="rId1" Type="http://schemas.openxmlformats.org/officeDocument/2006/relationships/slideLayout" Target="../slideLayouts/slideLayout16.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15.jpeg"/><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25.wmf"/><Relationship Id="rId5" Type="http://schemas.openxmlformats.org/officeDocument/2006/relationships/image" Target="../media/image23.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Lesson 9: Money &amp; Inflation</a:t>
            </a:r>
          </a:p>
        </p:txBody>
      </p:sp>
      <p:sp>
        <p:nvSpPr>
          <p:cNvPr id="3" name="Title 2"/>
          <p:cNvSpPr>
            <a:spLocks noGrp="1"/>
          </p:cNvSpPr>
          <p:nvPr>
            <p:ph type="title"/>
          </p:nvPr>
        </p:nvSpPr>
        <p:spPr/>
        <p:txBody>
          <a:bodyPr>
            <a:normAutofit fontScale="90000"/>
          </a:bodyPr>
          <a:lstStyle/>
          <a:p>
            <a:r>
              <a:rPr lang="en-US" b="0" dirty="0"/>
              <a:t>Economics for Leaders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sz="4800" b="1" dirty="0">
                <a:solidFill>
                  <a:schemeClr val="tx1"/>
                </a:solidFill>
              </a:rPr>
              <a:t>Same Products – Higher Prices</a:t>
            </a:r>
            <a:endParaRPr lang="en-US" altLang="en-US" sz="4800" dirty="0">
              <a:solidFill>
                <a:schemeClr val="tx1"/>
              </a:solidFill>
            </a:endParaRPr>
          </a:p>
        </p:txBody>
      </p:sp>
      <p:pic>
        <p:nvPicPr>
          <p:cNvPr id="10243" name="Picture 3" descr="Bread - Loaf 0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1460603" y="1600200"/>
            <a:ext cx="2752725" cy="2165350"/>
          </a:xfrm>
          <a:noFill/>
        </p:spPr>
      </p:pic>
      <p:pic>
        <p:nvPicPr>
          <p:cNvPr id="10244" name="Picture 4" descr="Gas Pumpe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2034929" y="3924300"/>
            <a:ext cx="2797175" cy="2171700"/>
          </a:xfrm>
          <a:noFill/>
        </p:spPr>
      </p:pic>
      <p:pic>
        <p:nvPicPr>
          <p:cNvPr id="10250" name="Picture 10" descr="Dollar Sign 4"/>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1107038" y="4044643"/>
            <a:ext cx="1139825" cy="1981200"/>
          </a:xfrm>
          <a:noFill/>
        </p:spPr>
      </p:pic>
      <p:pic>
        <p:nvPicPr>
          <p:cNvPr id="10245" name="Picture 5" descr="Bread - Loaf 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4192" y="1451077"/>
            <a:ext cx="30480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Coins 04"/>
          <p:cNvPicPr>
            <a:picLocks noGrp="1" noChangeAspect="1" noChangeArrowheads="1"/>
          </p:cNvPicPr>
          <p:nvPr>
            <p:ph sz="quarter" idx="4294967295"/>
          </p:nvPr>
        </p:nvPicPr>
        <p:blipFill>
          <a:blip r:embed="rId5" cstate="print">
            <a:extLst>
              <a:ext uri="{28A0092B-C50C-407E-A947-70E740481C1C}">
                <a14:useLocalDpi xmlns:a14="http://schemas.microsoft.com/office/drawing/2010/main" val="0"/>
              </a:ext>
            </a:extLst>
          </a:blip>
          <a:srcRect/>
          <a:stretch>
            <a:fillRect/>
          </a:stretch>
        </p:blipFill>
        <p:spPr>
          <a:xfrm rot="20283622">
            <a:off x="8391832" y="2201519"/>
            <a:ext cx="1201737" cy="1981200"/>
          </a:xfrm>
          <a:noFill/>
        </p:spPr>
      </p:pic>
      <p:pic>
        <p:nvPicPr>
          <p:cNvPr id="10246" name="Picture 6" descr="Gas Pump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2791" y="4753897"/>
            <a:ext cx="25527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Coins 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702198">
            <a:off x="7804261" y="2743200"/>
            <a:ext cx="12017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descr="Coins 0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1715" y="1584120"/>
            <a:ext cx="12017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1" descr="Dollar Sign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6504" y="4129549"/>
            <a:ext cx="10953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2" descr="Dollar Sign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6266" y="4778478"/>
            <a:ext cx="10953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b="1">
                <a:solidFill>
                  <a:schemeClr val="tx1"/>
                </a:solidFill>
              </a:rPr>
              <a:t>What Causes Inflation ?</a:t>
            </a:r>
          </a:p>
        </p:txBody>
      </p:sp>
      <p:sp>
        <p:nvSpPr>
          <p:cNvPr id="11267" name="Rectangle 3"/>
          <p:cNvSpPr>
            <a:spLocks noGrp="1" noChangeArrowheads="1"/>
          </p:cNvSpPr>
          <p:nvPr>
            <p:ph idx="1"/>
          </p:nvPr>
        </p:nvSpPr>
        <p:spPr/>
        <p:txBody>
          <a:bodyPr>
            <a:normAutofit/>
          </a:bodyPr>
          <a:lstStyle/>
          <a:p>
            <a:pPr eaLnBrk="1" hangingPunct="1">
              <a:buFont typeface="Wingdings" panose="05000000000000000000" pitchFamily="2" charset="2"/>
              <a:buNone/>
            </a:pPr>
            <a:r>
              <a:rPr lang="en-US" altLang="en-US" b="1" u="sng" dirty="0">
                <a:solidFill>
                  <a:srgbClr val="D6104A"/>
                </a:solidFill>
              </a:rPr>
              <a:t>All</a:t>
            </a:r>
            <a:r>
              <a:rPr lang="en-US" altLang="en-US" b="1" dirty="0"/>
              <a:t> periods of significant sustained inflation have been accompanied  by increases in the money supply</a:t>
            </a:r>
          </a:p>
        </p:txBody>
      </p:sp>
      <p:pic>
        <p:nvPicPr>
          <p:cNvPr id="11268" name="Picture 4" descr="Money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4419601"/>
            <a:ext cx="28956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Money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1" y="3505200"/>
            <a:ext cx="3529013"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38200" y="365125"/>
            <a:ext cx="10515600" cy="1613800"/>
          </a:xfrm>
        </p:spPr>
        <p:txBody>
          <a:bodyPr>
            <a:noAutofit/>
          </a:bodyPr>
          <a:lstStyle/>
          <a:p>
            <a:pPr eaLnBrk="1" hangingPunct="1"/>
            <a:r>
              <a:rPr lang="en-US" altLang="en-US" sz="5400" b="1" dirty="0">
                <a:solidFill>
                  <a:schemeClr val="tx1"/>
                </a:solidFill>
              </a:rPr>
              <a:t>Why do we worry about the money supply?</a:t>
            </a:r>
            <a:endParaRPr lang="en-US" altLang="en-US" sz="5400" dirty="0">
              <a:solidFill>
                <a:schemeClr val="tx1"/>
              </a:solidFill>
            </a:endParaRPr>
          </a:p>
        </p:txBody>
      </p:sp>
      <p:sp>
        <p:nvSpPr>
          <p:cNvPr id="7171" name="Rectangle 3"/>
          <p:cNvSpPr>
            <a:spLocks noGrp="1" noChangeArrowheads="1"/>
          </p:cNvSpPr>
          <p:nvPr>
            <p:ph idx="1"/>
          </p:nvPr>
        </p:nvSpPr>
        <p:spPr/>
        <p:txBody>
          <a:bodyPr>
            <a:noAutofit/>
          </a:bodyPr>
          <a:lstStyle/>
          <a:p>
            <a:pPr eaLnBrk="1" hangingPunct="1"/>
            <a:r>
              <a:rPr lang="en-US" altLang="en-US" sz="3800" dirty="0"/>
              <a:t>Experience has shown us that the money supply is the most important factor affecting general price levels, that is -</a:t>
            </a:r>
          </a:p>
          <a:p>
            <a:pPr algn="ctr" eaLnBrk="1" hangingPunct="1">
              <a:buFont typeface="Wingdings" panose="05000000000000000000" pitchFamily="2" charset="2"/>
              <a:buNone/>
            </a:pPr>
            <a:r>
              <a:rPr lang="en-US" altLang="en-US" sz="6000" b="1" dirty="0">
                <a:solidFill>
                  <a:srgbClr val="D6104A"/>
                </a:solidFill>
              </a:rPr>
              <a:t>Inflation</a:t>
            </a:r>
          </a:p>
          <a:p>
            <a:pPr eaLnBrk="1" hangingPunct="1"/>
            <a:r>
              <a:rPr lang="en-US" altLang="en-US" sz="3800" dirty="0"/>
              <a:t>Inflation must be taken seriously it alters incentives and people’s economic behavior, and consequently, it negatively impacts the economy as a whole.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n-US" altLang="en-US" sz="5400" b="1" dirty="0">
                <a:solidFill>
                  <a:schemeClr val="tx1"/>
                </a:solidFill>
              </a:rPr>
              <a:t>Open Market Operations</a:t>
            </a:r>
          </a:p>
        </p:txBody>
      </p:sp>
      <p:sp>
        <p:nvSpPr>
          <p:cNvPr id="2" name="Content Placeholder 1"/>
          <p:cNvSpPr>
            <a:spLocks noGrp="1"/>
          </p:cNvSpPr>
          <p:nvPr>
            <p:ph idx="1"/>
          </p:nvPr>
        </p:nvSpPr>
        <p:spPr/>
        <p:txBody>
          <a:bodyPr>
            <a:normAutofit lnSpcReduction="10000"/>
          </a:bodyPr>
          <a:lstStyle/>
          <a:p>
            <a:pPr>
              <a:spcBef>
                <a:spcPct val="50000"/>
              </a:spcBef>
            </a:pPr>
            <a:r>
              <a:rPr lang="en-US" altLang="en-US" dirty="0"/>
              <a:t>The most important tool of the Fed in controlling the money supply</a:t>
            </a:r>
          </a:p>
          <a:p>
            <a:pPr>
              <a:spcBef>
                <a:spcPct val="50000"/>
              </a:spcBef>
            </a:pPr>
            <a:r>
              <a:rPr lang="en-US" altLang="en-US" dirty="0"/>
              <a:t>Can be, and is, used on a daily basis</a:t>
            </a:r>
          </a:p>
          <a:p>
            <a:pPr>
              <a:spcBef>
                <a:spcPct val="50000"/>
              </a:spcBef>
            </a:pPr>
            <a:r>
              <a:rPr lang="en-US" altLang="en-US" dirty="0"/>
              <a:t>Its effect is immediate</a:t>
            </a:r>
          </a:p>
          <a:p>
            <a:pPr>
              <a:spcBef>
                <a:spcPct val="50000"/>
              </a:spcBef>
            </a:pPr>
            <a:r>
              <a:rPr lang="en-US" altLang="en-US" dirty="0"/>
              <a:t>Can be used to target interest rates</a:t>
            </a: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ChangeArrowheads="1"/>
          </p:cNvSpPr>
          <p:nvPr/>
        </p:nvSpPr>
        <p:spPr bwMode="auto">
          <a:xfrm>
            <a:off x="3505200" y="1219201"/>
            <a:ext cx="5715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sz="2800">
                <a:latin typeface="Arial" panose="020B0604020202020204" pitchFamily="34" charset="0"/>
              </a:rPr>
              <a:t>Please use the slides before this one in your presentation. </a:t>
            </a:r>
          </a:p>
          <a:p>
            <a:pPr eaLnBrk="1" hangingPunct="1">
              <a:spcBef>
                <a:spcPct val="0"/>
              </a:spcBef>
              <a:buFontTx/>
              <a:buNone/>
            </a:pPr>
            <a:endParaRPr lang="en-US" altLang="en-US" sz="2800">
              <a:latin typeface="Arial" panose="020B0604020202020204" pitchFamily="34" charset="0"/>
            </a:endParaRPr>
          </a:p>
          <a:p>
            <a:pPr eaLnBrk="1" hangingPunct="1">
              <a:spcBef>
                <a:spcPct val="0"/>
              </a:spcBef>
              <a:buFont typeface="Wingdings" panose="05000000000000000000" pitchFamily="2" charset="2"/>
              <a:buNone/>
            </a:pPr>
            <a:r>
              <a:rPr lang="en-US" altLang="en-US" sz="2800">
                <a:latin typeface="Arial" panose="020B0604020202020204" pitchFamily="34" charset="0"/>
              </a:rPr>
              <a:t> </a:t>
            </a:r>
          </a:p>
          <a:p>
            <a:pPr eaLnBrk="1" hangingPunct="1">
              <a:spcBef>
                <a:spcPct val="0"/>
              </a:spcBef>
              <a:buFontTx/>
              <a:buNone/>
            </a:pPr>
            <a:r>
              <a:rPr lang="en-US" altLang="en-US" sz="2800">
                <a:latin typeface="Arial" panose="020B0604020202020204" pitchFamily="34" charset="0"/>
              </a:rPr>
              <a:t>The slides following this one are provided as options.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n-US" altLang="en-US" sz="5400" dirty="0"/>
              <a:t>Interest Rates</a:t>
            </a:r>
          </a:p>
        </p:txBody>
      </p:sp>
      <p:sp>
        <p:nvSpPr>
          <p:cNvPr id="14339" name="Rectangle 3"/>
          <p:cNvSpPr>
            <a:spLocks noGrp="1" noChangeArrowheads="1"/>
          </p:cNvSpPr>
          <p:nvPr>
            <p:ph idx="1"/>
          </p:nvPr>
        </p:nvSpPr>
        <p:spPr/>
        <p:txBody>
          <a:bodyPr/>
          <a:lstStyle/>
          <a:p>
            <a:pPr eaLnBrk="1" hangingPunct="1"/>
            <a:r>
              <a:rPr lang="en-US" altLang="en-US" dirty="0"/>
              <a:t>Mortgage:</a:t>
            </a:r>
          </a:p>
          <a:p>
            <a:pPr eaLnBrk="1" hangingPunct="1"/>
            <a:r>
              <a:rPr lang="en-US" altLang="en-US" dirty="0"/>
              <a:t>New car:</a:t>
            </a:r>
          </a:p>
          <a:p>
            <a:pPr eaLnBrk="1" hangingPunct="1"/>
            <a:r>
              <a:rPr lang="en-US" altLang="en-US" dirty="0"/>
              <a:t>Credit card:</a:t>
            </a:r>
          </a:p>
          <a:p>
            <a:pPr eaLnBrk="1" hangingPunct="1"/>
            <a:r>
              <a:rPr lang="en-US" altLang="en-US" dirty="0"/>
              <a:t>Savings account:</a:t>
            </a:r>
          </a:p>
          <a:p>
            <a:pPr eaLnBrk="1" hangingPunct="1"/>
            <a:r>
              <a:rPr lang="en-US" altLang="en-US" dirty="0"/>
              <a:t>Treasury notes:</a:t>
            </a:r>
          </a:p>
          <a:p>
            <a:pPr eaLnBrk="1" hangingPunct="1"/>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3" name="Group 4"/>
          <p:cNvGrpSpPr>
            <a:grpSpLocks/>
          </p:cNvGrpSpPr>
          <p:nvPr/>
        </p:nvGrpSpPr>
        <p:grpSpPr bwMode="auto">
          <a:xfrm>
            <a:off x="5943600" y="506531"/>
            <a:ext cx="5867400" cy="5660421"/>
            <a:chOff x="144" y="1248"/>
            <a:chExt cx="2240" cy="2547"/>
          </a:xfrm>
        </p:grpSpPr>
        <p:pic>
          <p:nvPicPr>
            <p:cNvPr id="15364" name="Picture 5" descr="Bank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 y="1248"/>
              <a:ext cx="1328" cy="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Boy with Open Ar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 y="2160"/>
              <a:ext cx="1021"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7" name="Text Box 7"/>
            <p:cNvSpPr txBox="1">
              <a:spLocks noChangeArrowheads="1"/>
            </p:cNvSpPr>
            <p:nvPr/>
          </p:nvSpPr>
          <p:spPr bwMode="auto">
            <a:xfrm>
              <a:off x="288" y="3504"/>
              <a:ext cx="1008" cy="291"/>
            </a:xfrm>
            <a:prstGeom prst="rect">
              <a:avLst/>
            </a:prstGeom>
            <a:noFill/>
            <a:ln w="9525">
              <a:noFill/>
              <a:miter lim="800000"/>
              <a:headEnd/>
              <a:tailEnd/>
            </a:ln>
            <a:effectLst/>
          </p:spPr>
          <p:txBody>
            <a:bodyPr>
              <a:spAutoFit/>
            </a:bodyPr>
            <a:lstStyle/>
            <a:p>
              <a:pPr algn="ctr">
                <a:spcBef>
                  <a:spcPct val="50000"/>
                </a:spcBef>
                <a:defRPr/>
              </a:pPr>
              <a:r>
                <a:rPr lang="en-US" sz="3600" b="1" dirty="0">
                  <a:latin typeface="+mn-lt"/>
                  <a:cs typeface="Arial" charset="0"/>
                </a:rPr>
                <a:t>John</a:t>
              </a:r>
            </a:p>
          </p:txBody>
        </p:sp>
        <p:sp>
          <p:nvSpPr>
            <p:cNvPr id="15367" name="AutoShape 8"/>
            <p:cNvSpPr>
              <a:spLocks noChangeArrowheads="1"/>
            </p:cNvSpPr>
            <p:nvPr/>
          </p:nvSpPr>
          <p:spPr bwMode="auto">
            <a:xfrm rot="4141210" flipH="1">
              <a:off x="1248" y="2112"/>
              <a:ext cx="624" cy="81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7 w 21600"/>
                <a:gd name="T13" fmla="*/ 2912 h 21600"/>
                <a:gd name="T14" fmla="*/ 18242 w 21600"/>
                <a:gd name="T15" fmla="*/ 9238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p:spPr>
          <p:txBody>
            <a:bodyPr wrap="none" anchor="ctr"/>
            <a:lstStyle/>
            <a:p>
              <a:endParaRPr lang="en-US">
                <a:latin typeface="+mn-lt"/>
              </a:endParaRPr>
            </a:p>
          </p:txBody>
        </p:sp>
        <p:sp>
          <p:nvSpPr>
            <p:cNvPr id="153609" name="Text Box 9"/>
            <p:cNvSpPr txBox="1">
              <a:spLocks noChangeArrowheads="1"/>
            </p:cNvSpPr>
            <p:nvPr/>
          </p:nvSpPr>
          <p:spPr bwMode="auto">
            <a:xfrm>
              <a:off x="1302" y="2476"/>
              <a:ext cx="720" cy="208"/>
            </a:xfrm>
            <a:prstGeom prst="rect">
              <a:avLst/>
            </a:prstGeom>
            <a:noFill/>
            <a:ln w="9525">
              <a:noFill/>
              <a:miter lim="800000"/>
              <a:headEnd/>
              <a:tailEnd/>
            </a:ln>
            <a:effectLst/>
          </p:spPr>
          <p:txBody>
            <a:bodyPr>
              <a:spAutoFit/>
            </a:bodyPr>
            <a:lstStyle/>
            <a:p>
              <a:pPr>
                <a:spcBef>
                  <a:spcPct val="50000"/>
                </a:spcBef>
                <a:defRPr/>
              </a:pPr>
              <a:r>
                <a:rPr lang="en-US" sz="2400" b="1" dirty="0">
                  <a:latin typeface="+mn-lt"/>
                  <a:cs typeface="Arial" charset="0"/>
                </a:rPr>
                <a:t>$100</a:t>
              </a:r>
            </a:p>
          </p:txBody>
        </p:sp>
        <p:sp>
          <p:nvSpPr>
            <p:cNvPr id="15369" name="Rectangle 10"/>
            <p:cNvSpPr>
              <a:spLocks noChangeArrowheads="1"/>
            </p:cNvSpPr>
            <p:nvPr/>
          </p:nvSpPr>
          <p:spPr bwMode="auto">
            <a:xfrm>
              <a:off x="144" y="2496"/>
              <a:ext cx="144" cy="144"/>
            </a:xfrm>
            <a:prstGeom prst="rect">
              <a:avLst/>
            </a:prstGeom>
            <a:solidFill>
              <a:srgbClr val="FF99CC"/>
            </a:solidFill>
            <a:ln w="9525">
              <a:solidFill>
                <a:schemeClr val="tx1"/>
              </a:solidFill>
              <a:miter lim="800000"/>
              <a:headEnd/>
              <a:tailEnd/>
            </a:ln>
          </p:spPr>
          <p:txBody>
            <a:bodyPr wrap="none" anchor="ct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mn-lt"/>
              </a:endParaRPr>
            </a:p>
          </p:txBody>
        </p:sp>
      </p:grpSp>
      <p:sp>
        <p:nvSpPr>
          <p:cNvPr id="2" name="Title 1"/>
          <p:cNvSpPr>
            <a:spLocks noGrp="1"/>
          </p:cNvSpPr>
          <p:nvPr>
            <p:ph type="title"/>
          </p:nvPr>
        </p:nvSpPr>
        <p:spPr/>
        <p:txBody>
          <a:bodyPr/>
          <a:lstStyle/>
          <a:p>
            <a:r>
              <a:rPr lang="en-US" dirty="0"/>
              <a:t>How do Banks Create Money?</a:t>
            </a:r>
          </a:p>
        </p:txBody>
      </p:sp>
      <p:sp>
        <p:nvSpPr>
          <p:cNvPr id="4" name="Text Placeholder 3"/>
          <p:cNvSpPr>
            <a:spLocks noGrp="1"/>
          </p:cNvSpPr>
          <p:nvPr>
            <p:ph type="body" sz="half" idx="2"/>
          </p:nvPr>
        </p:nvSpPr>
        <p:spPr>
          <a:xfrm>
            <a:off x="839788" y="3124200"/>
            <a:ext cx="4418012" cy="2744788"/>
          </a:xfrm>
        </p:spPr>
        <p:txBody>
          <a:bodyPr/>
          <a:lstStyle/>
          <a:p>
            <a:r>
              <a:rPr lang="en-US" b="1" dirty="0">
                <a:cs typeface="Arial" charset="0"/>
              </a:rPr>
              <a:t>Money Supply = $100</a:t>
            </a:r>
            <a:endParaRPr lang="en-US" sz="4000" b="1" dirty="0">
              <a:cs typeface="Arial" charset="0"/>
            </a:endParaRP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3429000"/>
            <a:ext cx="4418012" cy="2439988"/>
          </a:xfrm>
        </p:spPr>
        <p:txBody>
          <a:bodyPr/>
          <a:lstStyle/>
          <a:p>
            <a:r>
              <a:rPr lang="en-US" altLang="en-US" b="1" dirty="0"/>
              <a:t>Money Supply = </a:t>
            </a:r>
          </a:p>
          <a:p>
            <a:r>
              <a:rPr lang="en-US" altLang="en-US" b="1" dirty="0"/>
              <a:t>$100 + $50 = $150</a:t>
            </a:r>
          </a:p>
          <a:p>
            <a:endParaRPr lang="en-US" dirty="0"/>
          </a:p>
        </p:txBody>
      </p:sp>
      <p:grpSp>
        <p:nvGrpSpPr>
          <p:cNvPr id="16386" name="Group 17"/>
          <p:cNvGrpSpPr>
            <a:grpSpLocks/>
          </p:cNvGrpSpPr>
          <p:nvPr/>
        </p:nvGrpSpPr>
        <p:grpSpPr bwMode="auto">
          <a:xfrm>
            <a:off x="5410200" y="762000"/>
            <a:ext cx="6230938" cy="4256088"/>
            <a:chOff x="240" y="1248"/>
            <a:chExt cx="3925" cy="2681"/>
          </a:xfrm>
        </p:grpSpPr>
        <p:pic>
          <p:nvPicPr>
            <p:cNvPr id="16391" name="Picture 3" descr="Bank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 y="1248"/>
              <a:ext cx="1328" cy="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4" descr="Boy with Open Ar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 y="2160"/>
              <a:ext cx="1021"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5" descr="Girl in Red Sho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2016"/>
              <a:ext cx="1141" cy="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0" name="Text Box 6"/>
            <p:cNvSpPr txBox="1">
              <a:spLocks noChangeArrowheads="1"/>
            </p:cNvSpPr>
            <p:nvPr/>
          </p:nvSpPr>
          <p:spPr bwMode="auto">
            <a:xfrm>
              <a:off x="288" y="3504"/>
              <a:ext cx="1008" cy="407"/>
            </a:xfrm>
            <a:prstGeom prst="rect">
              <a:avLst/>
            </a:prstGeom>
            <a:noFill/>
            <a:ln w="9525">
              <a:noFill/>
              <a:miter lim="800000"/>
              <a:headEnd/>
              <a:tailEnd/>
            </a:ln>
            <a:effectLst/>
          </p:spPr>
          <p:txBody>
            <a:bodyPr>
              <a:spAutoFit/>
            </a:bodyPr>
            <a:lstStyle/>
            <a:p>
              <a:pPr algn="ctr">
                <a:spcBef>
                  <a:spcPct val="50000"/>
                </a:spcBef>
                <a:defRPr/>
              </a:pPr>
              <a:r>
                <a:rPr lang="en-US" sz="3600" b="1" dirty="0">
                  <a:latin typeface="+mn-lt"/>
                  <a:cs typeface="Arial" charset="0"/>
                </a:rPr>
                <a:t>John</a:t>
              </a:r>
              <a:endParaRPr lang="en-US" sz="2400" b="1" dirty="0">
                <a:latin typeface="+mn-lt"/>
                <a:cs typeface="Arial" charset="0"/>
              </a:endParaRPr>
            </a:p>
          </p:txBody>
        </p:sp>
        <p:sp>
          <p:nvSpPr>
            <p:cNvPr id="16395" name="AutoShape 7"/>
            <p:cNvSpPr>
              <a:spLocks noChangeArrowheads="1"/>
            </p:cNvSpPr>
            <p:nvPr/>
          </p:nvSpPr>
          <p:spPr bwMode="auto">
            <a:xfrm rot="4141210" flipH="1">
              <a:off x="1248" y="2112"/>
              <a:ext cx="624" cy="81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7 w 21600"/>
                <a:gd name="T13" fmla="*/ 2912 h 21600"/>
                <a:gd name="T14" fmla="*/ 18242 w 21600"/>
                <a:gd name="T15" fmla="*/ 9238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p:spPr>
          <p:txBody>
            <a:bodyPr wrap="none" anchor="ctr"/>
            <a:lstStyle/>
            <a:p>
              <a:endParaRPr lang="en-US">
                <a:latin typeface="+mn-lt"/>
              </a:endParaRPr>
            </a:p>
          </p:txBody>
        </p:sp>
        <p:sp>
          <p:nvSpPr>
            <p:cNvPr id="154632" name="Text Box 8"/>
            <p:cNvSpPr txBox="1">
              <a:spLocks noChangeArrowheads="1"/>
            </p:cNvSpPr>
            <p:nvPr/>
          </p:nvSpPr>
          <p:spPr bwMode="auto">
            <a:xfrm>
              <a:off x="1769" y="2535"/>
              <a:ext cx="720" cy="288"/>
            </a:xfrm>
            <a:prstGeom prst="rect">
              <a:avLst/>
            </a:prstGeom>
            <a:noFill/>
            <a:ln w="9525">
              <a:noFill/>
              <a:miter lim="800000"/>
              <a:headEnd/>
              <a:tailEnd/>
            </a:ln>
            <a:effectLst/>
          </p:spPr>
          <p:txBody>
            <a:bodyPr>
              <a:spAutoFit/>
            </a:bodyPr>
            <a:lstStyle/>
            <a:p>
              <a:pPr>
                <a:spcBef>
                  <a:spcPct val="50000"/>
                </a:spcBef>
                <a:defRPr/>
              </a:pPr>
              <a:r>
                <a:rPr lang="en-US" sz="2400" b="1" dirty="0">
                  <a:latin typeface="+mn-lt"/>
                  <a:cs typeface="Arial" charset="0"/>
                </a:rPr>
                <a:t>$100</a:t>
              </a:r>
            </a:p>
          </p:txBody>
        </p:sp>
        <p:sp>
          <p:nvSpPr>
            <p:cNvPr id="154633" name="Text Box 9"/>
            <p:cNvSpPr txBox="1">
              <a:spLocks noChangeArrowheads="1"/>
            </p:cNvSpPr>
            <p:nvPr/>
          </p:nvSpPr>
          <p:spPr bwMode="auto">
            <a:xfrm>
              <a:off x="3360" y="3522"/>
              <a:ext cx="624" cy="407"/>
            </a:xfrm>
            <a:prstGeom prst="rect">
              <a:avLst/>
            </a:prstGeom>
            <a:noFill/>
            <a:ln w="9525">
              <a:noFill/>
              <a:miter lim="800000"/>
              <a:headEnd/>
              <a:tailEnd/>
            </a:ln>
            <a:effectLst/>
          </p:spPr>
          <p:txBody>
            <a:bodyPr>
              <a:spAutoFit/>
            </a:bodyPr>
            <a:lstStyle/>
            <a:p>
              <a:pPr algn="ctr">
                <a:spcBef>
                  <a:spcPct val="50000"/>
                </a:spcBef>
                <a:defRPr/>
              </a:pPr>
              <a:r>
                <a:rPr lang="en-US" sz="3600" b="1" dirty="0">
                  <a:latin typeface="+mn-lt"/>
                  <a:cs typeface="Arial" charset="0"/>
                </a:rPr>
                <a:t>Sue</a:t>
              </a:r>
              <a:endParaRPr lang="en-US" sz="2400" b="1" dirty="0">
                <a:latin typeface="+mn-lt"/>
                <a:cs typeface="Arial" charset="0"/>
              </a:endParaRPr>
            </a:p>
          </p:txBody>
        </p:sp>
        <p:sp>
          <p:nvSpPr>
            <p:cNvPr id="16398" name="AutoShape 10"/>
            <p:cNvSpPr>
              <a:spLocks noChangeArrowheads="1"/>
            </p:cNvSpPr>
            <p:nvPr/>
          </p:nvSpPr>
          <p:spPr bwMode="auto">
            <a:xfrm rot="1580874">
              <a:off x="2352" y="1776"/>
              <a:ext cx="816" cy="192"/>
            </a:xfrm>
            <a:prstGeom prst="rightArrow">
              <a:avLst>
                <a:gd name="adj1" fmla="val 50000"/>
                <a:gd name="adj2" fmla="val 106250"/>
              </a:avLst>
            </a:prstGeom>
            <a:solidFill>
              <a:srgbClr val="00FF00"/>
            </a:solidFill>
            <a:ln w="9525">
              <a:solidFill>
                <a:schemeClr val="tx1"/>
              </a:solidFill>
              <a:miter lim="800000"/>
              <a:headEnd/>
              <a:tailEnd/>
            </a:ln>
          </p:spPr>
          <p:txBody>
            <a:bodyPr wrap="none" anchor="ctr"/>
            <a:lstStyle>
              <a:lvl1pPr eaLnBrk="0" hangingPunct="0">
                <a:spcBef>
                  <a:spcPct val="20000"/>
                </a:spcBef>
                <a:buBlip>
                  <a:blip r:embed="rId5"/>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mn-lt"/>
              </a:endParaRPr>
            </a:p>
          </p:txBody>
        </p:sp>
        <p:sp>
          <p:nvSpPr>
            <p:cNvPr id="154635" name="Text Box 11"/>
            <p:cNvSpPr txBox="1">
              <a:spLocks noChangeArrowheads="1"/>
            </p:cNvSpPr>
            <p:nvPr/>
          </p:nvSpPr>
          <p:spPr bwMode="auto">
            <a:xfrm>
              <a:off x="2544" y="1536"/>
              <a:ext cx="576" cy="288"/>
            </a:xfrm>
            <a:prstGeom prst="rect">
              <a:avLst/>
            </a:prstGeom>
            <a:noFill/>
            <a:ln w="9525">
              <a:noFill/>
              <a:miter lim="800000"/>
              <a:headEnd/>
              <a:tailEnd/>
            </a:ln>
            <a:effectLst/>
          </p:spPr>
          <p:txBody>
            <a:bodyPr>
              <a:spAutoFit/>
            </a:bodyPr>
            <a:lstStyle/>
            <a:p>
              <a:pPr>
                <a:spcBef>
                  <a:spcPct val="50000"/>
                </a:spcBef>
                <a:defRPr/>
              </a:pPr>
              <a:r>
                <a:rPr lang="en-US" sz="2400" b="1">
                  <a:latin typeface="+mn-lt"/>
                  <a:cs typeface="Arial" charset="0"/>
                </a:rPr>
                <a:t>$50</a:t>
              </a:r>
            </a:p>
          </p:txBody>
        </p:sp>
      </p:grpSp>
      <p:sp>
        <p:nvSpPr>
          <p:cNvPr id="16388" name="Rectangle 13"/>
          <p:cNvSpPr>
            <a:spLocks noChangeArrowheads="1"/>
          </p:cNvSpPr>
          <p:nvPr/>
        </p:nvSpPr>
        <p:spPr bwMode="auto">
          <a:xfrm>
            <a:off x="5181508" y="2743200"/>
            <a:ext cx="381185" cy="152400"/>
          </a:xfrm>
          <a:prstGeom prst="rect">
            <a:avLst/>
          </a:prstGeom>
          <a:solidFill>
            <a:srgbClr val="FF99CC"/>
          </a:solidFill>
          <a:ln w="9525">
            <a:solidFill>
              <a:schemeClr val="tx1"/>
            </a:solidFill>
            <a:miter lim="800000"/>
            <a:headEnd/>
            <a:tailEnd/>
          </a:ln>
        </p:spPr>
        <p:txBody>
          <a:bodyPr wrap="none" anchor="ctr"/>
          <a:lstStyle>
            <a:lvl1pPr eaLnBrk="0" hangingPunct="0">
              <a:spcBef>
                <a:spcPct val="20000"/>
              </a:spcBef>
              <a:buBlip>
                <a:blip r:embed="rId5"/>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mn-lt"/>
            </a:endParaRPr>
          </a:p>
        </p:txBody>
      </p:sp>
      <p:sp>
        <p:nvSpPr>
          <p:cNvPr id="16389" name="Rectangle 14"/>
          <p:cNvSpPr>
            <a:spLocks noChangeArrowheads="1"/>
          </p:cNvSpPr>
          <p:nvPr/>
        </p:nvSpPr>
        <p:spPr bwMode="auto">
          <a:xfrm>
            <a:off x="11526838" y="2705100"/>
            <a:ext cx="436562" cy="190500"/>
          </a:xfrm>
          <a:prstGeom prst="rect">
            <a:avLst/>
          </a:prstGeom>
          <a:solidFill>
            <a:srgbClr val="3399FF"/>
          </a:solidFill>
          <a:ln w="9525">
            <a:solidFill>
              <a:schemeClr val="tx1"/>
            </a:solidFill>
            <a:miter lim="800000"/>
            <a:headEnd/>
            <a:tailEnd/>
          </a:ln>
        </p:spPr>
        <p:txBody>
          <a:bodyPr wrap="none" anchor="ctr"/>
          <a:lstStyle>
            <a:lvl1pPr eaLnBrk="0" hangingPunct="0">
              <a:spcBef>
                <a:spcPct val="20000"/>
              </a:spcBef>
              <a:buBlip>
                <a:blip r:embed="rId5"/>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mn-lt"/>
            </a:endParaRPr>
          </a:p>
        </p:txBody>
      </p:sp>
      <p:sp>
        <p:nvSpPr>
          <p:cNvPr id="2" name="Title 1"/>
          <p:cNvSpPr>
            <a:spLocks noGrp="1"/>
          </p:cNvSpPr>
          <p:nvPr>
            <p:ph type="title"/>
          </p:nvPr>
        </p:nvSpPr>
        <p:spPr>
          <a:xfrm>
            <a:off x="685800" y="457200"/>
            <a:ext cx="4572000" cy="2438400"/>
          </a:xfrm>
        </p:spPr>
        <p:txBody>
          <a:bodyPr/>
          <a:lstStyle/>
          <a:p>
            <a:r>
              <a:rPr lang="en-US" altLang="en-US" dirty="0">
                <a:latin typeface="+mn-lt"/>
              </a:rPr>
              <a:t>Lending creates additional purchasing power</a:t>
            </a:r>
            <a:endParaRPr lang="en-US" dirty="0">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n-US" altLang="en-US" b="0" dirty="0">
                <a:solidFill>
                  <a:schemeClr val="tx1"/>
                </a:solidFill>
                <a:latin typeface="+mn-lt"/>
              </a:rPr>
              <a:t>More lending creates more money</a:t>
            </a:r>
            <a:endParaRPr lang="en-US" altLang="en-US" sz="8000" b="0" dirty="0">
              <a:solidFill>
                <a:schemeClr val="tx1"/>
              </a:solidFill>
              <a:latin typeface="+mn-lt"/>
            </a:endParaRPr>
          </a:p>
        </p:txBody>
      </p:sp>
      <p:pic>
        <p:nvPicPr>
          <p:cNvPr id="17411" name="Picture 3" descr="Bank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981200"/>
            <a:ext cx="2108200"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Bank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905000"/>
            <a:ext cx="23368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Boy with Open Ar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3429000"/>
            <a:ext cx="16208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Girl in Red Sho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3886201"/>
            <a:ext cx="1811338"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Grandpa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1000" y="3276601"/>
            <a:ext cx="190658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6" name="Text Box 8"/>
          <p:cNvSpPr txBox="1">
            <a:spLocks noChangeArrowheads="1"/>
          </p:cNvSpPr>
          <p:nvPr/>
        </p:nvSpPr>
        <p:spPr bwMode="auto">
          <a:xfrm>
            <a:off x="2057400" y="5257800"/>
            <a:ext cx="1600200" cy="584775"/>
          </a:xfrm>
          <a:prstGeom prst="rect">
            <a:avLst/>
          </a:prstGeom>
          <a:noFill/>
          <a:ln w="9525">
            <a:noFill/>
            <a:miter lim="800000"/>
            <a:headEnd/>
            <a:tailEnd/>
          </a:ln>
          <a:effectLst/>
        </p:spPr>
        <p:txBody>
          <a:bodyPr>
            <a:spAutoFit/>
          </a:bodyPr>
          <a:lstStyle/>
          <a:p>
            <a:pPr algn="ctr">
              <a:spcBef>
                <a:spcPct val="50000"/>
              </a:spcBef>
              <a:defRPr/>
            </a:pPr>
            <a:r>
              <a:rPr lang="en-US" sz="3200" b="1" dirty="0">
                <a:latin typeface="+mn-lt"/>
                <a:cs typeface="Arial" charset="0"/>
              </a:rPr>
              <a:t>John</a:t>
            </a:r>
            <a:endParaRPr lang="en-US" sz="2800" b="1" dirty="0">
              <a:latin typeface="+mn-lt"/>
              <a:cs typeface="Arial" charset="0"/>
            </a:endParaRPr>
          </a:p>
        </p:txBody>
      </p:sp>
      <p:sp>
        <p:nvSpPr>
          <p:cNvPr id="17417" name="AutoShape 9"/>
          <p:cNvSpPr>
            <a:spLocks noChangeArrowheads="1"/>
          </p:cNvSpPr>
          <p:nvPr/>
        </p:nvSpPr>
        <p:spPr bwMode="auto">
          <a:xfrm rot="4141210" flipH="1">
            <a:off x="3505200" y="3352800"/>
            <a:ext cx="990600" cy="1295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p:spPr>
        <p:txBody>
          <a:bodyPr wrap="none" anchor="ctr"/>
          <a:lstStyle/>
          <a:p>
            <a:endParaRPr lang="en-US" sz="2000">
              <a:latin typeface="+mn-lt"/>
            </a:endParaRPr>
          </a:p>
        </p:txBody>
      </p:sp>
      <p:sp>
        <p:nvSpPr>
          <p:cNvPr id="155658" name="Text Box 10"/>
          <p:cNvSpPr txBox="1">
            <a:spLocks noChangeArrowheads="1"/>
          </p:cNvSpPr>
          <p:nvPr/>
        </p:nvSpPr>
        <p:spPr bwMode="auto">
          <a:xfrm>
            <a:off x="4147728" y="4163080"/>
            <a:ext cx="1143000" cy="523220"/>
          </a:xfrm>
          <a:prstGeom prst="rect">
            <a:avLst/>
          </a:prstGeom>
          <a:noFill/>
          <a:ln w="9525">
            <a:noFill/>
            <a:miter lim="800000"/>
            <a:headEnd/>
            <a:tailEnd/>
          </a:ln>
          <a:effectLst/>
        </p:spPr>
        <p:txBody>
          <a:bodyPr>
            <a:spAutoFit/>
          </a:bodyPr>
          <a:lstStyle/>
          <a:p>
            <a:pPr>
              <a:spcBef>
                <a:spcPct val="50000"/>
              </a:spcBef>
              <a:defRPr/>
            </a:pPr>
            <a:r>
              <a:rPr lang="en-US" sz="2800" b="1" dirty="0">
                <a:latin typeface="+mn-lt"/>
                <a:cs typeface="Arial" charset="0"/>
              </a:rPr>
              <a:t>$100</a:t>
            </a:r>
          </a:p>
        </p:txBody>
      </p:sp>
      <p:sp>
        <p:nvSpPr>
          <p:cNvPr id="17419" name="AutoShape 11"/>
          <p:cNvSpPr>
            <a:spLocks noChangeArrowheads="1"/>
          </p:cNvSpPr>
          <p:nvPr/>
        </p:nvSpPr>
        <p:spPr bwMode="auto">
          <a:xfrm rot="3111889">
            <a:off x="4800600" y="3352800"/>
            <a:ext cx="1295400" cy="304800"/>
          </a:xfrm>
          <a:prstGeom prst="rightArrow">
            <a:avLst>
              <a:gd name="adj1" fmla="val 50000"/>
              <a:gd name="adj2" fmla="val 106250"/>
            </a:avLst>
          </a:prstGeom>
          <a:solidFill>
            <a:srgbClr val="00FF00"/>
          </a:solidFill>
          <a:ln w="9525">
            <a:solidFill>
              <a:schemeClr val="tx1"/>
            </a:solidFill>
            <a:miter lim="800000"/>
            <a:headEnd/>
            <a:tailEnd/>
          </a:ln>
        </p:spPr>
        <p:txBody>
          <a:bodyPr wrap="none" anchor="ctr"/>
          <a:lstStyle>
            <a:lvl1pPr eaLnBrk="0" hangingPunct="0">
              <a:spcBef>
                <a:spcPct val="20000"/>
              </a:spcBef>
              <a:buBlip>
                <a:blip r:embed="rId7"/>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2000">
              <a:latin typeface="+mn-lt"/>
            </a:endParaRPr>
          </a:p>
        </p:txBody>
      </p:sp>
      <p:sp>
        <p:nvSpPr>
          <p:cNvPr id="155660" name="Text Box 12"/>
          <p:cNvSpPr txBox="1">
            <a:spLocks noChangeArrowheads="1"/>
          </p:cNvSpPr>
          <p:nvPr/>
        </p:nvSpPr>
        <p:spPr bwMode="auto">
          <a:xfrm>
            <a:off x="5342517" y="3044523"/>
            <a:ext cx="914400" cy="523220"/>
          </a:xfrm>
          <a:prstGeom prst="rect">
            <a:avLst/>
          </a:prstGeom>
          <a:noFill/>
          <a:ln w="9525">
            <a:noFill/>
            <a:miter lim="800000"/>
            <a:headEnd/>
            <a:tailEnd/>
          </a:ln>
          <a:effectLst/>
        </p:spPr>
        <p:txBody>
          <a:bodyPr>
            <a:spAutoFit/>
          </a:bodyPr>
          <a:lstStyle/>
          <a:p>
            <a:pPr>
              <a:spcBef>
                <a:spcPct val="50000"/>
              </a:spcBef>
              <a:defRPr/>
            </a:pPr>
            <a:r>
              <a:rPr lang="en-US" sz="2800" b="1" dirty="0">
                <a:latin typeface="+mn-lt"/>
                <a:cs typeface="Arial" charset="0"/>
              </a:rPr>
              <a:t>$50</a:t>
            </a:r>
          </a:p>
        </p:txBody>
      </p:sp>
      <p:sp>
        <p:nvSpPr>
          <p:cNvPr id="155661" name="Text Box 13"/>
          <p:cNvSpPr txBox="1">
            <a:spLocks noChangeArrowheads="1"/>
          </p:cNvSpPr>
          <p:nvPr/>
        </p:nvSpPr>
        <p:spPr bwMode="auto">
          <a:xfrm>
            <a:off x="4876800" y="5486400"/>
            <a:ext cx="990600" cy="584775"/>
          </a:xfrm>
          <a:prstGeom prst="rect">
            <a:avLst/>
          </a:prstGeom>
          <a:noFill/>
          <a:ln w="9525">
            <a:noFill/>
            <a:miter lim="800000"/>
            <a:headEnd/>
            <a:tailEnd/>
          </a:ln>
          <a:effectLst/>
        </p:spPr>
        <p:txBody>
          <a:bodyPr>
            <a:spAutoFit/>
          </a:bodyPr>
          <a:lstStyle/>
          <a:p>
            <a:pPr algn="ctr">
              <a:spcBef>
                <a:spcPct val="50000"/>
              </a:spcBef>
              <a:defRPr/>
            </a:pPr>
            <a:r>
              <a:rPr lang="en-US" sz="3200" b="1" dirty="0">
                <a:latin typeface="+mn-lt"/>
                <a:cs typeface="Arial" charset="0"/>
              </a:rPr>
              <a:t>Sue</a:t>
            </a:r>
            <a:endParaRPr lang="en-US" sz="2800" b="1" dirty="0">
              <a:latin typeface="+mn-lt"/>
              <a:cs typeface="Arial" charset="0"/>
            </a:endParaRPr>
          </a:p>
        </p:txBody>
      </p:sp>
      <p:sp>
        <p:nvSpPr>
          <p:cNvPr id="17422" name="AutoShape 14"/>
          <p:cNvSpPr>
            <a:spLocks noChangeArrowheads="1"/>
          </p:cNvSpPr>
          <p:nvPr/>
        </p:nvSpPr>
        <p:spPr bwMode="auto">
          <a:xfrm rot="-2760641">
            <a:off x="6438900" y="3390900"/>
            <a:ext cx="1295400" cy="304800"/>
          </a:xfrm>
          <a:prstGeom prst="rightArrow">
            <a:avLst>
              <a:gd name="adj1" fmla="val 50000"/>
              <a:gd name="adj2" fmla="val 106250"/>
            </a:avLst>
          </a:prstGeom>
          <a:solidFill>
            <a:schemeClr val="accent1"/>
          </a:solidFill>
          <a:ln w="9525">
            <a:solidFill>
              <a:schemeClr val="tx1"/>
            </a:solidFill>
            <a:miter lim="800000"/>
            <a:headEnd/>
            <a:tailEnd/>
          </a:ln>
        </p:spPr>
        <p:txBody>
          <a:bodyPr wrap="none" anchor="ctr"/>
          <a:lstStyle>
            <a:lvl1pPr eaLnBrk="0" hangingPunct="0">
              <a:spcBef>
                <a:spcPct val="20000"/>
              </a:spcBef>
              <a:buBlip>
                <a:blip r:embed="rId7"/>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2000">
              <a:latin typeface="+mn-lt"/>
            </a:endParaRPr>
          </a:p>
        </p:txBody>
      </p:sp>
      <p:sp>
        <p:nvSpPr>
          <p:cNvPr id="155663" name="Text Box 15"/>
          <p:cNvSpPr txBox="1">
            <a:spLocks noChangeArrowheads="1"/>
          </p:cNvSpPr>
          <p:nvPr/>
        </p:nvSpPr>
        <p:spPr bwMode="auto">
          <a:xfrm>
            <a:off x="6425855" y="3222349"/>
            <a:ext cx="914400" cy="523220"/>
          </a:xfrm>
          <a:prstGeom prst="rect">
            <a:avLst/>
          </a:prstGeom>
          <a:noFill/>
          <a:ln w="9525">
            <a:noFill/>
            <a:miter lim="800000"/>
            <a:headEnd/>
            <a:tailEnd/>
          </a:ln>
          <a:effectLst/>
        </p:spPr>
        <p:txBody>
          <a:bodyPr>
            <a:spAutoFit/>
          </a:bodyPr>
          <a:lstStyle/>
          <a:p>
            <a:pPr>
              <a:spcBef>
                <a:spcPct val="50000"/>
              </a:spcBef>
              <a:defRPr/>
            </a:pPr>
            <a:r>
              <a:rPr lang="en-US" sz="2800" b="1" dirty="0">
                <a:latin typeface="+mn-lt"/>
                <a:cs typeface="Arial" charset="0"/>
              </a:rPr>
              <a:t>$50</a:t>
            </a:r>
          </a:p>
        </p:txBody>
      </p:sp>
      <p:sp>
        <p:nvSpPr>
          <p:cNvPr id="17424" name="AutoShape 16"/>
          <p:cNvSpPr>
            <a:spLocks noChangeArrowheads="1"/>
          </p:cNvSpPr>
          <p:nvPr/>
        </p:nvSpPr>
        <p:spPr bwMode="auto">
          <a:xfrm>
            <a:off x="9677400" y="2819400"/>
            <a:ext cx="304800" cy="1447800"/>
          </a:xfrm>
          <a:prstGeom prst="curvedLeftArrow">
            <a:avLst>
              <a:gd name="adj1" fmla="val 95000"/>
              <a:gd name="adj2" fmla="val 190000"/>
              <a:gd name="adj3" fmla="val 33333"/>
            </a:avLst>
          </a:prstGeom>
          <a:solidFill>
            <a:srgbClr val="00FF00"/>
          </a:solidFill>
          <a:ln w="9525">
            <a:solidFill>
              <a:schemeClr val="tx1"/>
            </a:solidFill>
            <a:miter lim="800000"/>
            <a:headEnd/>
            <a:tailEnd/>
          </a:ln>
        </p:spPr>
        <p:txBody>
          <a:bodyPr wrap="none" anchor="ctr"/>
          <a:lstStyle>
            <a:lvl1pPr eaLnBrk="0" hangingPunct="0">
              <a:spcBef>
                <a:spcPct val="20000"/>
              </a:spcBef>
              <a:buBlip>
                <a:blip r:embed="rId7"/>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2000">
              <a:latin typeface="+mn-lt"/>
            </a:endParaRPr>
          </a:p>
        </p:txBody>
      </p:sp>
      <p:sp>
        <p:nvSpPr>
          <p:cNvPr id="155665" name="Text Box 17"/>
          <p:cNvSpPr txBox="1">
            <a:spLocks noChangeArrowheads="1"/>
          </p:cNvSpPr>
          <p:nvPr/>
        </p:nvSpPr>
        <p:spPr bwMode="auto">
          <a:xfrm>
            <a:off x="9677400" y="5181600"/>
            <a:ext cx="990600" cy="523220"/>
          </a:xfrm>
          <a:prstGeom prst="rect">
            <a:avLst/>
          </a:prstGeom>
          <a:noFill/>
          <a:ln w="9525">
            <a:noFill/>
            <a:miter lim="800000"/>
            <a:headEnd/>
            <a:tailEnd/>
          </a:ln>
          <a:effectLst/>
        </p:spPr>
        <p:txBody>
          <a:bodyPr>
            <a:spAutoFit/>
          </a:bodyPr>
          <a:lstStyle/>
          <a:p>
            <a:pPr algn="ctr">
              <a:spcBef>
                <a:spcPct val="50000"/>
              </a:spcBef>
              <a:defRPr/>
            </a:pPr>
            <a:r>
              <a:rPr lang="en-US" sz="2800" b="1" dirty="0">
                <a:latin typeface="+mn-lt"/>
                <a:cs typeface="Arial" charset="0"/>
              </a:rPr>
              <a:t>Bill</a:t>
            </a:r>
          </a:p>
        </p:txBody>
      </p:sp>
      <p:sp>
        <p:nvSpPr>
          <p:cNvPr id="155666" name="Text Box 18"/>
          <p:cNvSpPr txBox="1">
            <a:spLocks noChangeArrowheads="1"/>
          </p:cNvSpPr>
          <p:nvPr/>
        </p:nvSpPr>
        <p:spPr bwMode="auto">
          <a:xfrm>
            <a:off x="9815128" y="3351223"/>
            <a:ext cx="1066800" cy="523220"/>
          </a:xfrm>
          <a:prstGeom prst="rect">
            <a:avLst/>
          </a:prstGeom>
          <a:noFill/>
          <a:ln w="9525">
            <a:noFill/>
            <a:miter lim="800000"/>
            <a:headEnd/>
            <a:tailEnd/>
          </a:ln>
          <a:effectLst/>
        </p:spPr>
        <p:txBody>
          <a:bodyPr>
            <a:spAutoFit/>
          </a:bodyPr>
          <a:lstStyle/>
          <a:p>
            <a:pPr algn="ctr">
              <a:spcBef>
                <a:spcPct val="50000"/>
              </a:spcBef>
              <a:defRPr/>
            </a:pPr>
            <a:r>
              <a:rPr lang="en-US" sz="2800" b="1" dirty="0">
                <a:latin typeface="+mn-lt"/>
                <a:cs typeface="Arial" charset="0"/>
              </a:rPr>
              <a:t>$25</a:t>
            </a:r>
          </a:p>
        </p:txBody>
      </p:sp>
      <p:sp>
        <p:nvSpPr>
          <p:cNvPr id="17427" name="Text Box 19"/>
          <p:cNvSpPr txBox="1">
            <a:spLocks noChangeArrowheads="1"/>
          </p:cNvSpPr>
          <p:nvPr/>
        </p:nvSpPr>
        <p:spPr bwMode="auto">
          <a:xfrm>
            <a:off x="3657600" y="6261771"/>
            <a:ext cx="88605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7"/>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dirty="0">
                <a:latin typeface="+mn-lt"/>
              </a:rPr>
              <a:t>Money Supply increases = $100 + $50 + $25 = $175</a:t>
            </a:r>
          </a:p>
        </p:txBody>
      </p:sp>
      <p:sp>
        <p:nvSpPr>
          <p:cNvPr id="17428" name="Rectangle 20"/>
          <p:cNvSpPr>
            <a:spLocks noChangeArrowheads="1"/>
          </p:cNvSpPr>
          <p:nvPr/>
        </p:nvSpPr>
        <p:spPr bwMode="auto">
          <a:xfrm>
            <a:off x="1752600" y="3962400"/>
            <a:ext cx="228600" cy="228600"/>
          </a:xfrm>
          <a:prstGeom prst="rect">
            <a:avLst/>
          </a:prstGeom>
          <a:solidFill>
            <a:srgbClr val="FF99CC"/>
          </a:solidFill>
          <a:ln w="9525">
            <a:solidFill>
              <a:schemeClr val="tx1"/>
            </a:solidFill>
            <a:miter lim="800000"/>
            <a:headEnd/>
            <a:tailEnd/>
          </a:ln>
        </p:spPr>
        <p:txBody>
          <a:bodyPr wrap="none" anchor="ctr"/>
          <a:lstStyle>
            <a:lvl1pPr eaLnBrk="0" hangingPunct="0">
              <a:spcBef>
                <a:spcPct val="20000"/>
              </a:spcBef>
              <a:buBlip>
                <a:blip r:embed="rId7"/>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2000">
              <a:latin typeface="+mn-lt"/>
            </a:endParaRPr>
          </a:p>
        </p:txBody>
      </p:sp>
      <p:sp>
        <p:nvSpPr>
          <p:cNvPr id="17429" name="Rectangle 21"/>
          <p:cNvSpPr>
            <a:spLocks noChangeArrowheads="1"/>
          </p:cNvSpPr>
          <p:nvPr/>
        </p:nvSpPr>
        <p:spPr bwMode="auto">
          <a:xfrm>
            <a:off x="7239000" y="3657600"/>
            <a:ext cx="228600" cy="228600"/>
          </a:xfrm>
          <a:prstGeom prst="rect">
            <a:avLst/>
          </a:prstGeom>
          <a:solidFill>
            <a:srgbClr val="3399FF"/>
          </a:solidFill>
          <a:ln w="9525">
            <a:solidFill>
              <a:schemeClr val="tx1"/>
            </a:solidFill>
            <a:miter lim="800000"/>
            <a:headEnd/>
            <a:tailEnd/>
          </a:ln>
        </p:spPr>
        <p:txBody>
          <a:bodyPr wrap="none" anchor="ctr"/>
          <a:lstStyle>
            <a:lvl1pPr eaLnBrk="0" hangingPunct="0">
              <a:spcBef>
                <a:spcPct val="20000"/>
              </a:spcBef>
              <a:buBlip>
                <a:blip r:embed="rId7"/>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2000">
              <a:latin typeface="+mn-lt"/>
            </a:endParaRPr>
          </a:p>
        </p:txBody>
      </p:sp>
      <p:sp>
        <p:nvSpPr>
          <p:cNvPr id="17430" name="Rectangle 22"/>
          <p:cNvSpPr>
            <a:spLocks noChangeArrowheads="1"/>
          </p:cNvSpPr>
          <p:nvPr/>
        </p:nvSpPr>
        <p:spPr bwMode="auto">
          <a:xfrm>
            <a:off x="9753600" y="4343400"/>
            <a:ext cx="228600" cy="228600"/>
          </a:xfrm>
          <a:prstGeom prst="rect">
            <a:avLst/>
          </a:prstGeom>
          <a:solidFill>
            <a:srgbClr val="3399FF"/>
          </a:solidFill>
          <a:ln w="9525">
            <a:solidFill>
              <a:schemeClr val="tx1"/>
            </a:solidFill>
            <a:miter lim="800000"/>
            <a:headEnd/>
            <a:tailEnd/>
          </a:ln>
        </p:spPr>
        <p:txBody>
          <a:bodyPr wrap="none" anchor="ctr"/>
          <a:lstStyle>
            <a:lvl1pPr eaLnBrk="0" hangingPunct="0">
              <a:spcBef>
                <a:spcPct val="20000"/>
              </a:spcBef>
              <a:buBlip>
                <a:blip r:embed="rId7"/>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2000">
              <a:latin typeface="+mn-lt"/>
            </a:endParaRPr>
          </a:p>
        </p:txBody>
      </p:sp>
      <p:sp>
        <p:nvSpPr>
          <p:cNvPr id="17431" name="Rectangle 23"/>
          <p:cNvSpPr>
            <a:spLocks noChangeArrowheads="1"/>
          </p:cNvSpPr>
          <p:nvPr/>
        </p:nvSpPr>
        <p:spPr bwMode="auto">
          <a:xfrm>
            <a:off x="6934200" y="4572000"/>
            <a:ext cx="228600" cy="228600"/>
          </a:xfrm>
          <a:prstGeom prst="rect">
            <a:avLst/>
          </a:prstGeom>
          <a:solidFill>
            <a:srgbClr val="FF99CC"/>
          </a:solidFill>
          <a:ln w="9525">
            <a:solidFill>
              <a:schemeClr val="tx1"/>
            </a:solidFill>
            <a:miter lim="800000"/>
            <a:headEnd/>
            <a:tailEnd/>
          </a:ln>
        </p:spPr>
        <p:txBody>
          <a:bodyPr wrap="none" anchor="ctr"/>
          <a:lstStyle>
            <a:lvl1pPr eaLnBrk="0" hangingPunct="0">
              <a:spcBef>
                <a:spcPct val="20000"/>
              </a:spcBef>
              <a:buBlip>
                <a:blip r:embed="rId7"/>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2000">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rot="-10426273">
            <a:off x="9601200" y="2971800"/>
            <a:ext cx="533400" cy="990600"/>
          </a:xfrm>
          <a:prstGeom prst="curvedRightArrow">
            <a:avLst>
              <a:gd name="adj1" fmla="val 37143"/>
              <a:gd name="adj2" fmla="val 74286"/>
              <a:gd name="adj3" fmla="val 33333"/>
            </a:avLst>
          </a:prstGeom>
          <a:solidFill>
            <a:srgbClr val="00FF00"/>
          </a:solidFill>
          <a:ln w="9525">
            <a:solidFill>
              <a:schemeClr val="tx1"/>
            </a:solidFill>
            <a:miter lim="800000"/>
            <a:headEnd/>
            <a:tailEnd/>
          </a:ln>
        </p:spPr>
        <p:txBody>
          <a:bodyPr wrap="none" anchor="ct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mn-lt"/>
            </a:endParaRPr>
          </a:p>
        </p:txBody>
      </p:sp>
      <p:sp>
        <p:nvSpPr>
          <p:cNvPr id="18435" name="Rectangle 3"/>
          <p:cNvSpPr>
            <a:spLocks noGrp="1" noChangeArrowheads="1"/>
          </p:cNvSpPr>
          <p:nvPr>
            <p:ph type="title"/>
          </p:nvPr>
        </p:nvSpPr>
        <p:spPr/>
        <p:txBody>
          <a:bodyPr>
            <a:noAutofit/>
          </a:bodyPr>
          <a:lstStyle/>
          <a:p>
            <a:pPr eaLnBrk="1" hangingPunct="1"/>
            <a:r>
              <a:rPr lang="en-US" altLang="en-US" b="1" dirty="0">
                <a:solidFill>
                  <a:schemeClr val="tx1"/>
                </a:solidFill>
              </a:rPr>
              <a:t>Paying off loans contracts the money supply</a:t>
            </a:r>
            <a:endParaRPr lang="en-US" altLang="en-US" sz="8000" b="1" dirty="0">
              <a:solidFill>
                <a:schemeClr val="tx1"/>
              </a:solidFill>
            </a:endParaRPr>
          </a:p>
        </p:txBody>
      </p:sp>
      <p:pic>
        <p:nvPicPr>
          <p:cNvPr id="18436" name="Picture 4" descr="Bank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981200"/>
            <a:ext cx="2108200"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Bank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1905000"/>
            <a:ext cx="23368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Boy with Open Arm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3429000"/>
            <a:ext cx="16208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Girl in Red Sho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3886201"/>
            <a:ext cx="1811338"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descr="Grandpa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1000" y="3276601"/>
            <a:ext cx="190658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81" name="Text Box 9"/>
          <p:cNvSpPr txBox="1">
            <a:spLocks noChangeArrowheads="1"/>
          </p:cNvSpPr>
          <p:nvPr/>
        </p:nvSpPr>
        <p:spPr bwMode="auto">
          <a:xfrm>
            <a:off x="2057400" y="5257800"/>
            <a:ext cx="1600200" cy="457200"/>
          </a:xfrm>
          <a:prstGeom prst="rect">
            <a:avLst/>
          </a:prstGeom>
          <a:noFill/>
          <a:ln w="9525">
            <a:noFill/>
            <a:miter lim="800000"/>
            <a:headEnd/>
            <a:tailEnd/>
          </a:ln>
          <a:effectLst/>
        </p:spPr>
        <p:txBody>
          <a:bodyPr>
            <a:spAutoFit/>
          </a:bodyPr>
          <a:lstStyle/>
          <a:p>
            <a:pPr>
              <a:spcBef>
                <a:spcPct val="50000"/>
              </a:spcBef>
              <a:defRPr/>
            </a:pPr>
            <a:r>
              <a:rPr lang="en-US" sz="2400" b="1">
                <a:latin typeface="+mn-lt"/>
                <a:cs typeface="Arial" charset="0"/>
              </a:rPr>
              <a:t>John</a:t>
            </a:r>
          </a:p>
        </p:txBody>
      </p:sp>
      <p:sp>
        <p:nvSpPr>
          <p:cNvPr id="18442" name="AutoShape 10"/>
          <p:cNvSpPr>
            <a:spLocks noChangeArrowheads="1"/>
          </p:cNvSpPr>
          <p:nvPr/>
        </p:nvSpPr>
        <p:spPr bwMode="auto">
          <a:xfrm rot="4141210" flipH="1">
            <a:off x="3457575" y="3419475"/>
            <a:ext cx="914400" cy="1143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p:spPr>
        <p:txBody>
          <a:bodyPr wrap="none" anchor="ctr"/>
          <a:lstStyle/>
          <a:p>
            <a:endParaRPr lang="en-US">
              <a:latin typeface="+mn-lt"/>
            </a:endParaRPr>
          </a:p>
        </p:txBody>
      </p:sp>
      <p:sp>
        <p:nvSpPr>
          <p:cNvPr id="156683" name="Text Box 11"/>
          <p:cNvSpPr txBox="1">
            <a:spLocks noChangeArrowheads="1"/>
          </p:cNvSpPr>
          <p:nvPr/>
        </p:nvSpPr>
        <p:spPr bwMode="auto">
          <a:xfrm>
            <a:off x="4110899" y="3960499"/>
            <a:ext cx="1143000" cy="457200"/>
          </a:xfrm>
          <a:prstGeom prst="rect">
            <a:avLst/>
          </a:prstGeom>
          <a:noFill/>
          <a:ln w="9525">
            <a:noFill/>
            <a:miter lim="800000"/>
            <a:headEnd/>
            <a:tailEnd/>
          </a:ln>
          <a:effectLst/>
        </p:spPr>
        <p:txBody>
          <a:bodyPr>
            <a:spAutoFit/>
          </a:bodyPr>
          <a:lstStyle/>
          <a:p>
            <a:pPr>
              <a:spcBef>
                <a:spcPct val="50000"/>
              </a:spcBef>
              <a:defRPr/>
            </a:pPr>
            <a:r>
              <a:rPr lang="en-US" sz="2400" b="1" dirty="0">
                <a:latin typeface="+mn-lt"/>
                <a:cs typeface="Arial" charset="0"/>
              </a:rPr>
              <a:t>$100</a:t>
            </a:r>
          </a:p>
        </p:txBody>
      </p:sp>
      <p:sp>
        <p:nvSpPr>
          <p:cNvPr id="18444" name="AutoShape 12"/>
          <p:cNvSpPr>
            <a:spLocks noChangeArrowheads="1"/>
          </p:cNvSpPr>
          <p:nvPr/>
        </p:nvSpPr>
        <p:spPr bwMode="auto">
          <a:xfrm rot="3111889">
            <a:off x="4800600" y="3352800"/>
            <a:ext cx="1295400" cy="304800"/>
          </a:xfrm>
          <a:prstGeom prst="rightArrow">
            <a:avLst>
              <a:gd name="adj1" fmla="val 50000"/>
              <a:gd name="adj2" fmla="val 106250"/>
            </a:avLst>
          </a:prstGeom>
          <a:solidFill>
            <a:schemeClr val="accent1"/>
          </a:solidFill>
          <a:ln w="9525">
            <a:solidFill>
              <a:schemeClr val="tx1"/>
            </a:solidFill>
            <a:miter lim="800000"/>
            <a:headEnd/>
            <a:tailEnd/>
          </a:ln>
        </p:spPr>
        <p:txBody>
          <a:bodyPr wrap="none" anchor="ct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mn-lt"/>
            </a:endParaRPr>
          </a:p>
        </p:txBody>
      </p:sp>
      <p:sp>
        <p:nvSpPr>
          <p:cNvPr id="156685" name="Text Box 13"/>
          <p:cNvSpPr txBox="1">
            <a:spLocks noChangeArrowheads="1"/>
          </p:cNvSpPr>
          <p:nvPr/>
        </p:nvSpPr>
        <p:spPr bwMode="auto">
          <a:xfrm>
            <a:off x="5420809" y="2890322"/>
            <a:ext cx="914400" cy="457200"/>
          </a:xfrm>
          <a:prstGeom prst="rect">
            <a:avLst/>
          </a:prstGeom>
          <a:noFill/>
          <a:ln w="9525">
            <a:noFill/>
            <a:miter lim="800000"/>
            <a:headEnd/>
            <a:tailEnd/>
          </a:ln>
          <a:effectLst/>
        </p:spPr>
        <p:txBody>
          <a:bodyPr>
            <a:spAutoFit/>
          </a:bodyPr>
          <a:lstStyle/>
          <a:p>
            <a:pPr>
              <a:spcBef>
                <a:spcPct val="50000"/>
              </a:spcBef>
              <a:defRPr/>
            </a:pPr>
            <a:r>
              <a:rPr lang="en-US" sz="2400" b="1" dirty="0">
                <a:latin typeface="+mn-lt"/>
                <a:cs typeface="Arial" charset="0"/>
              </a:rPr>
              <a:t>$50</a:t>
            </a:r>
          </a:p>
        </p:txBody>
      </p:sp>
      <p:sp>
        <p:nvSpPr>
          <p:cNvPr id="156686" name="Text Box 14"/>
          <p:cNvSpPr txBox="1">
            <a:spLocks noChangeArrowheads="1"/>
          </p:cNvSpPr>
          <p:nvPr/>
        </p:nvSpPr>
        <p:spPr bwMode="auto">
          <a:xfrm>
            <a:off x="4876800" y="5486400"/>
            <a:ext cx="990600" cy="457200"/>
          </a:xfrm>
          <a:prstGeom prst="rect">
            <a:avLst/>
          </a:prstGeom>
          <a:noFill/>
          <a:ln w="9525">
            <a:noFill/>
            <a:miter lim="800000"/>
            <a:headEnd/>
            <a:tailEnd/>
          </a:ln>
          <a:effectLst/>
        </p:spPr>
        <p:txBody>
          <a:bodyPr>
            <a:spAutoFit/>
          </a:bodyPr>
          <a:lstStyle/>
          <a:p>
            <a:pPr>
              <a:spcBef>
                <a:spcPct val="50000"/>
              </a:spcBef>
              <a:defRPr/>
            </a:pPr>
            <a:r>
              <a:rPr lang="en-US" sz="2400" b="1">
                <a:latin typeface="+mn-lt"/>
                <a:cs typeface="Arial" charset="0"/>
              </a:rPr>
              <a:t>Sue</a:t>
            </a:r>
          </a:p>
        </p:txBody>
      </p:sp>
      <p:sp>
        <p:nvSpPr>
          <p:cNvPr id="18447" name="AutoShape 15"/>
          <p:cNvSpPr>
            <a:spLocks noChangeArrowheads="1"/>
          </p:cNvSpPr>
          <p:nvPr/>
        </p:nvSpPr>
        <p:spPr bwMode="auto">
          <a:xfrm rot="-2760641">
            <a:off x="6438900" y="3390900"/>
            <a:ext cx="1295400" cy="304800"/>
          </a:xfrm>
          <a:prstGeom prst="rightArrow">
            <a:avLst>
              <a:gd name="adj1" fmla="val 50000"/>
              <a:gd name="adj2" fmla="val 106250"/>
            </a:avLst>
          </a:prstGeom>
          <a:solidFill>
            <a:schemeClr val="accent1"/>
          </a:solidFill>
          <a:ln w="9525">
            <a:solidFill>
              <a:schemeClr val="tx1"/>
            </a:solidFill>
            <a:miter lim="800000"/>
            <a:headEnd/>
            <a:tailEnd/>
          </a:ln>
        </p:spPr>
        <p:txBody>
          <a:bodyPr wrap="none" anchor="ct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mn-lt"/>
            </a:endParaRPr>
          </a:p>
        </p:txBody>
      </p:sp>
      <p:sp>
        <p:nvSpPr>
          <p:cNvPr id="156688" name="Text Box 16"/>
          <p:cNvSpPr txBox="1">
            <a:spLocks noChangeArrowheads="1"/>
          </p:cNvSpPr>
          <p:nvPr/>
        </p:nvSpPr>
        <p:spPr bwMode="auto">
          <a:xfrm>
            <a:off x="6462411" y="3207544"/>
            <a:ext cx="914400" cy="457200"/>
          </a:xfrm>
          <a:prstGeom prst="rect">
            <a:avLst/>
          </a:prstGeom>
          <a:noFill/>
          <a:ln w="9525">
            <a:noFill/>
            <a:miter lim="800000"/>
            <a:headEnd/>
            <a:tailEnd/>
          </a:ln>
          <a:effectLst/>
        </p:spPr>
        <p:txBody>
          <a:bodyPr>
            <a:spAutoFit/>
          </a:bodyPr>
          <a:lstStyle/>
          <a:p>
            <a:pPr>
              <a:spcBef>
                <a:spcPct val="50000"/>
              </a:spcBef>
              <a:defRPr/>
            </a:pPr>
            <a:r>
              <a:rPr lang="en-US" sz="2400" b="1" dirty="0">
                <a:latin typeface="+mn-lt"/>
                <a:cs typeface="Arial" charset="0"/>
              </a:rPr>
              <a:t>$50</a:t>
            </a:r>
          </a:p>
        </p:txBody>
      </p:sp>
      <p:sp>
        <p:nvSpPr>
          <p:cNvPr id="156689" name="Text Box 17"/>
          <p:cNvSpPr txBox="1">
            <a:spLocks noChangeArrowheads="1"/>
          </p:cNvSpPr>
          <p:nvPr/>
        </p:nvSpPr>
        <p:spPr bwMode="auto">
          <a:xfrm>
            <a:off x="9677400" y="5181600"/>
            <a:ext cx="990600" cy="457200"/>
          </a:xfrm>
          <a:prstGeom prst="rect">
            <a:avLst/>
          </a:prstGeom>
          <a:noFill/>
          <a:ln w="9525">
            <a:noFill/>
            <a:miter lim="800000"/>
            <a:headEnd/>
            <a:tailEnd/>
          </a:ln>
          <a:effectLst/>
        </p:spPr>
        <p:txBody>
          <a:bodyPr>
            <a:spAutoFit/>
          </a:bodyPr>
          <a:lstStyle/>
          <a:p>
            <a:pPr>
              <a:spcBef>
                <a:spcPct val="50000"/>
              </a:spcBef>
              <a:defRPr/>
            </a:pPr>
            <a:r>
              <a:rPr lang="en-US" sz="2400" b="1">
                <a:latin typeface="+mn-lt"/>
                <a:cs typeface="Arial" charset="0"/>
              </a:rPr>
              <a:t>Bill</a:t>
            </a:r>
          </a:p>
        </p:txBody>
      </p:sp>
      <p:sp>
        <p:nvSpPr>
          <p:cNvPr id="156690" name="Text Box 18"/>
          <p:cNvSpPr txBox="1">
            <a:spLocks noChangeArrowheads="1"/>
          </p:cNvSpPr>
          <p:nvPr/>
        </p:nvSpPr>
        <p:spPr bwMode="auto">
          <a:xfrm>
            <a:off x="9954623" y="3367397"/>
            <a:ext cx="1066800" cy="457200"/>
          </a:xfrm>
          <a:prstGeom prst="rect">
            <a:avLst/>
          </a:prstGeom>
          <a:noFill/>
          <a:ln w="9525">
            <a:noFill/>
            <a:miter lim="800000"/>
            <a:headEnd/>
            <a:tailEnd/>
          </a:ln>
          <a:effectLst/>
        </p:spPr>
        <p:txBody>
          <a:bodyPr>
            <a:spAutoFit/>
          </a:bodyPr>
          <a:lstStyle/>
          <a:p>
            <a:pPr algn="ctr">
              <a:spcBef>
                <a:spcPct val="50000"/>
              </a:spcBef>
              <a:defRPr/>
            </a:pPr>
            <a:r>
              <a:rPr lang="en-US" sz="2400" b="1" dirty="0">
                <a:latin typeface="+mn-lt"/>
                <a:cs typeface="Arial" charset="0"/>
              </a:rPr>
              <a:t>$25</a:t>
            </a:r>
          </a:p>
        </p:txBody>
      </p:sp>
      <p:sp>
        <p:nvSpPr>
          <p:cNvPr id="18451" name="Text Box 19"/>
          <p:cNvSpPr txBox="1">
            <a:spLocks noChangeArrowheads="1"/>
          </p:cNvSpPr>
          <p:nvPr/>
        </p:nvSpPr>
        <p:spPr bwMode="auto">
          <a:xfrm>
            <a:off x="4200423" y="6157045"/>
            <a:ext cx="800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dirty="0">
                <a:latin typeface="+mn-lt"/>
              </a:rPr>
              <a:t>Money Supply decreases = 175 </a:t>
            </a:r>
            <a:r>
              <a:rPr lang="en-US" altLang="en-US" dirty="0">
                <a:latin typeface="+mn-lt"/>
                <a:cs typeface="Times New Roman" panose="02020603050405020304" pitchFamily="18" charset="0"/>
              </a:rPr>
              <a:t>–</a:t>
            </a:r>
            <a:r>
              <a:rPr lang="en-US" altLang="en-US" dirty="0">
                <a:latin typeface="+mn-lt"/>
              </a:rPr>
              <a:t> $25 =  $150</a:t>
            </a:r>
          </a:p>
        </p:txBody>
      </p:sp>
      <p:sp>
        <p:nvSpPr>
          <p:cNvPr id="18452" name="Rectangle 20"/>
          <p:cNvSpPr>
            <a:spLocks noChangeArrowheads="1"/>
          </p:cNvSpPr>
          <p:nvPr/>
        </p:nvSpPr>
        <p:spPr bwMode="auto">
          <a:xfrm>
            <a:off x="1752600" y="3962400"/>
            <a:ext cx="228600" cy="228600"/>
          </a:xfrm>
          <a:prstGeom prst="rect">
            <a:avLst/>
          </a:prstGeom>
          <a:solidFill>
            <a:srgbClr val="FF99CC"/>
          </a:solidFill>
          <a:ln w="9525">
            <a:solidFill>
              <a:schemeClr val="tx1"/>
            </a:solidFill>
            <a:miter lim="800000"/>
            <a:headEnd/>
            <a:tailEnd/>
          </a:ln>
        </p:spPr>
        <p:txBody>
          <a:bodyPr wrap="none" anchor="ct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mn-lt"/>
            </a:endParaRPr>
          </a:p>
        </p:txBody>
      </p:sp>
      <p:sp>
        <p:nvSpPr>
          <p:cNvPr id="18453" name="Rectangle 21"/>
          <p:cNvSpPr>
            <a:spLocks noChangeArrowheads="1"/>
          </p:cNvSpPr>
          <p:nvPr/>
        </p:nvSpPr>
        <p:spPr bwMode="auto">
          <a:xfrm>
            <a:off x="5334000" y="4724400"/>
            <a:ext cx="228600" cy="228600"/>
          </a:xfrm>
          <a:prstGeom prst="rect">
            <a:avLst/>
          </a:prstGeom>
          <a:solidFill>
            <a:srgbClr val="FF99CC"/>
          </a:solidFill>
          <a:ln w="9525">
            <a:solidFill>
              <a:schemeClr val="tx1"/>
            </a:solidFill>
            <a:miter lim="800000"/>
            <a:headEnd/>
            <a:tailEnd/>
          </a:ln>
        </p:spPr>
        <p:txBody>
          <a:bodyPr wrap="none" anchor="ct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mn-lt"/>
            </a:endParaRPr>
          </a:p>
        </p:txBody>
      </p:sp>
      <p:sp>
        <p:nvSpPr>
          <p:cNvPr id="18454" name="Rectangle 22"/>
          <p:cNvSpPr>
            <a:spLocks noChangeArrowheads="1"/>
          </p:cNvSpPr>
          <p:nvPr/>
        </p:nvSpPr>
        <p:spPr bwMode="auto">
          <a:xfrm>
            <a:off x="9677400" y="3810000"/>
            <a:ext cx="228600" cy="228600"/>
          </a:xfrm>
          <a:prstGeom prst="rect">
            <a:avLst/>
          </a:prstGeom>
          <a:solidFill>
            <a:srgbClr val="3399FF"/>
          </a:solidFill>
          <a:ln w="9525">
            <a:solidFill>
              <a:schemeClr val="tx1"/>
            </a:solidFill>
            <a:miter lim="800000"/>
            <a:headEnd/>
            <a:tailEnd/>
          </a:ln>
        </p:spPr>
        <p:txBody>
          <a:bodyPr wrap="none" anchor="ct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b="1">
                <a:solidFill>
                  <a:srgbClr val="C00000"/>
                </a:solidFill>
              </a:rPr>
              <a:t>What is Money?</a:t>
            </a:r>
          </a:p>
        </p:txBody>
      </p:sp>
      <p:sp>
        <p:nvSpPr>
          <p:cNvPr id="355331" name="Rectangle 3"/>
          <p:cNvSpPr>
            <a:spLocks noGrp="1" noChangeArrowheads="1"/>
          </p:cNvSpPr>
          <p:nvPr>
            <p:ph idx="1"/>
          </p:nvPr>
        </p:nvSpPr>
        <p:spPr/>
        <p:txBody>
          <a:bodyPr>
            <a:normAutofit/>
          </a:bodyPr>
          <a:lstStyle/>
          <a:p>
            <a:pPr algn="ctr">
              <a:buFontTx/>
              <a:buNone/>
            </a:pPr>
            <a:r>
              <a:rPr lang="en-US" altLang="en-US" b="1" i="1">
                <a:solidFill>
                  <a:srgbClr val="C00000"/>
                </a:solidFill>
                <a:latin typeface="Tahoma" panose="020B0604030504040204" pitchFamily="34" charset="0"/>
              </a:rPr>
              <a:t>ANYTHING</a:t>
            </a:r>
            <a:r>
              <a:rPr lang="en-US" altLang="en-US">
                <a:latin typeface="Tahoma" panose="020B0604030504040204" pitchFamily="34" charset="0"/>
              </a:rPr>
              <a:t>  generally accepted in payment for goods &amp; services</a:t>
            </a:r>
          </a:p>
          <a:p>
            <a:pPr algn="ctr">
              <a:buFontTx/>
              <a:buNone/>
            </a:pPr>
            <a:endParaRPr lang="en-US" altLang="en-US" sz="1000">
              <a:latin typeface="Tahoma" panose="020B0604030504040204" pitchFamily="34" charset="0"/>
            </a:endParaRPr>
          </a:p>
          <a:p>
            <a:pPr algn="ctr">
              <a:buFontTx/>
              <a:buNone/>
            </a:pPr>
            <a:r>
              <a:rPr lang="en-US" altLang="en-US" b="1" i="1">
                <a:solidFill>
                  <a:srgbClr val="C00000"/>
                </a:solidFill>
                <a:latin typeface="Tahoma" panose="020B0604030504040204" pitchFamily="34" charset="0"/>
              </a:rPr>
              <a:t>IS</a:t>
            </a:r>
            <a:r>
              <a:rPr lang="en-US" altLang="en-US">
                <a:latin typeface="Tahoma" panose="020B0604030504040204" pitchFamily="34" charset="0"/>
              </a:rPr>
              <a:t> money</a:t>
            </a:r>
          </a:p>
        </p:txBody>
      </p:sp>
      <p:pic>
        <p:nvPicPr>
          <p:cNvPr id="355332" name="Picture 4" descr="Bars - Gold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8900" y="2516289"/>
            <a:ext cx="15684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333" name="Picture 5" descr="Coins - Internati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4115" y="5143675"/>
            <a:ext cx="2184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Corn Fiel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2127" y="4268008"/>
            <a:ext cx="2489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335" name="Picture 7" descr="Sea Shells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146" y="2780707"/>
            <a:ext cx="190817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336" name="Picture 8" descr="Cow 0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6141" y="4575174"/>
            <a:ext cx="2263775"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stretch>
            <a:fillRect/>
          </a:stretch>
        </p:blipFill>
        <p:spPr>
          <a:xfrm>
            <a:off x="7495440" y="3475231"/>
            <a:ext cx="2158946" cy="3456001"/>
          </a:xfrm>
          <a:prstGeom prst="rect">
            <a:avLst/>
          </a:prstGeom>
        </p:spPr>
      </p:pic>
    </p:spTree>
    <p:extLst>
      <p:ext uri="{BB962C8B-B14F-4D97-AF65-F5344CB8AC3E}">
        <p14:creationId xmlns:p14="http://schemas.microsoft.com/office/powerpoint/2010/main" val="2381189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171944" y="4210240"/>
            <a:ext cx="1066800" cy="609600"/>
          </a:xfrm>
          <a:prstGeom prst="rect">
            <a:avLst/>
          </a:prstGeom>
          <a:solidFill>
            <a:srgbClr val="00FF00"/>
          </a:solidFill>
          <a:ln w="9525">
            <a:solidFill>
              <a:schemeClr val="tx1"/>
            </a:solidFill>
            <a:miter lim="800000"/>
            <a:headEnd/>
            <a:tailEnd/>
          </a:ln>
        </p:spPr>
        <p:txBody>
          <a:bodyPr wrap="none" anchor="ct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9459" name="Rectangle 3"/>
          <p:cNvSpPr>
            <a:spLocks noGrp="1" noChangeArrowheads="1"/>
          </p:cNvSpPr>
          <p:nvPr>
            <p:ph type="title"/>
          </p:nvPr>
        </p:nvSpPr>
        <p:spPr/>
        <p:txBody>
          <a:bodyPr>
            <a:noAutofit/>
          </a:bodyPr>
          <a:lstStyle/>
          <a:p>
            <a:pPr eaLnBrk="1" hangingPunct="1"/>
            <a:r>
              <a:rPr lang="en-US" altLang="en-US" sz="4800" b="1" dirty="0">
                <a:solidFill>
                  <a:schemeClr val="tx1"/>
                </a:solidFill>
              </a:rPr>
              <a:t>Open Market Operations:  </a:t>
            </a:r>
            <a:br>
              <a:rPr lang="en-US" altLang="en-US" sz="4800" b="1" dirty="0">
                <a:solidFill>
                  <a:schemeClr val="tx1"/>
                </a:solidFill>
              </a:rPr>
            </a:br>
            <a:r>
              <a:rPr lang="en-US" altLang="en-US" sz="4800" b="1" dirty="0">
                <a:solidFill>
                  <a:schemeClr val="tx1"/>
                </a:solidFill>
              </a:rPr>
              <a:t>When the Fed </a:t>
            </a:r>
            <a:r>
              <a:rPr lang="en-US" altLang="en-US" sz="4800" b="1" dirty="0">
                <a:solidFill>
                  <a:srgbClr val="00FF00"/>
                </a:solidFill>
              </a:rPr>
              <a:t>Sells</a:t>
            </a:r>
            <a:r>
              <a:rPr lang="en-US" altLang="en-US" sz="4800" b="1" dirty="0">
                <a:solidFill>
                  <a:schemeClr val="tx1"/>
                </a:solidFill>
              </a:rPr>
              <a:t> Bonds</a:t>
            </a:r>
            <a:endParaRPr lang="en-US" altLang="en-US" sz="6000" b="1" dirty="0">
              <a:solidFill>
                <a:schemeClr val="tx1"/>
              </a:solidFill>
            </a:endParaRPr>
          </a:p>
        </p:txBody>
      </p:sp>
      <p:sp>
        <p:nvSpPr>
          <p:cNvPr id="2" name="Content Placeholder 1"/>
          <p:cNvSpPr>
            <a:spLocks noGrp="1"/>
          </p:cNvSpPr>
          <p:nvPr>
            <p:ph idx="1"/>
          </p:nvPr>
        </p:nvSpPr>
        <p:spPr>
          <a:xfrm>
            <a:off x="838200" y="1874838"/>
            <a:ext cx="10515600" cy="4130177"/>
          </a:xfrm>
        </p:spPr>
        <p:txBody>
          <a:bodyPr/>
          <a:lstStyle/>
          <a:p>
            <a:r>
              <a:rPr lang="en-US" sz="4000" dirty="0"/>
              <a:t>Who ends up with the money?</a:t>
            </a:r>
          </a:p>
          <a:p>
            <a:r>
              <a:rPr lang="en-US" sz="4000" dirty="0"/>
              <a:t>Who ends up with the bond?</a:t>
            </a:r>
          </a:p>
          <a:p>
            <a:r>
              <a:rPr lang="en-US" sz="4000" dirty="0"/>
              <a:t>What happened to the money supply?  </a:t>
            </a:r>
          </a:p>
          <a:p>
            <a:endParaRPr lang="en-US" dirty="0"/>
          </a:p>
        </p:txBody>
      </p:sp>
      <p:pic>
        <p:nvPicPr>
          <p:cNvPr id="19460" name="Picture 4" descr="Girl in Red Sho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0606" y="3829241"/>
            <a:ext cx="1811338"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Bank Tell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8806" y="3600640"/>
            <a:ext cx="26670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6"/>
          <p:cNvSpPr txBox="1">
            <a:spLocks noChangeArrowheads="1"/>
          </p:cNvSpPr>
          <p:nvPr/>
        </p:nvSpPr>
        <p:spPr bwMode="auto">
          <a:xfrm>
            <a:off x="6265606" y="421024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400">
                <a:latin typeface="Arial" panose="020B0604020202020204" pitchFamily="34" charset="0"/>
              </a:rPr>
              <a:t>$$$$</a:t>
            </a:r>
          </a:p>
        </p:txBody>
      </p:sp>
      <p:sp>
        <p:nvSpPr>
          <p:cNvPr id="19463" name="AutoShape 7"/>
          <p:cNvSpPr>
            <a:spLocks noChangeArrowheads="1"/>
          </p:cNvSpPr>
          <p:nvPr/>
        </p:nvSpPr>
        <p:spPr bwMode="auto">
          <a:xfrm>
            <a:off x="7637206" y="4515040"/>
            <a:ext cx="1219200" cy="152400"/>
          </a:xfrm>
          <a:prstGeom prst="rightArrow">
            <a:avLst>
              <a:gd name="adj1" fmla="val 50000"/>
              <a:gd name="adj2" fmla="val 200000"/>
            </a:avLst>
          </a:prstGeom>
          <a:solidFill>
            <a:srgbClr val="00FF00"/>
          </a:solidFill>
          <a:ln w="9525">
            <a:solidFill>
              <a:schemeClr val="tx1"/>
            </a:solidFill>
            <a:miter lim="800000"/>
            <a:headEnd/>
            <a:tailEnd/>
          </a:ln>
        </p:spPr>
        <p:txBody>
          <a:bodyPr wrap="none" anchor="ct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57704" name="Text Box 8"/>
          <p:cNvSpPr txBox="1">
            <a:spLocks noChangeArrowheads="1"/>
          </p:cNvSpPr>
          <p:nvPr/>
        </p:nvSpPr>
        <p:spPr bwMode="auto">
          <a:xfrm>
            <a:off x="8932606" y="6343840"/>
            <a:ext cx="3048000" cy="457200"/>
          </a:xfrm>
          <a:prstGeom prst="rect">
            <a:avLst/>
          </a:prstGeom>
          <a:noFill/>
          <a:ln w="9525">
            <a:noFill/>
            <a:miter lim="800000"/>
            <a:headEnd/>
            <a:tailEnd/>
          </a:ln>
          <a:effectLst/>
        </p:spPr>
        <p:txBody>
          <a:bodyPr>
            <a:spAutoFit/>
          </a:bodyPr>
          <a:lstStyle/>
          <a:p>
            <a:pPr>
              <a:spcBef>
                <a:spcPct val="50000"/>
              </a:spcBef>
              <a:defRPr/>
            </a:pPr>
            <a:r>
              <a:rPr lang="en-US" sz="2400" b="1">
                <a:solidFill>
                  <a:srgbClr val="FF0000"/>
                </a:solidFill>
                <a:effectLst>
                  <a:outerShdw blurRad="38100" dist="38100" dir="2700000" algn="tl">
                    <a:srgbClr val="000000"/>
                  </a:outerShdw>
                </a:effectLst>
                <a:latin typeface="Arial" charset="0"/>
                <a:cs typeface="Arial" charset="0"/>
              </a:rPr>
              <a:t>Fed Bond Sales</a:t>
            </a:r>
          </a:p>
        </p:txBody>
      </p:sp>
      <p:sp>
        <p:nvSpPr>
          <p:cNvPr id="19465" name="Rectangle 9"/>
          <p:cNvSpPr>
            <a:spLocks noChangeArrowheads="1"/>
          </p:cNvSpPr>
          <p:nvPr/>
        </p:nvSpPr>
        <p:spPr bwMode="auto">
          <a:xfrm>
            <a:off x="8094406" y="5200840"/>
            <a:ext cx="838200" cy="685800"/>
          </a:xfrm>
          <a:prstGeom prst="rect">
            <a:avLst/>
          </a:prstGeom>
          <a:solidFill>
            <a:srgbClr val="FFFF00"/>
          </a:solidFill>
          <a:ln w="9525">
            <a:solidFill>
              <a:schemeClr val="tx1"/>
            </a:solidFill>
            <a:miter lim="800000"/>
            <a:headEnd/>
            <a:tailEnd/>
          </a:ln>
        </p:spPr>
        <p:txBody>
          <a:bodyPr wrap="none" anchor="ct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9466" name="Text Box 10"/>
          <p:cNvSpPr txBox="1">
            <a:spLocks noChangeArrowheads="1"/>
          </p:cNvSpPr>
          <p:nvPr/>
        </p:nvSpPr>
        <p:spPr bwMode="auto">
          <a:xfrm>
            <a:off x="8094406" y="527704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400">
                <a:latin typeface="Arial" panose="020B0604020202020204" pitchFamily="34" charset="0"/>
              </a:rPr>
              <a:t>bond</a:t>
            </a:r>
          </a:p>
        </p:txBody>
      </p:sp>
      <p:sp>
        <p:nvSpPr>
          <p:cNvPr id="19467" name="AutoShape 11"/>
          <p:cNvSpPr>
            <a:spLocks noChangeArrowheads="1"/>
          </p:cNvSpPr>
          <p:nvPr/>
        </p:nvSpPr>
        <p:spPr bwMode="auto">
          <a:xfrm>
            <a:off x="6189406" y="5353240"/>
            <a:ext cx="1676400" cy="152400"/>
          </a:xfrm>
          <a:prstGeom prst="leftArrow">
            <a:avLst>
              <a:gd name="adj1" fmla="val 50000"/>
              <a:gd name="adj2" fmla="val 275000"/>
            </a:avLst>
          </a:prstGeom>
          <a:solidFill>
            <a:srgbClr val="FFFF00"/>
          </a:solidFill>
          <a:ln w="9525">
            <a:solidFill>
              <a:schemeClr val="tx1"/>
            </a:solidFill>
            <a:miter lim="800000"/>
            <a:headEnd/>
            <a:tailEnd/>
          </a:ln>
        </p:spPr>
        <p:txBody>
          <a:bodyPr wrap="none" anchor="ct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rot="-1654800">
            <a:off x="6459538" y="5338763"/>
            <a:ext cx="2514600" cy="304800"/>
          </a:xfrm>
          <a:prstGeom prst="rightArrow">
            <a:avLst>
              <a:gd name="adj1" fmla="val 50000"/>
              <a:gd name="adj2" fmla="val 206250"/>
            </a:avLst>
          </a:prstGeom>
          <a:solidFill>
            <a:srgbClr val="00FF00"/>
          </a:solidFill>
          <a:ln w="9525">
            <a:solidFill>
              <a:schemeClr val="tx1"/>
            </a:solidFill>
            <a:miter lim="800000"/>
            <a:headEnd/>
            <a:tailEnd/>
          </a:ln>
        </p:spPr>
        <p:txBody>
          <a:bodyPr wrap="none" anchor="ct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0483" name="Rectangle 3"/>
          <p:cNvSpPr>
            <a:spLocks noGrp="1" noChangeArrowheads="1"/>
          </p:cNvSpPr>
          <p:nvPr>
            <p:ph type="title"/>
          </p:nvPr>
        </p:nvSpPr>
        <p:spPr/>
        <p:txBody>
          <a:bodyPr>
            <a:normAutofit/>
          </a:bodyPr>
          <a:lstStyle/>
          <a:p>
            <a:pPr eaLnBrk="1" hangingPunct="1"/>
            <a:r>
              <a:rPr lang="en-US" altLang="en-US" sz="4000" b="1" dirty="0">
                <a:solidFill>
                  <a:schemeClr val="tx1"/>
                </a:solidFill>
              </a:rPr>
              <a:t>Fed purchases of government securities increase the availability of money to the public.</a:t>
            </a:r>
          </a:p>
        </p:txBody>
      </p:sp>
      <p:sp>
        <p:nvSpPr>
          <p:cNvPr id="20495" name="Rectangle 4"/>
          <p:cNvSpPr>
            <a:spLocks noGrp="1" noChangeArrowheads="1"/>
          </p:cNvSpPr>
          <p:nvPr>
            <p:ph idx="1"/>
          </p:nvPr>
        </p:nvSpPr>
        <p:spPr/>
        <p:txBody>
          <a:bodyPr>
            <a:normAutofit/>
          </a:bodyPr>
          <a:lstStyle/>
          <a:p>
            <a:pPr eaLnBrk="1" hangingPunct="1"/>
            <a:r>
              <a:rPr lang="en-US" altLang="en-US" sz="3200" dirty="0"/>
              <a:t>When the Federal Reserve </a:t>
            </a:r>
            <a:r>
              <a:rPr lang="en-US" altLang="en-US" sz="3200" b="1" dirty="0"/>
              <a:t>buys</a:t>
            </a:r>
            <a:r>
              <a:rPr lang="en-US" altLang="en-US" sz="3200" dirty="0"/>
              <a:t> government securities, reserves in the banking system </a:t>
            </a:r>
            <a:r>
              <a:rPr lang="en-US" altLang="en-US" sz="3200" b="1" dirty="0">
                <a:solidFill>
                  <a:srgbClr val="00FF00"/>
                </a:solidFill>
              </a:rPr>
              <a:t>increase</a:t>
            </a:r>
            <a:r>
              <a:rPr lang="en-US" altLang="en-US" sz="3200" dirty="0"/>
              <a:t>.</a:t>
            </a:r>
          </a:p>
          <a:p>
            <a:pPr eaLnBrk="1" hangingPunct="1"/>
            <a:r>
              <a:rPr lang="en-US" altLang="en-US" sz="3200" dirty="0"/>
              <a:t>Increased reserves means increased ability to lend, which </a:t>
            </a:r>
            <a:r>
              <a:rPr lang="en-US" altLang="en-US" sz="3200" b="1" dirty="0">
                <a:solidFill>
                  <a:srgbClr val="00FF00"/>
                </a:solidFill>
              </a:rPr>
              <a:t>increases</a:t>
            </a:r>
            <a:r>
              <a:rPr lang="en-US" altLang="en-US" sz="3200" dirty="0"/>
              <a:t> the money supply.</a:t>
            </a:r>
          </a:p>
        </p:txBody>
      </p:sp>
      <p:pic>
        <p:nvPicPr>
          <p:cNvPr id="20484" name="Picture 5" descr="Bank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191000"/>
            <a:ext cx="2108200"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Executive Office Build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3810000"/>
            <a:ext cx="241300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Boy with Open Arm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1" y="5029200"/>
            <a:ext cx="13620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AutoShape 8"/>
          <p:cNvSpPr>
            <a:spLocks noChangeArrowheads="1"/>
          </p:cNvSpPr>
          <p:nvPr/>
        </p:nvSpPr>
        <p:spPr bwMode="auto">
          <a:xfrm rot="8633233">
            <a:off x="6324600" y="4876800"/>
            <a:ext cx="1447800" cy="293688"/>
          </a:xfrm>
          <a:prstGeom prst="rightArrow">
            <a:avLst>
              <a:gd name="adj1" fmla="val 50000"/>
              <a:gd name="adj2" fmla="val 123243"/>
            </a:avLst>
          </a:prstGeom>
          <a:solidFill>
            <a:schemeClr val="accent1"/>
          </a:solidFill>
          <a:ln w="9525">
            <a:solidFill>
              <a:schemeClr val="tx1"/>
            </a:solidFill>
            <a:miter lim="800000"/>
            <a:headEnd/>
            <a:tailEnd/>
          </a:ln>
        </p:spPr>
        <p:txBody>
          <a:bodyPr wrap="none" anchor="ct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0488" name="Text Box 9"/>
          <p:cNvSpPr txBox="1">
            <a:spLocks noChangeArrowheads="1"/>
          </p:cNvSpPr>
          <p:nvPr/>
        </p:nvSpPr>
        <p:spPr bwMode="auto">
          <a:xfrm>
            <a:off x="7086600" y="5334000"/>
            <a:ext cx="990600" cy="463550"/>
          </a:xfrm>
          <a:prstGeom prst="rect">
            <a:avLst/>
          </a:prstGeom>
          <a:solidFill>
            <a:srgbClr val="FFFF00"/>
          </a:solidFill>
          <a:ln w="6350">
            <a:solidFill>
              <a:schemeClr val="tx1"/>
            </a:solidFill>
            <a:miter lim="800000"/>
            <a:headEnd/>
            <a:tailEnd/>
          </a:ln>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400" b="1">
                <a:latin typeface="Arial" panose="020B0604020202020204" pitchFamily="34" charset="0"/>
              </a:rPr>
              <a:t>bond</a:t>
            </a:r>
            <a:endParaRPr lang="en-US" altLang="en-US" sz="2400">
              <a:latin typeface="Arial" panose="020B0604020202020204" pitchFamily="34" charset="0"/>
            </a:endParaRPr>
          </a:p>
        </p:txBody>
      </p:sp>
      <p:sp>
        <p:nvSpPr>
          <p:cNvPr id="20489" name="Text Box 10"/>
          <p:cNvSpPr txBox="1">
            <a:spLocks noChangeArrowheads="1"/>
          </p:cNvSpPr>
          <p:nvPr/>
        </p:nvSpPr>
        <p:spPr bwMode="auto">
          <a:xfrm>
            <a:off x="6553200" y="46482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400" b="1">
                <a:latin typeface="Arial" panose="020B0604020202020204" pitchFamily="34" charset="0"/>
              </a:rPr>
              <a:t>$1000</a:t>
            </a:r>
            <a:endParaRPr lang="en-US" altLang="en-US" sz="2400">
              <a:latin typeface="Arial" panose="020B0604020202020204" pitchFamily="34" charset="0"/>
            </a:endParaRPr>
          </a:p>
        </p:txBody>
      </p:sp>
      <p:sp>
        <p:nvSpPr>
          <p:cNvPr id="20490" name="AutoShape 11"/>
          <p:cNvSpPr>
            <a:spLocks noChangeArrowheads="1"/>
          </p:cNvSpPr>
          <p:nvPr/>
        </p:nvSpPr>
        <p:spPr bwMode="auto">
          <a:xfrm rot="1169583">
            <a:off x="4724400" y="5029200"/>
            <a:ext cx="762000" cy="381000"/>
          </a:xfrm>
          <a:prstGeom prst="leftArrow">
            <a:avLst>
              <a:gd name="adj1" fmla="val 50000"/>
              <a:gd name="adj2" fmla="val 50000"/>
            </a:avLst>
          </a:prstGeom>
          <a:solidFill>
            <a:schemeClr val="accent1"/>
          </a:solidFill>
          <a:ln w="9525">
            <a:solidFill>
              <a:schemeClr val="tx1"/>
            </a:solidFill>
            <a:miter lim="800000"/>
            <a:headEnd/>
            <a:tailEnd/>
          </a:ln>
        </p:spPr>
        <p:txBody>
          <a:bodyPr wrap="none" anchor="ct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0491" name="Text Box 12"/>
          <p:cNvSpPr txBox="1">
            <a:spLocks noChangeArrowheads="1"/>
          </p:cNvSpPr>
          <p:nvPr/>
        </p:nvSpPr>
        <p:spPr bwMode="auto">
          <a:xfrm>
            <a:off x="4724400" y="48006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400" b="1">
                <a:latin typeface="Arial" panose="020B0604020202020204" pitchFamily="34" charset="0"/>
              </a:rPr>
              <a:t>$1000</a:t>
            </a:r>
            <a:endParaRPr lang="en-US" altLang="en-US" sz="2400">
              <a:latin typeface="Arial" panose="020B0604020202020204" pitchFamily="34" charset="0"/>
            </a:endParaRPr>
          </a:p>
        </p:txBody>
      </p:sp>
      <p:sp>
        <p:nvSpPr>
          <p:cNvPr id="20492" name="Text Box 13"/>
          <p:cNvSpPr txBox="1">
            <a:spLocks noChangeArrowheads="1"/>
          </p:cNvSpPr>
          <p:nvPr/>
        </p:nvSpPr>
        <p:spPr bwMode="auto">
          <a:xfrm>
            <a:off x="6400800" y="64008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400">
                <a:solidFill>
                  <a:schemeClr val="accent2"/>
                </a:solidFill>
                <a:latin typeface="Arial" panose="020B0604020202020204" pitchFamily="34" charset="0"/>
              </a:rPr>
              <a:t>Bill</a:t>
            </a:r>
            <a:endParaRPr lang="en-US" altLang="en-US" sz="2400">
              <a:latin typeface="Arial" panose="020B0604020202020204" pitchFamily="34" charset="0"/>
            </a:endParaRPr>
          </a:p>
        </p:txBody>
      </p:sp>
      <p:sp>
        <p:nvSpPr>
          <p:cNvPr id="20493" name="Text Box 14"/>
          <p:cNvSpPr txBox="1">
            <a:spLocks noChangeArrowheads="1"/>
          </p:cNvSpPr>
          <p:nvPr/>
        </p:nvSpPr>
        <p:spPr bwMode="auto">
          <a:xfrm>
            <a:off x="2209800" y="5638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400">
                <a:solidFill>
                  <a:schemeClr val="accent2"/>
                </a:solidFill>
                <a:latin typeface="Arial" panose="020B0604020202020204" pitchFamily="34" charset="0"/>
              </a:rPr>
              <a:t>Bill’s Bank</a:t>
            </a:r>
            <a:endParaRPr lang="en-US" altLang="en-US" sz="2400">
              <a:latin typeface="Arial" panose="020B0604020202020204" pitchFamily="34" charset="0"/>
            </a:endParaRPr>
          </a:p>
        </p:txBody>
      </p:sp>
      <p:sp>
        <p:nvSpPr>
          <p:cNvPr id="20494" name="Text Box 15"/>
          <p:cNvSpPr txBox="1">
            <a:spLocks noChangeArrowheads="1"/>
          </p:cNvSpPr>
          <p:nvPr/>
        </p:nvSpPr>
        <p:spPr bwMode="auto">
          <a:xfrm>
            <a:off x="8991600" y="48768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400">
                <a:solidFill>
                  <a:schemeClr val="accent2"/>
                </a:solidFill>
                <a:latin typeface="Arial" panose="020B0604020202020204" pitchFamily="34" charset="0"/>
              </a:rPr>
              <a:t>Fed</a:t>
            </a:r>
            <a:endParaRPr lang="en-US" altLang="en-US" sz="2400">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Who ends up with the money?</a:t>
            </a:r>
          </a:p>
          <a:p>
            <a:r>
              <a:rPr lang="en-US" dirty="0"/>
              <a:t>Who ends up with the bond?</a:t>
            </a:r>
          </a:p>
          <a:p>
            <a:r>
              <a:rPr lang="en-US" dirty="0"/>
              <a:t>What happened to the money supply?</a:t>
            </a:r>
          </a:p>
        </p:txBody>
      </p:sp>
      <p:sp>
        <p:nvSpPr>
          <p:cNvPr id="21506" name="Rectangle 2"/>
          <p:cNvSpPr>
            <a:spLocks noChangeArrowheads="1"/>
          </p:cNvSpPr>
          <p:nvPr/>
        </p:nvSpPr>
        <p:spPr bwMode="auto">
          <a:xfrm>
            <a:off x="7966587" y="5540921"/>
            <a:ext cx="1066800" cy="609600"/>
          </a:xfrm>
          <a:prstGeom prst="rect">
            <a:avLst/>
          </a:prstGeom>
          <a:solidFill>
            <a:srgbClr val="00FF00"/>
          </a:solidFill>
          <a:ln w="9525">
            <a:solidFill>
              <a:schemeClr val="tx1"/>
            </a:solidFill>
            <a:miter lim="800000"/>
            <a:headEnd/>
            <a:tailEnd/>
          </a:ln>
        </p:spPr>
        <p:txBody>
          <a:bodyPr wrap="none" anchor="ct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1507" name="Rectangle 3"/>
          <p:cNvSpPr>
            <a:spLocks noGrp="1" noChangeArrowheads="1"/>
          </p:cNvSpPr>
          <p:nvPr>
            <p:ph type="title"/>
          </p:nvPr>
        </p:nvSpPr>
        <p:spPr/>
        <p:txBody>
          <a:bodyPr>
            <a:noAutofit/>
          </a:bodyPr>
          <a:lstStyle/>
          <a:p>
            <a:pPr eaLnBrk="1" hangingPunct="1"/>
            <a:r>
              <a:rPr lang="en-US" altLang="en-US" sz="4800" b="1" dirty="0">
                <a:solidFill>
                  <a:schemeClr val="tx1"/>
                </a:solidFill>
              </a:rPr>
              <a:t>Open Market Operations:</a:t>
            </a:r>
            <a:br>
              <a:rPr lang="en-US" altLang="en-US" sz="4800" b="1" dirty="0">
                <a:solidFill>
                  <a:schemeClr val="tx1"/>
                </a:solidFill>
              </a:rPr>
            </a:br>
            <a:r>
              <a:rPr lang="en-US" altLang="en-US" sz="4800" b="1" dirty="0">
                <a:solidFill>
                  <a:schemeClr val="tx1"/>
                </a:solidFill>
              </a:rPr>
              <a:t>When the Fed </a:t>
            </a:r>
            <a:r>
              <a:rPr lang="en-US" altLang="en-US" sz="4800" b="1" dirty="0">
                <a:solidFill>
                  <a:srgbClr val="00FF00"/>
                </a:solidFill>
              </a:rPr>
              <a:t>Buys</a:t>
            </a:r>
            <a:r>
              <a:rPr lang="en-US" altLang="en-US" sz="4800" b="1" dirty="0">
                <a:solidFill>
                  <a:schemeClr val="tx1"/>
                </a:solidFill>
              </a:rPr>
              <a:t> Bonds</a:t>
            </a:r>
            <a:endParaRPr lang="en-US" altLang="en-US" sz="6000" b="1" dirty="0">
              <a:solidFill>
                <a:schemeClr val="tx1"/>
              </a:solidFill>
            </a:endParaRPr>
          </a:p>
        </p:txBody>
      </p:sp>
      <p:pic>
        <p:nvPicPr>
          <p:cNvPr id="21508" name="Picture 4" descr="Girl in Red Sho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191001"/>
            <a:ext cx="1811338"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Bank Tell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20200" y="3962400"/>
            <a:ext cx="26670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6"/>
          <p:cNvSpPr txBox="1">
            <a:spLocks noChangeArrowheads="1"/>
          </p:cNvSpPr>
          <p:nvPr/>
        </p:nvSpPr>
        <p:spPr bwMode="auto">
          <a:xfrm>
            <a:off x="8077200" y="56388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400">
                <a:latin typeface="Arial" panose="020B0604020202020204" pitchFamily="34" charset="0"/>
              </a:rPr>
              <a:t>$$$$</a:t>
            </a:r>
          </a:p>
        </p:txBody>
      </p:sp>
      <p:sp>
        <p:nvSpPr>
          <p:cNvPr id="21511" name="AutoShape 7"/>
          <p:cNvSpPr>
            <a:spLocks noChangeArrowheads="1"/>
          </p:cNvSpPr>
          <p:nvPr/>
        </p:nvSpPr>
        <p:spPr bwMode="auto">
          <a:xfrm flipH="1">
            <a:off x="6553200" y="5791200"/>
            <a:ext cx="1219200" cy="152400"/>
          </a:xfrm>
          <a:prstGeom prst="rightArrow">
            <a:avLst>
              <a:gd name="adj1" fmla="val 50000"/>
              <a:gd name="adj2" fmla="val 200000"/>
            </a:avLst>
          </a:prstGeom>
          <a:solidFill>
            <a:srgbClr val="00FF00"/>
          </a:solidFill>
          <a:ln w="9525">
            <a:solidFill>
              <a:schemeClr val="tx1"/>
            </a:solidFill>
            <a:miter lim="800000"/>
            <a:headEnd/>
            <a:tailEnd/>
          </a:ln>
        </p:spPr>
        <p:txBody>
          <a:bodyPr wrap="none" anchor="ct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59752" name="Text Box 8"/>
          <p:cNvSpPr txBox="1">
            <a:spLocks noChangeArrowheads="1"/>
          </p:cNvSpPr>
          <p:nvPr/>
        </p:nvSpPr>
        <p:spPr bwMode="auto">
          <a:xfrm>
            <a:off x="9677400" y="6477000"/>
            <a:ext cx="3048000" cy="457200"/>
          </a:xfrm>
          <a:prstGeom prst="rect">
            <a:avLst/>
          </a:prstGeom>
          <a:noFill/>
          <a:ln w="9525">
            <a:noFill/>
            <a:miter lim="800000"/>
            <a:headEnd/>
            <a:tailEnd/>
          </a:ln>
          <a:effectLst/>
        </p:spPr>
        <p:txBody>
          <a:bodyPr>
            <a:spAutoFit/>
          </a:bodyPr>
          <a:lstStyle/>
          <a:p>
            <a:pPr>
              <a:spcBef>
                <a:spcPct val="50000"/>
              </a:spcBef>
              <a:defRPr/>
            </a:pPr>
            <a:r>
              <a:rPr lang="en-US" sz="2400" b="1">
                <a:effectLst>
                  <a:outerShdw blurRad="38100" dist="38100" dir="2700000" algn="tl">
                    <a:srgbClr val="000000"/>
                  </a:outerShdw>
                </a:effectLst>
                <a:latin typeface="Arial" charset="0"/>
                <a:cs typeface="Arial" charset="0"/>
              </a:rPr>
              <a:t>Fed Bond Sales</a:t>
            </a:r>
          </a:p>
        </p:txBody>
      </p:sp>
      <p:sp>
        <p:nvSpPr>
          <p:cNvPr id="21513" name="Rectangle 9"/>
          <p:cNvSpPr>
            <a:spLocks noChangeArrowheads="1"/>
          </p:cNvSpPr>
          <p:nvPr/>
        </p:nvSpPr>
        <p:spPr bwMode="auto">
          <a:xfrm>
            <a:off x="6477000" y="4648200"/>
            <a:ext cx="838200" cy="685800"/>
          </a:xfrm>
          <a:prstGeom prst="rect">
            <a:avLst/>
          </a:prstGeom>
          <a:solidFill>
            <a:srgbClr val="FFFF00"/>
          </a:solidFill>
          <a:ln w="9525">
            <a:solidFill>
              <a:schemeClr val="tx1"/>
            </a:solidFill>
            <a:miter lim="800000"/>
            <a:headEnd/>
            <a:tailEnd/>
          </a:ln>
        </p:spPr>
        <p:txBody>
          <a:bodyPr wrap="none" anchor="ct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1514" name="Text Box 10"/>
          <p:cNvSpPr txBox="1">
            <a:spLocks noChangeArrowheads="1"/>
          </p:cNvSpPr>
          <p:nvPr/>
        </p:nvSpPr>
        <p:spPr bwMode="auto">
          <a:xfrm>
            <a:off x="6477000" y="4724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400">
                <a:latin typeface="Arial" panose="020B0604020202020204" pitchFamily="34" charset="0"/>
              </a:rPr>
              <a:t>bond</a:t>
            </a:r>
          </a:p>
        </p:txBody>
      </p:sp>
      <p:sp>
        <p:nvSpPr>
          <p:cNvPr id="21515" name="AutoShape 11"/>
          <p:cNvSpPr>
            <a:spLocks noChangeArrowheads="1"/>
          </p:cNvSpPr>
          <p:nvPr/>
        </p:nvSpPr>
        <p:spPr bwMode="auto">
          <a:xfrm flipH="1">
            <a:off x="7467600" y="4800600"/>
            <a:ext cx="1676400" cy="228600"/>
          </a:xfrm>
          <a:prstGeom prst="leftArrow">
            <a:avLst>
              <a:gd name="adj1" fmla="val 50000"/>
              <a:gd name="adj2" fmla="val 183333"/>
            </a:avLst>
          </a:prstGeom>
          <a:solidFill>
            <a:srgbClr val="FFFF00"/>
          </a:solidFill>
          <a:ln w="9525">
            <a:solidFill>
              <a:schemeClr val="tx1"/>
            </a:solidFill>
            <a:miter lim="800000"/>
            <a:headEnd/>
            <a:tailEnd/>
          </a:ln>
        </p:spPr>
        <p:txBody>
          <a:bodyPr wrap="none" anchor="ct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Autofit/>
          </a:bodyPr>
          <a:lstStyle/>
          <a:p>
            <a:pPr eaLnBrk="1" hangingPunct="1"/>
            <a:r>
              <a:rPr lang="en-US" altLang="en-US" b="1" dirty="0">
                <a:solidFill>
                  <a:schemeClr val="tx1"/>
                </a:solidFill>
              </a:rPr>
              <a:t>Open Market Operations allows the Fed to manage interest rates</a:t>
            </a:r>
          </a:p>
        </p:txBody>
      </p:sp>
      <p:sp>
        <p:nvSpPr>
          <p:cNvPr id="2" name="Text Placeholder 1"/>
          <p:cNvSpPr>
            <a:spLocks noGrp="1"/>
          </p:cNvSpPr>
          <p:nvPr>
            <p:ph type="body" idx="1"/>
          </p:nvPr>
        </p:nvSpPr>
        <p:spPr>
          <a:xfrm>
            <a:off x="839788" y="1976604"/>
            <a:ext cx="4189411" cy="1635315"/>
          </a:xfrm>
        </p:spPr>
        <p:txBody>
          <a:bodyPr>
            <a:noAutofit/>
          </a:bodyPr>
          <a:lstStyle/>
          <a:p>
            <a:pPr marL="0" lvl="3">
              <a:spcBef>
                <a:spcPts val="1000"/>
              </a:spcBef>
            </a:pPr>
            <a:r>
              <a:rPr lang="en-US" altLang="en-US" sz="3600" dirty="0"/>
              <a:t>If Open Market Operations </a:t>
            </a:r>
            <a:r>
              <a:rPr lang="en-US" altLang="en-US" sz="3600" dirty="0">
                <a:solidFill>
                  <a:srgbClr val="00FF00"/>
                </a:solidFill>
              </a:rPr>
              <a:t>increase</a:t>
            </a:r>
            <a:r>
              <a:rPr lang="en-US" altLang="en-US" sz="3600" dirty="0"/>
              <a:t> the money supply:</a:t>
            </a:r>
          </a:p>
        </p:txBody>
      </p:sp>
      <p:sp>
        <p:nvSpPr>
          <p:cNvPr id="22531" name="Rectangle 3"/>
          <p:cNvSpPr>
            <a:spLocks noGrp="1" noChangeArrowheads="1"/>
          </p:cNvSpPr>
          <p:nvPr>
            <p:ph sz="half" idx="2"/>
          </p:nvPr>
        </p:nvSpPr>
        <p:spPr>
          <a:xfrm>
            <a:off x="927100" y="3612920"/>
            <a:ext cx="5157787" cy="2400567"/>
          </a:xfrm>
        </p:spPr>
        <p:txBody>
          <a:bodyPr>
            <a:normAutofit/>
          </a:bodyPr>
          <a:lstStyle/>
          <a:p>
            <a:pPr eaLnBrk="1" hangingPunct="1"/>
            <a:r>
              <a:rPr lang="en-US" altLang="en-US" sz="2800" dirty="0"/>
              <a:t>Bank deposits increase</a:t>
            </a:r>
          </a:p>
          <a:p>
            <a:pPr eaLnBrk="1" hangingPunct="1"/>
            <a:r>
              <a:rPr lang="en-US" altLang="en-US" sz="2800" dirty="0"/>
              <a:t>Bank reserves increase</a:t>
            </a:r>
          </a:p>
          <a:p>
            <a:pPr eaLnBrk="1" hangingPunct="1"/>
            <a:r>
              <a:rPr lang="en-US" altLang="en-US" sz="2800" dirty="0"/>
              <a:t>The supply of money to lend increases</a:t>
            </a:r>
          </a:p>
          <a:p>
            <a:pPr eaLnBrk="1" hangingPunct="1"/>
            <a:r>
              <a:rPr lang="en-US" altLang="en-US" sz="2800" dirty="0"/>
              <a:t>Interest rates fall</a:t>
            </a:r>
          </a:p>
        </p:txBody>
      </p:sp>
      <p:sp>
        <p:nvSpPr>
          <p:cNvPr id="3" name="Text Placeholder 2"/>
          <p:cNvSpPr>
            <a:spLocks noGrp="1"/>
          </p:cNvSpPr>
          <p:nvPr>
            <p:ph type="body" sz="quarter" idx="3"/>
          </p:nvPr>
        </p:nvSpPr>
        <p:spPr>
          <a:xfrm>
            <a:off x="6182570" y="1748037"/>
            <a:ext cx="3962400" cy="1806533"/>
          </a:xfrm>
        </p:spPr>
        <p:txBody>
          <a:bodyPr>
            <a:normAutofit/>
          </a:bodyPr>
          <a:lstStyle/>
          <a:p>
            <a:r>
              <a:rPr lang="en-US" altLang="en-US" sz="3600" dirty="0"/>
              <a:t>If Open Market Operations </a:t>
            </a:r>
            <a:r>
              <a:rPr lang="en-US" altLang="en-US" sz="3600" dirty="0">
                <a:solidFill>
                  <a:srgbClr val="C00000"/>
                </a:solidFill>
              </a:rPr>
              <a:t>reduce</a:t>
            </a:r>
            <a:r>
              <a:rPr lang="en-US" altLang="en-US" sz="3600" dirty="0"/>
              <a:t> the money supply:</a:t>
            </a:r>
          </a:p>
        </p:txBody>
      </p:sp>
      <p:sp>
        <p:nvSpPr>
          <p:cNvPr id="22532" name="Rectangle 4"/>
          <p:cNvSpPr>
            <a:spLocks noGrp="1" noChangeArrowheads="1"/>
          </p:cNvSpPr>
          <p:nvPr>
            <p:ph sz="quarter" idx="4"/>
          </p:nvPr>
        </p:nvSpPr>
        <p:spPr>
          <a:xfrm>
            <a:off x="6182570" y="3611919"/>
            <a:ext cx="5183188" cy="2401568"/>
          </a:xfrm>
        </p:spPr>
        <p:txBody>
          <a:bodyPr/>
          <a:lstStyle/>
          <a:p>
            <a:pPr eaLnBrk="1" hangingPunct="1"/>
            <a:r>
              <a:rPr lang="en-US" altLang="en-US" sz="2800" dirty="0"/>
              <a:t>Bank deposits decrease</a:t>
            </a:r>
          </a:p>
          <a:p>
            <a:pPr eaLnBrk="1" hangingPunct="1"/>
            <a:r>
              <a:rPr lang="en-US" altLang="en-US" sz="2800" dirty="0"/>
              <a:t>Bank reserves decrease</a:t>
            </a:r>
          </a:p>
          <a:p>
            <a:pPr eaLnBrk="1" hangingPunct="1"/>
            <a:r>
              <a:rPr lang="en-US" altLang="en-US" sz="2800" dirty="0"/>
              <a:t>The supply of money to lend decreases</a:t>
            </a:r>
          </a:p>
          <a:p>
            <a:pPr eaLnBrk="1" hangingPunct="1"/>
            <a:r>
              <a:rPr lang="en-US" altLang="en-US" sz="2800" dirty="0"/>
              <a:t>Interest rates rise</a:t>
            </a:r>
            <a:endParaRPr lang="en-US" alt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Autofit/>
          </a:bodyPr>
          <a:lstStyle/>
          <a:p>
            <a:pPr eaLnBrk="1" hangingPunct="1"/>
            <a:r>
              <a:rPr lang="en-US" altLang="en-US" b="1" dirty="0">
                <a:solidFill>
                  <a:schemeClr val="tx1"/>
                </a:solidFill>
              </a:rPr>
              <a:t>Measuring Inflation – </a:t>
            </a:r>
            <a:br>
              <a:rPr lang="en-US" altLang="en-US" b="1" dirty="0">
                <a:solidFill>
                  <a:schemeClr val="tx1"/>
                </a:solidFill>
              </a:rPr>
            </a:br>
            <a:r>
              <a:rPr lang="en-US" altLang="en-US" b="1" dirty="0">
                <a:solidFill>
                  <a:schemeClr val="tx1"/>
                </a:solidFill>
              </a:rPr>
              <a:t>the</a:t>
            </a:r>
            <a:r>
              <a:rPr lang="en-US" altLang="en-US" b="1" dirty="0">
                <a:solidFill>
                  <a:srgbClr val="FF0000"/>
                </a:solidFill>
              </a:rPr>
              <a:t> </a:t>
            </a:r>
            <a:r>
              <a:rPr lang="en-US" altLang="en-US" b="1" dirty="0">
                <a:solidFill>
                  <a:schemeClr val="tx1"/>
                </a:solidFill>
              </a:rPr>
              <a:t>Consumer Price Index</a:t>
            </a:r>
          </a:p>
        </p:txBody>
      </p:sp>
      <p:sp>
        <p:nvSpPr>
          <p:cNvPr id="23555" name="Rectangle 3"/>
          <p:cNvSpPr>
            <a:spLocks noGrp="1" noChangeArrowheads="1"/>
          </p:cNvSpPr>
          <p:nvPr>
            <p:ph idx="1"/>
          </p:nvPr>
        </p:nvSpPr>
        <p:spPr/>
        <p:txBody>
          <a:bodyPr>
            <a:normAutofit/>
          </a:bodyPr>
          <a:lstStyle/>
          <a:p>
            <a:pPr eaLnBrk="1" hangingPunct="1"/>
            <a:r>
              <a:rPr lang="en-US" altLang="en-US" sz="3600" dirty="0"/>
              <a:t>The Department of Labor’s Bureau of Statistics:</a:t>
            </a:r>
          </a:p>
          <a:p>
            <a:pPr lvl="1" eaLnBrk="1" hangingPunct="1"/>
            <a:r>
              <a:rPr lang="en-US" altLang="en-US" sz="3600" dirty="0"/>
              <a:t>Determines the items in the market basket</a:t>
            </a:r>
          </a:p>
          <a:p>
            <a:pPr lvl="1" eaLnBrk="1" hangingPunct="1"/>
            <a:r>
              <a:rPr lang="en-US" altLang="en-US" sz="3600" dirty="0"/>
              <a:t>Gathers the prices of the items in the basket during a base year</a:t>
            </a:r>
          </a:p>
          <a:p>
            <a:pPr lvl="1" eaLnBrk="1" hangingPunct="1"/>
            <a:r>
              <a:rPr lang="en-US" altLang="en-US" sz="3600" dirty="0"/>
              <a:t>Gathers the prices of the items in the current year.</a:t>
            </a:r>
          </a:p>
          <a:p>
            <a:pPr lvl="1" eaLnBrk="1" hangingPunct="1"/>
            <a:r>
              <a:rPr lang="en-US" altLang="en-US" sz="3600" dirty="0"/>
              <a:t>Calculates the CPI:</a:t>
            </a:r>
          </a:p>
        </p:txBody>
      </p:sp>
      <p:sp>
        <p:nvSpPr>
          <p:cNvPr id="165892" name="Text Box 4"/>
          <p:cNvSpPr txBox="1">
            <a:spLocks noChangeArrowheads="1"/>
          </p:cNvSpPr>
          <p:nvPr/>
        </p:nvSpPr>
        <p:spPr bwMode="auto">
          <a:xfrm>
            <a:off x="2095500" y="5584040"/>
            <a:ext cx="1219200" cy="762000"/>
          </a:xfrm>
          <a:prstGeom prst="rect">
            <a:avLst/>
          </a:prstGeom>
          <a:noFill/>
          <a:ln w="9525">
            <a:noFill/>
            <a:miter lim="800000"/>
            <a:headEnd/>
            <a:tailEnd/>
          </a:ln>
          <a:effectLst/>
        </p:spPr>
        <p:txBody>
          <a:bodyPr>
            <a:spAutoFit/>
          </a:bodyPr>
          <a:lstStyle/>
          <a:p>
            <a:pPr>
              <a:spcBef>
                <a:spcPct val="50000"/>
              </a:spcBef>
              <a:defRPr/>
            </a:pPr>
            <a:r>
              <a:rPr lang="en-US" sz="4400" b="1" dirty="0">
                <a:latin typeface="+mn-lt"/>
                <a:cs typeface="Arial" charset="0"/>
              </a:rPr>
              <a:t>CPI</a:t>
            </a:r>
            <a:endParaRPr lang="en-US" sz="2400" b="1" dirty="0">
              <a:latin typeface="+mn-lt"/>
              <a:cs typeface="Arial" charset="0"/>
            </a:endParaRPr>
          </a:p>
        </p:txBody>
      </p:sp>
      <p:sp>
        <p:nvSpPr>
          <p:cNvPr id="23557" name="Text Box 5"/>
          <p:cNvSpPr txBox="1">
            <a:spLocks noChangeArrowheads="1"/>
          </p:cNvSpPr>
          <p:nvPr/>
        </p:nvSpPr>
        <p:spPr bwMode="auto">
          <a:xfrm>
            <a:off x="3200400" y="5334000"/>
            <a:ext cx="990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7200" dirty="0">
                <a:latin typeface="+mn-lt"/>
              </a:rPr>
              <a:t>=</a:t>
            </a:r>
            <a:endParaRPr lang="en-US" altLang="en-US" sz="2400" dirty="0">
              <a:latin typeface="+mn-lt"/>
            </a:endParaRPr>
          </a:p>
        </p:txBody>
      </p:sp>
      <p:sp>
        <p:nvSpPr>
          <p:cNvPr id="165894" name="Text Box 6"/>
          <p:cNvSpPr txBox="1">
            <a:spLocks noChangeArrowheads="1"/>
          </p:cNvSpPr>
          <p:nvPr/>
        </p:nvSpPr>
        <p:spPr bwMode="auto">
          <a:xfrm>
            <a:off x="4191000" y="6096001"/>
            <a:ext cx="4038600" cy="396875"/>
          </a:xfrm>
          <a:prstGeom prst="rect">
            <a:avLst/>
          </a:prstGeom>
          <a:noFill/>
          <a:ln w="9525">
            <a:noFill/>
            <a:miter lim="800000"/>
            <a:headEnd/>
            <a:tailEnd/>
          </a:ln>
          <a:effectLst/>
        </p:spPr>
        <p:txBody>
          <a:bodyPr>
            <a:spAutoFit/>
          </a:bodyPr>
          <a:lstStyle/>
          <a:p>
            <a:pPr>
              <a:spcBef>
                <a:spcPct val="50000"/>
              </a:spcBef>
              <a:defRPr/>
            </a:pPr>
            <a:r>
              <a:rPr lang="en-US" sz="2000" b="1" dirty="0">
                <a:latin typeface="+mn-lt"/>
                <a:cs typeface="Arial" charset="0"/>
              </a:rPr>
              <a:t>Price of basket in base year</a:t>
            </a:r>
            <a:endParaRPr lang="en-US" sz="2400" b="1" dirty="0">
              <a:latin typeface="+mn-lt"/>
              <a:cs typeface="Arial" charset="0"/>
            </a:endParaRPr>
          </a:p>
        </p:txBody>
      </p:sp>
      <p:sp>
        <p:nvSpPr>
          <p:cNvPr id="165895" name="Text Box 7"/>
          <p:cNvSpPr txBox="1">
            <a:spLocks noChangeArrowheads="1"/>
          </p:cNvSpPr>
          <p:nvPr/>
        </p:nvSpPr>
        <p:spPr bwMode="auto">
          <a:xfrm>
            <a:off x="4191000" y="5715001"/>
            <a:ext cx="4038600" cy="396875"/>
          </a:xfrm>
          <a:prstGeom prst="rect">
            <a:avLst/>
          </a:prstGeom>
          <a:noFill/>
          <a:ln w="9525">
            <a:noFill/>
            <a:miter lim="800000"/>
            <a:headEnd/>
            <a:tailEnd/>
          </a:ln>
          <a:effectLst/>
        </p:spPr>
        <p:txBody>
          <a:bodyPr>
            <a:spAutoFit/>
          </a:bodyPr>
          <a:lstStyle/>
          <a:p>
            <a:pPr>
              <a:spcBef>
                <a:spcPct val="50000"/>
              </a:spcBef>
              <a:defRPr/>
            </a:pPr>
            <a:r>
              <a:rPr lang="en-US" sz="2000" b="1" u="sng" dirty="0">
                <a:latin typeface="+mn-lt"/>
                <a:cs typeface="Arial" charset="0"/>
              </a:rPr>
              <a:t>Price of basket in current year</a:t>
            </a:r>
            <a:endParaRPr lang="en-US" sz="2400" b="1" dirty="0">
              <a:latin typeface="+mn-lt"/>
              <a:cs typeface="Arial" charset="0"/>
            </a:endParaRPr>
          </a:p>
        </p:txBody>
      </p:sp>
      <p:sp>
        <p:nvSpPr>
          <p:cNvPr id="165896" name="Text Box 8"/>
          <p:cNvSpPr txBox="1">
            <a:spLocks noChangeArrowheads="1"/>
          </p:cNvSpPr>
          <p:nvPr/>
        </p:nvSpPr>
        <p:spPr bwMode="auto">
          <a:xfrm>
            <a:off x="7696200" y="5334000"/>
            <a:ext cx="2438400" cy="1189038"/>
          </a:xfrm>
          <a:prstGeom prst="rect">
            <a:avLst/>
          </a:prstGeom>
          <a:noFill/>
          <a:ln w="9525">
            <a:noFill/>
            <a:miter lim="800000"/>
            <a:headEnd/>
            <a:tailEnd/>
          </a:ln>
          <a:effectLst/>
        </p:spPr>
        <p:txBody>
          <a:bodyPr>
            <a:spAutoFit/>
          </a:bodyPr>
          <a:lstStyle/>
          <a:p>
            <a:pPr>
              <a:spcBef>
                <a:spcPct val="50000"/>
              </a:spcBef>
              <a:defRPr/>
            </a:pPr>
            <a:r>
              <a:rPr lang="en-US" sz="6600" dirty="0">
                <a:latin typeface="+mn-lt"/>
                <a:cs typeface="Arial" charset="0"/>
              </a:rPr>
              <a:t>X</a:t>
            </a:r>
            <a:r>
              <a:rPr lang="en-US" sz="7200" dirty="0">
                <a:latin typeface="+mn-lt"/>
                <a:cs typeface="Arial" charset="0"/>
              </a:rPr>
              <a:t> </a:t>
            </a:r>
            <a:r>
              <a:rPr lang="en-US" sz="4800" b="1" dirty="0">
                <a:latin typeface="+mn-lt"/>
                <a:cs typeface="Arial" charset="0"/>
              </a:rPr>
              <a:t>100</a:t>
            </a:r>
            <a:endParaRPr lang="en-US" sz="2400" dirty="0">
              <a:latin typeface="+mn-lt"/>
              <a:cs typeface="Arial"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b="1" dirty="0">
                <a:solidFill>
                  <a:schemeClr val="tx1"/>
                </a:solidFill>
              </a:rPr>
              <a:t>Suppose </a:t>
            </a:r>
            <a:r>
              <a:rPr lang="en-US" altLang="en-US" b="1" dirty="0" err="1">
                <a:solidFill>
                  <a:schemeClr val="tx1"/>
                </a:solidFill>
              </a:rPr>
              <a:t>CPI</a:t>
            </a:r>
            <a:r>
              <a:rPr lang="en-US" altLang="en-US" b="1" baseline="-25000" dirty="0" err="1">
                <a:solidFill>
                  <a:schemeClr val="tx1"/>
                </a:solidFill>
              </a:rPr>
              <a:t>this</a:t>
            </a:r>
            <a:r>
              <a:rPr lang="en-US" altLang="en-US" b="1" baseline="-25000" dirty="0">
                <a:solidFill>
                  <a:schemeClr val="tx1"/>
                </a:solidFill>
              </a:rPr>
              <a:t> year</a:t>
            </a:r>
            <a:r>
              <a:rPr lang="en-US" altLang="en-US" b="1" dirty="0">
                <a:solidFill>
                  <a:schemeClr val="tx1"/>
                </a:solidFill>
              </a:rPr>
              <a:t> = 125</a:t>
            </a:r>
            <a:endParaRPr lang="en-US" altLang="en-US" dirty="0">
              <a:solidFill>
                <a:schemeClr val="tx1"/>
              </a:solidFill>
            </a:endParaRPr>
          </a:p>
        </p:txBody>
      </p:sp>
      <p:sp>
        <p:nvSpPr>
          <p:cNvPr id="24579" name="Rectangle 3"/>
          <p:cNvSpPr>
            <a:spLocks noGrp="1" noChangeArrowheads="1"/>
          </p:cNvSpPr>
          <p:nvPr>
            <p:ph idx="1"/>
          </p:nvPr>
        </p:nvSpPr>
        <p:spPr/>
        <p:txBody>
          <a:bodyPr/>
          <a:lstStyle/>
          <a:p>
            <a:pPr eaLnBrk="1" hangingPunct="1"/>
            <a:r>
              <a:rPr lang="en-US" altLang="en-US" dirty="0"/>
              <a:t>What does it mean?</a:t>
            </a:r>
          </a:p>
          <a:p>
            <a:pPr lvl="1" eaLnBrk="1" hangingPunct="1">
              <a:buFontTx/>
              <a:buChar char="•"/>
            </a:pPr>
            <a:r>
              <a:rPr lang="en-US" altLang="en-US" dirty="0"/>
              <a:t>25% increase in prices between the base year  and this year</a:t>
            </a:r>
          </a:p>
          <a:p>
            <a:pPr eaLnBrk="1" hangingPunct="1">
              <a:buClr>
                <a:schemeClr val="tx1"/>
              </a:buClr>
            </a:pPr>
            <a:r>
              <a:rPr lang="en-US" altLang="en-US" dirty="0"/>
              <a:t>The change in the index is referred to as</a:t>
            </a:r>
          </a:p>
          <a:p>
            <a:pPr lvl="3" eaLnBrk="1" hangingPunct="1">
              <a:buFontTx/>
              <a:buNone/>
            </a:pPr>
            <a:endParaRPr lang="en-US" altLang="en-US" dirty="0"/>
          </a:p>
          <a:p>
            <a:pPr lvl="3" algn="ctr" eaLnBrk="1" hangingPunct="1">
              <a:buFontTx/>
              <a:buNone/>
            </a:pPr>
            <a:r>
              <a:rPr lang="en-US" altLang="en-US" sz="4400" b="1" dirty="0">
                <a:solidFill>
                  <a:srgbClr val="D6104A"/>
                </a:solidFill>
              </a:rPr>
              <a:t>the Inflation Rate</a:t>
            </a:r>
            <a:r>
              <a:rPr lang="en-US" altLang="en-US" sz="3600" dirty="0">
                <a:solidFill>
                  <a:srgbClr val="D6104A"/>
                </a:solidFill>
              </a:rPr>
              <a:t> </a:t>
            </a:r>
          </a:p>
          <a:p>
            <a:pPr lvl="3" eaLnBrk="1" hangingPunct="1">
              <a:buFontTx/>
              <a:buNone/>
            </a:pPr>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xfrm>
            <a:off x="762000" y="152400"/>
            <a:ext cx="10515600" cy="1325563"/>
          </a:xfrm>
        </p:spPr>
        <p:txBody>
          <a:bodyPr>
            <a:normAutofit/>
          </a:bodyPr>
          <a:lstStyle/>
          <a:p>
            <a:pPr eaLnBrk="1" hangingPunct="1"/>
            <a:r>
              <a:rPr lang="en-US" altLang="en-US" sz="4800" b="0" dirty="0"/>
              <a:t>PNC Christmas Price Index, 2018</a:t>
            </a:r>
          </a:p>
        </p:txBody>
      </p:sp>
      <p:sp>
        <p:nvSpPr>
          <p:cNvPr id="25603" name="Text Box 7"/>
          <p:cNvSpPr txBox="1">
            <a:spLocks noChangeArrowheads="1"/>
          </p:cNvSpPr>
          <p:nvPr/>
        </p:nvSpPr>
        <p:spPr bwMode="auto">
          <a:xfrm>
            <a:off x="4267200" y="6373021"/>
            <a:ext cx="807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1800" dirty="0">
                <a:latin typeface="Arial" panose="020B0604020202020204" pitchFamily="34" charset="0"/>
              </a:rPr>
              <a:t>Video/Interactive Website: </a:t>
            </a:r>
            <a:r>
              <a:rPr lang="en-US" sz="1800" u="sng" dirty="0">
                <a:hlinkClick r:id="rId3"/>
              </a:rPr>
              <a:t>http://www.pncchristmaspriceindex.com/</a:t>
            </a:r>
            <a:r>
              <a:rPr lang="en-US" sz="1800" dirty="0"/>
              <a:t> </a:t>
            </a:r>
            <a:endParaRPr lang="en-US" altLang="en-US" sz="1800" dirty="0">
              <a:latin typeface="Arial" panose="020B0604020202020204" pitchFamily="34" charset="0"/>
            </a:endParaRPr>
          </a:p>
        </p:txBody>
      </p:sp>
      <p:pic>
        <p:nvPicPr>
          <p:cNvPr id="2560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143000"/>
            <a:ext cx="7407276" cy="5052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p:nvPr>
        </p:nvSpPr>
        <p:spPr>
          <a:xfrm>
            <a:off x="457200" y="762000"/>
            <a:ext cx="10515600" cy="1325563"/>
          </a:xfrm>
        </p:spPr>
        <p:txBody>
          <a:bodyPr>
            <a:normAutofit/>
          </a:bodyPr>
          <a:lstStyle/>
          <a:p>
            <a:pPr eaLnBrk="1" hangingPunct="1"/>
            <a:r>
              <a:rPr lang="en-US" altLang="en-US" sz="6600" b="0" dirty="0"/>
              <a:t>Inflation</a:t>
            </a:r>
          </a:p>
        </p:txBody>
      </p:sp>
      <p:pic>
        <p:nvPicPr>
          <p:cNvPr id="26627" name="Picture 4" descr="inflationpic"/>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a:xfrm>
            <a:off x="4495800" y="609600"/>
            <a:ext cx="7443019" cy="5668317"/>
          </a:xfr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228600"/>
            <a:ext cx="10515600" cy="1325563"/>
          </a:xfrm>
        </p:spPr>
        <p:txBody>
          <a:bodyPr>
            <a:normAutofit/>
          </a:bodyPr>
          <a:lstStyle/>
          <a:p>
            <a:pPr eaLnBrk="1" hangingPunct="1"/>
            <a:r>
              <a:rPr lang="en-US" altLang="en-US" sz="5400" dirty="0"/>
              <a:t>Hyperinflation in Zimbabwe</a:t>
            </a:r>
          </a:p>
        </p:txBody>
      </p:sp>
      <p:sp>
        <p:nvSpPr>
          <p:cNvPr id="27651" name="Rectangle 3"/>
          <p:cNvSpPr>
            <a:spLocks noGrp="1" noChangeArrowheads="1"/>
          </p:cNvSpPr>
          <p:nvPr>
            <p:ph idx="1"/>
          </p:nvPr>
        </p:nvSpPr>
        <p:spPr>
          <a:xfrm>
            <a:off x="838200" y="1828800"/>
            <a:ext cx="10515600" cy="4419600"/>
          </a:xfrm>
        </p:spPr>
        <p:txBody>
          <a:bodyPr>
            <a:normAutofit lnSpcReduction="10000"/>
          </a:bodyPr>
          <a:lstStyle/>
          <a:p>
            <a:pPr eaLnBrk="1" hangingPunct="1">
              <a:lnSpc>
                <a:spcPct val="80000"/>
              </a:lnSpc>
            </a:pPr>
            <a:r>
              <a:rPr lang="en-US" altLang="en-US" sz="2400" dirty="0"/>
              <a:t>This kind of hyperinflation is rare in history, but we are seeing it once again, in Zimbabwe. Government officials claim an inflation rate of 66,212 percent (most months they refuse to release inflation figures at all). The International Monetary Fund believes the rate is closer to 150,000% — about the level reached by Weimar Germany. By some estimates, about 50% of Zimbabwe’s government revenue comes from the printing of money. At independence in 1980, the Zimbabwean dollar was worth more than one U.S. dollar. Recently, the state-controlled newspaper raised its cover price to 3 million Zimbabwean dollars. Two pounds of chicken were recently reported to cost about 15 million Zimbabwean dollars.</a:t>
            </a:r>
          </a:p>
          <a:p>
            <a:pPr eaLnBrk="1" hangingPunct="1">
              <a:lnSpc>
                <a:spcPct val="80000"/>
              </a:lnSpc>
            </a:pPr>
            <a:r>
              <a:rPr lang="en-US" altLang="en-US" sz="2400" dirty="0"/>
              <a:t>A Zimbabwean friend who runs a business recently told me, “If you don’t get a bill collected in 48 hours, it isn’t worth collecting, because it is worthless. Whenever we get money, we must immediately spend it, just go and buy what we can. Our pension was destroyed ages ago. None of us have any savings left.” </a:t>
            </a:r>
            <a:r>
              <a:rPr lang="en-US" altLang="en-US" sz="2400" dirty="0">
                <a:hlinkClick r:id="rId2"/>
              </a:rPr>
              <a:t>http://davidcoltart.com/archive/2008/376</a:t>
            </a:r>
            <a:r>
              <a:rPr lang="en-US" altLang="en-US" sz="2400" dirty="0"/>
              <a:t>  “Dying Silently in Zimbabwe,”  by Michael Gerson, </a:t>
            </a:r>
            <a:r>
              <a:rPr lang="en-US" altLang="en-US" sz="2400" i="1" dirty="0"/>
              <a:t>Washington Post</a:t>
            </a:r>
            <a:r>
              <a:rPr lang="en-US" altLang="en-US" sz="2400" dirty="0"/>
              <a:t>, Feb 20, 2008</a:t>
            </a:r>
          </a:p>
          <a:p>
            <a:pPr eaLnBrk="1" hangingPunct="1">
              <a:lnSpc>
                <a:spcPct val="80000"/>
              </a:lnSpc>
            </a:pPr>
            <a:endParaRPr lang="en-US" altLang="en-US" sz="1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9788" y="236538"/>
            <a:ext cx="7313612" cy="1143000"/>
          </a:xfrm>
        </p:spPr>
        <p:txBody>
          <a:bodyPr/>
          <a:lstStyle/>
          <a:p>
            <a:r>
              <a:rPr lang="en-US" dirty="0"/>
              <a:t>Hyperinflation in Zimbabwe</a:t>
            </a:r>
          </a:p>
        </p:txBody>
      </p:sp>
      <p:sp>
        <p:nvSpPr>
          <p:cNvPr id="28674" name="Rectangle 3"/>
          <p:cNvSpPr>
            <a:spLocks noGrp="1" noChangeArrowheads="1"/>
          </p:cNvSpPr>
          <p:nvPr>
            <p:ph type="body" sz="half" idx="2"/>
          </p:nvPr>
        </p:nvSpPr>
        <p:spPr>
          <a:xfrm>
            <a:off x="839788" y="1619866"/>
            <a:ext cx="7313612" cy="4265613"/>
          </a:xfrm>
        </p:spPr>
        <p:txBody>
          <a:bodyPr>
            <a:noAutofit/>
          </a:bodyPr>
          <a:lstStyle/>
          <a:p>
            <a:pPr eaLnBrk="1" hangingPunct="1">
              <a:lnSpc>
                <a:spcPct val="80000"/>
              </a:lnSpc>
            </a:pPr>
            <a:r>
              <a:rPr lang="en-US" altLang="en-US" sz="2800" dirty="0"/>
              <a:t>HARARE, April 25,2006 — How bad is inflation in Zimbabwe? Well, consider this: at a supermarket near the center of this tatterdemalion capital, toilet paper costs $417.</a:t>
            </a:r>
          </a:p>
          <a:p>
            <a:pPr eaLnBrk="1" hangingPunct="1">
              <a:lnSpc>
                <a:spcPct val="80000"/>
              </a:lnSpc>
            </a:pPr>
            <a:r>
              <a:rPr lang="en-US" altLang="en-US" sz="2800" dirty="0"/>
              <a:t>No, not per roll. Four hundred seventeen Zimbabwean dollars is the value of a single two-ply sheet. A roll costs $145,750 — in American currency, about 69 cents.</a:t>
            </a:r>
          </a:p>
          <a:p>
            <a:pPr eaLnBrk="1" hangingPunct="1">
              <a:lnSpc>
                <a:spcPct val="80000"/>
              </a:lnSpc>
            </a:pPr>
            <a:r>
              <a:rPr lang="en-US" altLang="en-US" sz="2800" dirty="0"/>
              <a:t>The price of toilet paper, like everything else here, soars almost daily, spawning jokes about an impending better use for Zimbabwe's $500 bill, now the smallest in circulation. </a:t>
            </a:r>
          </a:p>
        </p:txBody>
      </p:sp>
      <p:sp>
        <p:nvSpPr>
          <p:cNvPr id="28676" name="Text Box 7"/>
          <p:cNvSpPr txBox="1">
            <a:spLocks noChangeArrowheads="1"/>
          </p:cNvSpPr>
          <p:nvPr/>
        </p:nvSpPr>
        <p:spPr bwMode="auto">
          <a:xfrm>
            <a:off x="6629400" y="6477001"/>
            <a:ext cx="609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1400" dirty="0">
                <a:latin typeface="Arial" panose="020B0604020202020204" pitchFamily="34" charset="0"/>
                <a:hlinkClick r:id="rId3"/>
              </a:rPr>
              <a:t>http://www.nytimes.com/2006/05/02/world/africa/02zimbabwe.html</a:t>
            </a:r>
            <a:r>
              <a:rPr lang="en-US" altLang="en-US" sz="1400" dirty="0">
                <a:latin typeface="Arial" panose="020B0604020202020204" pitchFamily="34" charset="0"/>
              </a:rPr>
              <a:t> </a:t>
            </a:r>
          </a:p>
        </p:txBody>
      </p:sp>
      <p:pic>
        <p:nvPicPr>
          <p:cNvPr id="8" name="Picture 4" descr="zimb_graphic"/>
          <p:cNvPicPr>
            <a:picLocks noChangeAspect="1" noChangeArrowheads="1"/>
          </p:cNvPicPr>
          <p:nvPr/>
        </p:nvPicPr>
        <p:blipFill>
          <a:blip r:embed="rId4">
            <a:extLst>
              <a:ext uri="{28A0092B-C50C-407E-A947-70E740481C1C}">
                <a14:useLocalDpi xmlns:a14="http://schemas.microsoft.com/office/drawing/2010/main" val="0"/>
              </a:ext>
            </a:extLst>
          </a:blip>
          <a:srcRect b="12415"/>
          <a:stretch>
            <a:fillRect/>
          </a:stretch>
        </p:blipFill>
        <p:spPr>
          <a:xfrm>
            <a:off x="8534400" y="236538"/>
            <a:ext cx="2917825" cy="6240463"/>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Autofit/>
          </a:bodyPr>
          <a:lstStyle/>
          <a:p>
            <a:r>
              <a:rPr lang="en-US" altLang="en-US" sz="6000" b="0" dirty="0"/>
              <a:t>Money is what money does</a:t>
            </a:r>
          </a:p>
        </p:txBody>
      </p:sp>
      <p:sp>
        <p:nvSpPr>
          <p:cNvPr id="356355" name="Rectangle 3"/>
          <p:cNvSpPr>
            <a:spLocks noGrp="1" noChangeArrowheads="1"/>
          </p:cNvSpPr>
          <p:nvPr>
            <p:ph idx="1"/>
          </p:nvPr>
        </p:nvSpPr>
        <p:spPr/>
        <p:txBody>
          <a:bodyPr>
            <a:normAutofit/>
          </a:bodyPr>
          <a:lstStyle/>
          <a:p>
            <a:r>
              <a:rPr lang="en-US" altLang="en-US" sz="4800" dirty="0"/>
              <a:t>If it performs the </a:t>
            </a:r>
            <a:r>
              <a:rPr lang="en-US" altLang="en-US" sz="4800" i="1" dirty="0"/>
              <a:t>functions</a:t>
            </a:r>
            <a:r>
              <a:rPr lang="en-US" altLang="en-US" sz="4800" dirty="0"/>
              <a:t> of money, </a:t>
            </a:r>
          </a:p>
          <a:p>
            <a:pPr algn="ctr"/>
            <a:endParaRPr lang="en-US" altLang="en-US" sz="1400" dirty="0"/>
          </a:p>
          <a:p>
            <a:pPr algn="ctr">
              <a:buFontTx/>
              <a:buNone/>
            </a:pPr>
            <a:r>
              <a:rPr lang="en-US" altLang="en-US" sz="4800" dirty="0"/>
              <a:t>then it </a:t>
            </a:r>
            <a:r>
              <a:rPr lang="en-US" altLang="en-US" sz="4800" i="1" dirty="0"/>
              <a:t>is</a:t>
            </a:r>
            <a:r>
              <a:rPr lang="en-US" altLang="en-US" sz="4800" dirty="0"/>
              <a:t> money!</a:t>
            </a:r>
          </a:p>
        </p:txBody>
      </p:sp>
    </p:spTree>
    <p:extLst>
      <p:ext uri="{BB962C8B-B14F-4D97-AF65-F5344CB8AC3E}">
        <p14:creationId xmlns:p14="http://schemas.microsoft.com/office/powerpoint/2010/main" val="4272276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animEffect transition="in" filter="dissolve">
                                      <p:cBhvr>
                                        <p:cTn id="7" dur="500"/>
                                        <p:tgtEl>
                                          <p:spTgt spid="356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6355">
                                            <p:txEl>
                                              <p:pRg st="2" end="2"/>
                                            </p:txEl>
                                          </p:spTgt>
                                        </p:tgtEl>
                                        <p:attrNameLst>
                                          <p:attrName>style.visibility</p:attrName>
                                        </p:attrNameLst>
                                      </p:cBhvr>
                                      <p:to>
                                        <p:strVal val="visible"/>
                                      </p:to>
                                    </p:set>
                                    <p:animEffect transition="in" filter="dissolve">
                                      <p:cBhvr>
                                        <p:cTn id="12" dur="500"/>
                                        <p:tgtEl>
                                          <p:spTgt spid="3563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7086600" cy="2301875"/>
          </a:xfrm>
        </p:spPr>
        <p:txBody>
          <a:bodyPr>
            <a:noAutofit/>
          </a:bodyPr>
          <a:lstStyle/>
          <a:p>
            <a:r>
              <a:rPr lang="en-US" altLang="en-US" sz="4800" b="0" dirty="0"/>
              <a:t>Lunch for 8 people costs a diner 6 million Zimbabwean dollars  (about $18 U.S.)</a:t>
            </a:r>
            <a:endParaRPr lang="en-US" sz="4800" b="0" dirty="0"/>
          </a:p>
        </p:txBody>
      </p:sp>
      <p:pic>
        <p:nvPicPr>
          <p:cNvPr id="29698" name="Picture 24" descr="035mugabebig_468x839"/>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t="4578" b="14874"/>
          <a:stretch>
            <a:fillRect/>
          </a:stretch>
        </p:blipFill>
        <p:spPr>
          <a:xfrm>
            <a:off x="7772400" y="896144"/>
            <a:ext cx="4038600" cy="5830887"/>
          </a:xfrm>
          <a:noFill/>
        </p:spPr>
      </p:pic>
      <p:pic>
        <p:nvPicPr>
          <p:cNvPr id="29700" name="Picture 26" descr="zimbabwe-dolla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1752600" y="2667000"/>
            <a:ext cx="4724400" cy="3430588"/>
          </a:xfr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Functions of Money</a:t>
            </a:r>
            <a:endParaRPr lang="en-US" altLang="en-US" i="1"/>
          </a:p>
        </p:txBody>
      </p:sp>
      <p:sp>
        <p:nvSpPr>
          <p:cNvPr id="332803" name="Rectangle 3"/>
          <p:cNvSpPr>
            <a:spLocks noGrp="1" noChangeArrowheads="1"/>
          </p:cNvSpPr>
          <p:nvPr>
            <p:ph idx="1"/>
          </p:nvPr>
        </p:nvSpPr>
        <p:spPr>
          <a:xfrm>
            <a:off x="838200" y="1978925"/>
            <a:ext cx="11353800" cy="4026090"/>
          </a:xfrm>
        </p:spPr>
        <p:txBody>
          <a:bodyPr>
            <a:normAutofit fontScale="85000" lnSpcReduction="10000"/>
          </a:bodyPr>
          <a:lstStyle/>
          <a:p>
            <a:endParaRPr lang="en-US" altLang="en-US" sz="1000" dirty="0"/>
          </a:p>
          <a:p>
            <a:r>
              <a:rPr lang="en-US" altLang="en-US" sz="4700" i="1" dirty="0">
                <a:solidFill>
                  <a:srgbClr val="C00000"/>
                </a:solidFill>
              </a:rPr>
              <a:t>measure</a:t>
            </a:r>
            <a:r>
              <a:rPr lang="en-US" altLang="en-US" sz="4700" dirty="0">
                <a:solidFill>
                  <a:srgbClr val="C00000"/>
                </a:solidFill>
              </a:rPr>
              <a:t> of value</a:t>
            </a:r>
          </a:p>
          <a:p>
            <a:pPr lvl="1"/>
            <a:r>
              <a:rPr lang="en-US" altLang="en-US" sz="4200" dirty="0"/>
              <a:t>Values expressed in money prices (</a:t>
            </a:r>
            <a:r>
              <a:rPr lang="en-US" altLang="en-US" sz="3700" dirty="0"/>
              <a:t>helps comparisons)</a:t>
            </a:r>
          </a:p>
          <a:p>
            <a:pPr lvl="2"/>
            <a:endParaRPr lang="en-US" altLang="en-US" sz="1200" dirty="0"/>
          </a:p>
          <a:p>
            <a:r>
              <a:rPr lang="en-US" altLang="en-US" sz="4700" i="1" dirty="0">
                <a:solidFill>
                  <a:srgbClr val="C00000"/>
                </a:solidFill>
              </a:rPr>
              <a:t>store</a:t>
            </a:r>
            <a:r>
              <a:rPr lang="en-US" altLang="en-US" sz="4700" dirty="0">
                <a:solidFill>
                  <a:srgbClr val="C00000"/>
                </a:solidFill>
              </a:rPr>
              <a:t> of value</a:t>
            </a:r>
          </a:p>
          <a:p>
            <a:pPr lvl="1"/>
            <a:r>
              <a:rPr lang="en-US" altLang="en-US" sz="4200" dirty="0"/>
              <a:t>a way to store wealth over time</a:t>
            </a:r>
          </a:p>
          <a:p>
            <a:pPr lvl="2"/>
            <a:endParaRPr lang="en-US" altLang="en-US" sz="1200" dirty="0"/>
          </a:p>
          <a:p>
            <a:r>
              <a:rPr lang="en-US" altLang="en-US" sz="4700" i="1" dirty="0">
                <a:solidFill>
                  <a:srgbClr val="C00000"/>
                </a:solidFill>
              </a:rPr>
              <a:t>medium of exchange</a:t>
            </a:r>
          </a:p>
          <a:p>
            <a:pPr lvl="1"/>
            <a:r>
              <a:rPr lang="en-US" altLang="en-US" sz="4200" dirty="0"/>
              <a:t>accepted in buying &amp; selling (reduces transactions cost)</a:t>
            </a:r>
            <a:endParaRPr lang="en-US" altLang="en-US" sz="3200" dirty="0"/>
          </a:p>
        </p:txBody>
      </p:sp>
    </p:spTree>
    <p:extLst>
      <p:ext uri="{BB962C8B-B14F-4D97-AF65-F5344CB8AC3E}">
        <p14:creationId xmlns:p14="http://schemas.microsoft.com/office/powerpoint/2010/main" val="1096641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2803">
                                            <p:txEl>
                                              <p:pRg st="1" end="1"/>
                                            </p:txEl>
                                          </p:spTgt>
                                        </p:tgtEl>
                                        <p:attrNameLst>
                                          <p:attrName>style.visibility</p:attrName>
                                        </p:attrNameLst>
                                      </p:cBhvr>
                                      <p:to>
                                        <p:strVal val="visible"/>
                                      </p:to>
                                    </p:set>
                                    <p:animEffect transition="in" filter="wipe(up)">
                                      <p:cBhvr>
                                        <p:cTn id="7" dur="500"/>
                                        <p:tgtEl>
                                          <p:spTgt spid="332803">
                                            <p:txEl>
                                              <p:pRg st="1" end="1"/>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32803">
                                            <p:txEl>
                                              <p:pRg st="2" end="2"/>
                                            </p:txEl>
                                          </p:spTgt>
                                        </p:tgtEl>
                                        <p:attrNameLst>
                                          <p:attrName>style.visibility</p:attrName>
                                        </p:attrNameLst>
                                      </p:cBhvr>
                                      <p:to>
                                        <p:strVal val="visible"/>
                                      </p:to>
                                    </p:set>
                                    <p:animEffect transition="in" filter="wipe(up)">
                                      <p:cBhvr>
                                        <p:cTn id="10" dur="500"/>
                                        <p:tgtEl>
                                          <p:spTgt spid="33280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32803">
                                            <p:txEl>
                                              <p:pRg st="4" end="4"/>
                                            </p:txEl>
                                          </p:spTgt>
                                        </p:tgtEl>
                                        <p:attrNameLst>
                                          <p:attrName>style.visibility</p:attrName>
                                        </p:attrNameLst>
                                      </p:cBhvr>
                                      <p:to>
                                        <p:strVal val="visible"/>
                                      </p:to>
                                    </p:set>
                                    <p:animEffect transition="in" filter="wipe(up)">
                                      <p:cBhvr>
                                        <p:cTn id="15" dur="500"/>
                                        <p:tgtEl>
                                          <p:spTgt spid="332803">
                                            <p:txEl>
                                              <p:pRg st="4" end="4"/>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32803">
                                            <p:txEl>
                                              <p:pRg st="5" end="5"/>
                                            </p:txEl>
                                          </p:spTgt>
                                        </p:tgtEl>
                                        <p:attrNameLst>
                                          <p:attrName>style.visibility</p:attrName>
                                        </p:attrNameLst>
                                      </p:cBhvr>
                                      <p:to>
                                        <p:strVal val="visible"/>
                                      </p:to>
                                    </p:set>
                                    <p:animEffect transition="in" filter="wipe(up)">
                                      <p:cBhvr>
                                        <p:cTn id="18" dur="500"/>
                                        <p:tgtEl>
                                          <p:spTgt spid="332803">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32803">
                                            <p:txEl>
                                              <p:pRg st="7" end="7"/>
                                            </p:txEl>
                                          </p:spTgt>
                                        </p:tgtEl>
                                        <p:attrNameLst>
                                          <p:attrName>style.visibility</p:attrName>
                                        </p:attrNameLst>
                                      </p:cBhvr>
                                      <p:to>
                                        <p:strVal val="visible"/>
                                      </p:to>
                                    </p:set>
                                    <p:animEffect transition="in" filter="wipe(up)">
                                      <p:cBhvr>
                                        <p:cTn id="23" dur="500"/>
                                        <p:tgtEl>
                                          <p:spTgt spid="332803">
                                            <p:txEl>
                                              <p:pRg st="7" end="7"/>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32803">
                                            <p:txEl>
                                              <p:pRg st="8" end="8"/>
                                            </p:txEl>
                                          </p:spTgt>
                                        </p:tgtEl>
                                        <p:attrNameLst>
                                          <p:attrName>style.visibility</p:attrName>
                                        </p:attrNameLst>
                                      </p:cBhvr>
                                      <p:to>
                                        <p:strVal val="visible"/>
                                      </p:to>
                                    </p:set>
                                    <p:animEffect transition="in" filter="wipe(up)">
                                      <p:cBhvr>
                                        <p:cTn id="26" dur="500"/>
                                        <p:tgtEl>
                                          <p:spTgt spid="3328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altLang="en-US"/>
              <a:t>What Performs These Functions in the U.S. Economy?</a:t>
            </a:r>
          </a:p>
        </p:txBody>
      </p:sp>
      <p:pic>
        <p:nvPicPr>
          <p:cNvPr id="334851" name="Picture 3" descr="Money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 y="2312430"/>
            <a:ext cx="35814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852" name="Picture 4" descr="Coins 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9437" y="3385582"/>
            <a:ext cx="1516063"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853" name="Picture 5" descr="Check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8733" y="2009648"/>
            <a:ext cx="27432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854" name="Text Box 6"/>
          <p:cNvSpPr txBox="1">
            <a:spLocks noChangeArrowheads="1"/>
          </p:cNvSpPr>
          <p:nvPr/>
        </p:nvSpPr>
        <p:spPr bwMode="auto">
          <a:xfrm>
            <a:off x="952500" y="4054476"/>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5"/>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800" dirty="0">
                <a:latin typeface="Arial" panose="020B0604020202020204" pitchFamily="34" charset="0"/>
              </a:rPr>
              <a:t>currency</a:t>
            </a:r>
          </a:p>
        </p:txBody>
      </p:sp>
      <p:sp>
        <p:nvSpPr>
          <p:cNvPr id="334855" name="Text Box 7"/>
          <p:cNvSpPr txBox="1">
            <a:spLocks noChangeArrowheads="1"/>
          </p:cNvSpPr>
          <p:nvPr/>
        </p:nvSpPr>
        <p:spPr bwMode="auto">
          <a:xfrm>
            <a:off x="5105400" y="6096001"/>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5"/>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800">
                <a:latin typeface="Arial" panose="020B0604020202020204" pitchFamily="34" charset="0"/>
              </a:rPr>
              <a:t>coins</a:t>
            </a:r>
          </a:p>
        </p:txBody>
      </p:sp>
      <p:sp>
        <p:nvSpPr>
          <p:cNvPr id="334856" name="Text Box 8"/>
          <p:cNvSpPr txBox="1">
            <a:spLocks noChangeArrowheads="1"/>
          </p:cNvSpPr>
          <p:nvPr/>
        </p:nvSpPr>
        <p:spPr bwMode="auto">
          <a:xfrm>
            <a:off x="7620000" y="3787218"/>
            <a:ext cx="2514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5"/>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800" dirty="0">
                <a:latin typeface="Arial" panose="020B0604020202020204" pitchFamily="34" charset="0"/>
              </a:rPr>
              <a:t>checking account balances</a:t>
            </a:r>
          </a:p>
        </p:txBody>
      </p:sp>
      <p:pic>
        <p:nvPicPr>
          <p:cNvPr id="3" name="Picture 2"/>
          <p:cNvPicPr>
            <a:picLocks noChangeAspect="1"/>
          </p:cNvPicPr>
          <p:nvPr/>
        </p:nvPicPr>
        <p:blipFill>
          <a:blip r:embed="rId6"/>
          <a:stretch>
            <a:fillRect/>
          </a:stretch>
        </p:blipFill>
        <p:spPr>
          <a:xfrm>
            <a:off x="9221179" y="2040417"/>
            <a:ext cx="2165572" cy="3843890"/>
          </a:xfrm>
          <a:prstGeom prst="rect">
            <a:avLst/>
          </a:prstGeom>
        </p:spPr>
      </p:pic>
    </p:spTree>
    <p:extLst>
      <p:ext uri="{BB962C8B-B14F-4D97-AF65-F5344CB8AC3E}">
        <p14:creationId xmlns:p14="http://schemas.microsoft.com/office/powerpoint/2010/main" val="316827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5400" dirty="0"/>
              <a:t>For Sale!</a:t>
            </a:r>
          </a:p>
        </p:txBody>
      </p:sp>
      <p:pic>
        <p:nvPicPr>
          <p:cNvPr id="10" name="Picture 9">
            <a:extLst>
              <a:ext uri="{FF2B5EF4-FFF2-40B4-BE49-F238E27FC236}">
                <a16:creationId xmlns:a16="http://schemas.microsoft.com/office/drawing/2014/main" id="{603A7A26-66D1-41D1-B05C-C909C76EA146}"/>
              </a:ext>
            </a:extLst>
          </p:cNvPr>
          <p:cNvPicPr>
            <a:picLocks noChangeAspect="1"/>
          </p:cNvPicPr>
          <p:nvPr/>
        </p:nvPicPr>
        <p:blipFill>
          <a:blip r:embed="rId3"/>
          <a:stretch>
            <a:fillRect/>
          </a:stretch>
        </p:blipFill>
        <p:spPr>
          <a:xfrm>
            <a:off x="4648200" y="2438400"/>
            <a:ext cx="3657600" cy="3657600"/>
          </a:xfrm>
          <a:prstGeom prst="rect">
            <a:avLst/>
          </a:prstGeom>
        </p:spPr>
      </p:pic>
      <p:pic>
        <p:nvPicPr>
          <p:cNvPr id="11" name="Picture 10">
            <a:extLst>
              <a:ext uri="{FF2B5EF4-FFF2-40B4-BE49-F238E27FC236}">
                <a16:creationId xmlns:a16="http://schemas.microsoft.com/office/drawing/2014/main" id="{E77AB5BD-8055-4BBA-9EF5-4E6C7FE972CB}"/>
              </a:ext>
            </a:extLst>
          </p:cNvPr>
          <p:cNvPicPr>
            <a:picLocks noChangeAspect="1"/>
          </p:cNvPicPr>
          <p:nvPr/>
        </p:nvPicPr>
        <p:blipFill>
          <a:blip r:embed="rId4"/>
          <a:stretch>
            <a:fillRect/>
          </a:stretch>
        </p:blipFill>
        <p:spPr>
          <a:xfrm>
            <a:off x="609600" y="3124200"/>
            <a:ext cx="4192204" cy="1971676"/>
          </a:xfrm>
          <a:prstGeom prst="rect">
            <a:avLst/>
          </a:prstGeom>
        </p:spPr>
      </p:pic>
      <p:pic>
        <p:nvPicPr>
          <p:cNvPr id="12" name="Picture 11">
            <a:extLst>
              <a:ext uri="{FF2B5EF4-FFF2-40B4-BE49-F238E27FC236}">
                <a16:creationId xmlns:a16="http://schemas.microsoft.com/office/drawing/2014/main" id="{9EA7B024-D2DF-48CA-8ABE-D96B7750B293}"/>
              </a:ext>
            </a:extLst>
          </p:cNvPr>
          <p:cNvPicPr>
            <a:picLocks noChangeAspect="1"/>
          </p:cNvPicPr>
          <p:nvPr/>
        </p:nvPicPr>
        <p:blipFill>
          <a:blip r:embed="rId5"/>
          <a:stretch>
            <a:fillRect/>
          </a:stretch>
        </p:blipFill>
        <p:spPr>
          <a:xfrm>
            <a:off x="8001000" y="2819400"/>
            <a:ext cx="4061961" cy="3038475"/>
          </a:xfrm>
          <a:prstGeom prst="rect">
            <a:avLst/>
          </a:prstGeom>
        </p:spPr>
      </p:pic>
    </p:spTree>
    <p:extLst>
      <p:ext uri="{BB962C8B-B14F-4D97-AF65-F5344CB8AC3E}">
        <p14:creationId xmlns:p14="http://schemas.microsoft.com/office/powerpoint/2010/main" val="464674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en-US" altLang="en-US" sz="5400" b="1" dirty="0">
                <a:solidFill>
                  <a:schemeClr val="tx1"/>
                </a:solidFill>
              </a:rPr>
              <a:t>Inflation</a:t>
            </a:r>
          </a:p>
        </p:txBody>
      </p:sp>
      <p:sp>
        <p:nvSpPr>
          <p:cNvPr id="8195" name="Rectangle 3"/>
          <p:cNvSpPr>
            <a:spLocks noGrp="1" noChangeArrowheads="1"/>
          </p:cNvSpPr>
          <p:nvPr>
            <p:ph idx="1"/>
          </p:nvPr>
        </p:nvSpPr>
        <p:spPr/>
        <p:txBody>
          <a:bodyPr>
            <a:normAutofit/>
          </a:bodyPr>
          <a:lstStyle/>
          <a:p>
            <a:pPr eaLnBrk="1" hangingPunct="1"/>
            <a:r>
              <a:rPr lang="en-US" altLang="en-US" sz="4000" dirty="0"/>
              <a:t>A </a:t>
            </a:r>
            <a:r>
              <a:rPr lang="en-US" altLang="en-US" sz="4000" b="1" dirty="0"/>
              <a:t>general, sustained</a:t>
            </a:r>
            <a:r>
              <a:rPr lang="en-US" altLang="en-US" sz="4000" dirty="0"/>
              <a:t> increase in the price level.</a:t>
            </a:r>
          </a:p>
          <a:p>
            <a:pPr eaLnBrk="1" hangingPunct="1"/>
            <a:r>
              <a:rPr lang="en-US" altLang="en-US" sz="4000" dirty="0"/>
              <a:t>The erosion or decline of purchasing power.</a:t>
            </a:r>
          </a:p>
          <a:p>
            <a:pPr eaLnBrk="1" hangingPunct="1"/>
            <a:r>
              <a:rPr lang="en-US" altLang="en-US" sz="4000" dirty="0"/>
              <a:t>The best-known measure of inflation is the CPI, or Consumer Price Index</a:t>
            </a:r>
          </a:p>
        </p:txBody>
      </p:sp>
      <p:pic>
        <p:nvPicPr>
          <p:cNvPr id="8196" name="Picture 4" descr="Picnic Basket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6800" y="4183063"/>
            <a:ext cx="3048000" cy="2370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3657600" y="4953001"/>
            <a:ext cx="441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50000"/>
              </a:spcBef>
              <a:buFontTx/>
              <a:buNone/>
            </a:pPr>
            <a:r>
              <a:rPr lang="en-US" altLang="en-US" sz="4000" b="1" i="1" dirty="0">
                <a:solidFill>
                  <a:srgbClr val="D6104A"/>
                </a:solidFill>
                <a:latin typeface="+mn-lt"/>
              </a:rPr>
              <a:t>Market Basket of Goods and Services</a:t>
            </a:r>
            <a:endParaRPr lang="en-US" altLang="en-US" sz="4000" i="1" dirty="0">
              <a:solidFill>
                <a:srgbClr val="D6104A"/>
              </a:solidFill>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altLang="en-US"/>
              <a:t>Which would you rather have?</a:t>
            </a:r>
          </a:p>
        </p:txBody>
      </p:sp>
      <p:pic>
        <p:nvPicPr>
          <p:cNvPr id="57346" name="Picture 2" descr="Image result for zimbabwe 200,000 note">
            <a:extLst>
              <a:ext uri="{FF2B5EF4-FFF2-40B4-BE49-F238E27FC236}">
                <a16:creationId xmlns:a16="http://schemas.microsoft.com/office/drawing/2014/main" id="{E2A7E96E-6F41-4F83-B0BC-3FE8031FA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6720">
            <a:off x="828997" y="1824860"/>
            <a:ext cx="504237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57348" name="Picture 4" descr="Image result for US $5 note">
            <a:extLst>
              <a:ext uri="{FF2B5EF4-FFF2-40B4-BE49-F238E27FC236}">
                <a16:creationId xmlns:a16="http://schemas.microsoft.com/office/drawing/2014/main" id="{41BCB3DA-DD42-40F0-9E39-0E0A902E4E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60643">
            <a:off x="6128629" y="3657602"/>
            <a:ext cx="5589467" cy="2522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p:txBody>
          <a:bodyPr>
            <a:normAutofit fontScale="90000"/>
          </a:bodyPr>
          <a:lstStyle/>
          <a:p>
            <a:pPr eaLnBrk="1" hangingPunct="1"/>
            <a:r>
              <a:rPr lang="en-US" altLang="en-US" b="1" dirty="0">
                <a:solidFill>
                  <a:schemeClr val="tx1"/>
                </a:solidFill>
              </a:rPr>
              <a:t>Inflation Reduces the Value of the Dollar</a:t>
            </a:r>
          </a:p>
        </p:txBody>
      </p:sp>
      <p:pic>
        <p:nvPicPr>
          <p:cNvPr id="9220" name="Picture 4" descr="Line Graph Up 1"/>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1638607" y="2165350"/>
            <a:ext cx="4667250" cy="3321050"/>
          </a:xfrm>
          <a:noFill/>
        </p:spPr>
      </p:pic>
      <p:graphicFrame>
        <p:nvGraphicFramePr>
          <p:cNvPr id="9221" name="Object 2"/>
          <p:cNvGraphicFramePr>
            <a:graphicFrameLocks noGrp="1" noChangeAspect="1"/>
          </p:cNvGraphicFramePr>
          <p:nvPr>
            <p:ph sz="quarter" idx="4294967295"/>
          </p:nvPr>
        </p:nvGraphicFramePr>
        <p:xfrm>
          <a:off x="10248900" y="1600200"/>
          <a:ext cx="1943100" cy="2165350"/>
        </p:xfrm>
        <a:graphic>
          <a:graphicData uri="http://schemas.openxmlformats.org/presentationml/2006/ole">
            <mc:AlternateContent xmlns:mc="http://schemas.openxmlformats.org/markup-compatibility/2006">
              <mc:Choice xmlns:v="urn:schemas-microsoft-com:vml" Requires="v">
                <p:oleObj spid="_x0000_s9231" name="Chart" r:id="rId4" imgW="3809827" imgH="4114800" progId="MSGraph.Chart.8">
                  <p:embed followColorScheme="full"/>
                </p:oleObj>
              </mc:Choice>
              <mc:Fallback>
                <p:oleObj name="Chart" r:id="rId4" imgW="3809827" imgH="4114800" progId="MSGraph.Chart.8">
                  <p:embed followColorScheme="full"/>
                  <p:pic>
                    <p:nvPicPr>
                      <p:cNvPr id="0" name="Object 2"/>
                      <p:cNvPicPr>
                        <a:picLocks noChangeAspect="1" noChangeArrowheads="1"/>
                      </p:cNvPicPr>
                      <p:nvPr/>
                    </p:nvPicPr>
                    <p:blipFill>
                      <a:blip r:embed="rId5"/>
                      <a:srcRect/>
                      <a:stretch>
                        <a:fillRect/>
                      </a:stretch>
                    </p:blipFill>
                    <p:spPr bwMode="auto">
                      <a:xfrm>
                        <a:off x="10248900" y="1600200"/>
                        <a:ext cx="19431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218" name="Picture 2" descr="Dollar"/>
          <p:cNvPicPr>
            <a:picLocks noGrp="1" noChangeAspect="1" noChangeArrowheads="1"/>
          </p:cNvPicPr>
          <p:nvPr>
            <p:ph sz="quarter" idx="4294967295"/>
          </p:nvPr>
        </p:nvPicPr>
        <p:blipFill>
          <a:blip r:embed="rId6" cstate="print">
            <a:extLst>
              <a:ext uri="{28A0092B-C50C-407E-A947-70E740481C1C}">
                <a14:useLocalDpi xmlns:a14="http://schemas.microsoft.com/office/drawing/2010/main" val="0"/>
              </a:ext>
            </a:extLst>
          </a:blip>
          <a:srcRect/>
          <a:stretch>
            <a:fillRect/>
          </a:stretch>
        </p:blipFill>
        <p:spPr>
          <a:xfrm>
            <a:off x="8077200" y="1701799"/>
            <a:ext cx="3276600" cy="2805113"/>
          </a:xfrm>
          <a:noFill/>
        </p:spPr>
      </p:pic>
      <p:sp>
        <p:nvSpPr>
          <p:cNvPr id="9222" name="Text Box 6"/>
          <p:cNvSpPr txBox="1">
            <a:spLocks noChangeArrowheads="1"/>
          </p:cNvSpPr>
          <p:nvPr/>
        </p:nvSpPr>
        <p:spPr bwMode="auto">
          <a:xfrm>
            <a:off x="2438400" y="24384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7"/>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400">
                <a:latin typeface="Arial" panose="020B0604020202020204" pitchFamily="34" charset="0"/>
              </a:rPr>
              <a:t>Price Level</a:t>
            </a:r>
          </a:p>
        </p:txBody>
      </p:sp>
      <p:pic>
        <p:nvPicPr>
          <p:cNvPr id="9223" name="Picture 7" descr="Dolla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7844" y="3921125"/>
            <a:ext cx="18288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Dolla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4400" y="5334000"/>
            <a:ext cx="11430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2_EFL 2016 Master Layou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1077</Words>
  <Application>Microsoft Office PowerPoint</Application>
  <PresentationFormat>Widescreen</PresentationFormat>
  <Paragraphs>152</Paragraphs>
  <Slides>30</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41" baseType="lpstr">
      <vt:lpstr>Arial</vt:lpstr>
      <vt:lpstr>Calibri</vt:lpstr>
      <vt:lpstr>Calibri Light</vt:lpstr>
      <vt:lpstr>Monotype Corsiva</vt:lpstr>
      <vt:lpstr>Tahoma</vt:lpstr>
      <vt:lpstr>Times New Roman</vt:lpstr>
      <vt:lpstr>Verdana</vt:lpstr>
      <vt:lpstr>Wingdings</vt:lpstr>
      <vt:lpstr>2_EFL 2016 Master Layout</vt:lpstr>
      <vt:lpstr>Image</vt:lpstr>
      <vt:lpstr>Chart</vt:lpstr>
      <vt:lpstr>Economics for Leaders</vt:lpstr>
      <vt:lpstr>What is Money?</vt:lpstr>
      <vt:lpstr>Money is what money does</vt:lpstr>
      <vt:lpstr>Functions of Money</vt:lpstr>
      <vt:lpstr>What Performs These Functions in the U.S. Economy?</vt:lpstr>
      <vt:lpstr>For Sale!</vt:lpstr>
      <vt:lpstr>Inflation</vt:lpstr>
      <vt:lpstr>Which would you rather have?</vt:lpstr>
      <vt:lpstr>Inflation Reduces the Value of the Dollar</vt:lpstr>
      <vt:lpstr>Same Products – Higher Prices</vt:lpstr>
      <vt:lpstr>What Causes Inflation ?</vt:lpstr>
      <vt:lpstr>Why do we worry about the money supply?</vt:lpstr>
      <vt:lpstr>Open Market Operations</vt:lpstr>
      <vt:lpstr>PowerPoint Presentation</vt:lpstr>
      <vt:lpstr>Interest Rates</vt:lpstr>
      <vt:lpstr>How do Banks Create Money?</vt:lpstr>
      <vt:lpstr>Lending creates additional purchasing power</vt:lpstr>
      <vt:lpstr>More lending creates more money</vt:lpstr>
      <vt:lpstr>Paying off loans contracts the money supply</vt:lpstr>
      <vt:lpstr>Open Market Operations:   When the Fed Sells Bonds</vt:lpstr>
      <vt:lpstr>Fed purchases of government securities increase the availability of money to the public.</vt:lpstr>
      <vt:lpstr>Open Market Operations: When the Fed Buys Bonds</vt:lpstr>
      <vt:lpstr>Open Market Operations allows the Fed to manage interest rates</vt:lpstr>
      <vt:lpstr>Measuring Inflation –  the Consumer Price Index</vt:lpstr>
      <vt:lpstr>Suppose CPIthis year = 125</vt:lpstr>
      <vt:lpstr>PNC Christmas Price Index, 2018</vt:lpstr>
      <vt:lpstr>Inflation</vt:lpstr>
      <vt:lpstr>Hyperinflation in Zimbabwe</vt:lpstr>
      <vt:lpstr>Hyperinflation in Zimbabwe</vt:lpstr>
      <vt:lpstr>Lunch for 8 people costs a diner 6 million Zimbabwean dollars  (about $18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Lupien</dc:creator>
  <cp:lastModifiedBy>Debbie Henney</cp:lastModifiedBy>
  <cp:revision>24</cp:revision>
  <dcterms:created xsi:type="dcterms:W3CDTF">2009-04-26T22:45:13Z</dcterms:created>
  <dcterms:modified xsi:type="dcterms:W3CDTF">2019-06-03T15:18:19Z</dcterms:modified>
</cp:coreProperties>
</file>