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8" r:id="rId3"/>
    <p:sldId id="391" r:id="rId4"/>
    <p:sldId id="382" r:id="rId5"/>
    <p:sldId id="383" r:id="rId6"/>
    <p:sldId id="325" r:id="rId7"/>
    <p:sldId id="385" r:id="rId8"/>
    <p:sldId id="386" r:id="rId9"/>
    <p:sldId id="387" r:id="rId10"/>
    <p:sldId id="388" r:id="rId11"/>
    <p:sldId id="390" r:id="rId12"/>
    <p:sldId id="394" r:id="rId13"/>
    <p:sldId id="358" r:id="rId14"/>
    <p:sldId id="342" r:id="rId15"/>
    <p:sldId id="344" r:id="rId16"/>
    <p:sldId id="345" r:id="rId17"/>
    <p:sldId id="365" r:id="rId18"/>
    <p:sldId id="367" r:id="rId19"/>
    <p:sldId id="366" r:id="rId20"/>
    <p:sldId id="380" r:id="rId21"/>
    <p:sldId id="343" r:id="rId22"/>
    <p:sldId id="334" r:id="rId23"/>
    <p:sldId id="353" r:id="rId24"/>
    <p:sldId id="396" r:id="rId25"/>
    <p:sldId id="397" r:id="rId26"/>
    <p:sldId id="399" r:id="rId27"/>
    <p:sldId id="400" r:id="rId28"/>
    <p:sldId id="357" r:id="rId29"/>
    <p:sldId id="369" r:id="rId30"/>
    <p:sldId id="370" r:id="rId31"/>
    <p:sldId id="392" r:id="rId32"/>
    <p:sldId id="339" r:id="rId33"/>
    <p:sldId id="360" r:id="rId34"/>
    <p:sldId id="335" r:id="rId35"/>
    <p:sldId id="377" r:id="rId36"/>
    <p:sldId id="378"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Bitter" panose="020B0604020202020204" charset="0"/>
      <p:regular r:id="rId43"/>
      <p:bold r:id="rId44"/>
      <p:italic r:id="rId45"/>
      <p:boldItalic r:id="rId46"/>
    </p:embeddedFont>
    <p:embeddedFont>
      <p:font typeface="Arial Unicode MS" panose="020B0604020202020204" pitchFamily="34" charset="-128"/>
      <p:regular r:id="rId47"/>
    </p:embeddedFont>
    <p:embeddedFont>
      <p:font typeface="Cambria" panose="02040503050406030204"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57352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481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d3a58a81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5d3a58a8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03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 This history demonstrates that official Washington, D.C., has no conception of what a “dollar” really is. The reason for this self-imposed ignorance is obvious. By reducing the “dollar” to a political abstraction, the government has empowered itself to engage in limitless debasement (depreciation in purchasing power) of our money.”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128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d3a58a81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5d3a58a8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4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d3a58a81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5d3a58a8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22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d3a58a81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5d3a58a8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82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amazon.com/Economy-National-Government-Paul-Douglas/dp/B0000CIF3P"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amazon.com/Economy-National-Government-Paul-Douglas/dp/B0000CIF3P"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independent.org/pdf/tir/tir_11_03_06_templeman.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pajournal.com/2019/05/24/a-true-portrait-of-americas-finances/" TargetMode="External"/><Relationship Id="rId2" Type="http://schemas.openxmlformats.org/officeDocument/2006/relationships/hyperlink" Target="https://fiscal.treasury.gov/reports-statements/financial-report/"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s://www.cpajournal.com/2019/05/24/a-true-portrait-of-americas-finance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fee.org/articles/what-is-a-dolla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nationalaffairs.com/publications/detail/what-is-a-dolla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l="3708" t="10252" r="2536" b="3824"/>
          <a:stretch/>
        </p:blipFill>
        <p:spPr>
          <a:xfrm>
            <a:off x="1438183" y="488270"/>
            <a:ext cx="9330431" cy="6968971"/>
          </a:xfrm>
          <a:prstGeom prst="rect">
            <a:avLst/>
          </a:prstGeom>
          <a:noFill/>
          <a:ln>
            <a:noFill/>
          </a:ln>
        </p:spPr>
      </p:pic>
      <p:sp>
        <p:nvSpPr>
          <p:cNvPr id="89" name="Google Shape;89;p13"/>
          <p:cNvSpPr/>
          <p:nvPr/>
        </p:nvSpPr>
        <p:spPr>
          <a:xfrm rot="5400000">
            <a:off x="137603" y="-137605"/>
            <a:ext cx="4341181" cy="4616388"/>
          </a:xfrm>
          <a:prstGeom prst="rtTriangle">
            <a:avLst/>
          </a:prstGeom>
          <a:solidFill>
            <a:schemeClr val="dk1">
              <a:alpha val="77647"/>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p:nvPr/>
        </p:nvSpPr>
        <p:spPr>
          <a:xfrm>
            <a:off x="0" y="12"/>
            <a:ext cx="12192000" cy="6858000"/>
          </a:xfrm>
          <a:prstGeom prst="rect">
            <a:avLst/>
          </a:prstGeom>
          <a:solidFill>
            <a:schemeClr val="dk1">
              <a:alpha val="41960"/>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txBox="1"/>
          <p:nvPr/>
        </p:nvSpPr>
        <p:spPr>
          <a:xfrm>
            <a:off x="1178699" y="1836683"/>
            <a:ext cx="10684200" cy="41853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1" dirty="0" smtClean="0">
                <a:solidFill>
                  <a:schemeClr val="bg1"/>
                </a:solidFill>
                <a:latin typeface="Times New Roman" panose="02020603050405020304" pitchFamily="18" charset="0"/>
                <a:ea typeface="Bitter"/>
                <a:cs typeface="Bitter"/>
                <a:sym typeface="Bitter"/>
              </a:rPr>
              <a:t>Government Budgets </a:t>
            </a:r>
          </a:p>
          <a:p>
            <a:pPr marL="0" marR="0" lvl="0" indent="0" algn="ctr" rtl="0">
              <a:spcBef>
                <a:spcPts val="0"/>
              </a:spcBef>
              <a:spcAft>
                <a:spcPts val="0"/>
              </a:spcAft>
              <a:buNone/>
            </a:pPr>
            <a:r>
              <a:rPr lang="en-US" sz="5400" b="1" i="1" dirty="0" smtClean="0">
                <a:solidFill>
                  <a:schemeClr val="bg1"/>
                </a:solidFill>
                <a:latin typeface="Times New Roman" panose="02020603050405020304" pitchFamily="18" charset="0"/>
                <a:ea typeface="Bitter"/>
                <a:cs typeface="Bitter"/>
                <a:sym typeface="Bitter"/>
              </a:rPr>
              <a:t>and Expenditures </a:t>
            </a:r>
          </a:p>
          <a:p>
            <a:pPr marL="0" marR="0" lvl="0" indent="0" algn="ctr" rtl="0">
              <a:spcBef>
                <a:spcPts val="0"/>
              </a:spcBef>
              <a:spcAft>
                <a:spcPts val="0"/>
              </a:spcAft>
              <a:buNone/>
            </a:pPr>
            <a:r>
              <a:rPr lang="en-US" sz="5400" b="1" i="1" dirty="0" smtClean="0">
                <a:solidFill>
                  <a:schemeClr val="bg1"/>
                </a:solidFill>
                <a:latin typeface="Times New Roman" panose="02020603050405020304" pitchFamily="18" charset="0"/>
                <a:ea typeface="Bitter"/>
                <a:cs typeface="Bitter"/>
                <a:sym typeface="Bitter"/>
              </a:rPr>
              <a:t>are Rarely the Same</a:t>
            </a:r>
          </a:p>
          <a:p>
            <a:pPr marL="0" marR="0" lvl="0" indent="0" algn="ctr" rtl="0">
              <a:spcBef>
                <a:spcPts val="0"/>
              </a:spcBef>
              <a:spcAft>
                <a:spcPts val="0"/>
              </a:spcAft>
              <a:buNone/>
            </a:pPr>
            <a:endParaRPr lang="en-US" sz="5400" b="1" i="1" dirty="0">
              <a:solidFill>
                <a:schemeClr val="bg1"/>
              </a:solidFill>
              <a:latin typeface="Times New Roman" panose="02020603050405020304" pitchFamily="18" charset="0"/>
              <a:ea typeface="Bitter"/>
              <a:cs typeface="Bitter"/>
              <a:sym typeface="Bitter"/>
            </a:endParaRPr>
          </a:p>
          <a:p>
            <a:pPr marL="0" marR="0" lvl="0" indent="0" algn="ctr" rtl="0">
              <a:spcBef>
                <a:spcPts val="0"/>
              </a:spcBef>
              <a:spcAft>
                <a:spcPts val="0"/>
              </a:spcAft>
              <a:buNone/>
            </a:pPr>
            <a:r>
              <a:rPr lang="en-US" sz="4800" b="1" i="1" dirty="0" smtClean="0">
                <a:solidFill>
                  <a:schemeClr val="bg1"/>
                </a:solidFill>
                <a:latin typeface="Times New Roman" panose="02020603050405020304" pitchFamily="18" charset="0"/>
                <a:ea typeface="Bitter"/>
                <a:cs typeface="Bitter"/>
                <a:sym typeface="Bitter"/>
              </a:rPr>
              <a:t>Bill Bergman</a:t>
            </a:r>
            <a:endParaRPr sz="4800" b="1" i="1" dirty="0">
              <a:solidFill>
                <a:schemeClr val="bg1"/>
              </a:solidFill>
              <a:latin typeface="Times New Roman" panose="02020603050405020304" pitchFamily="18" charset="0"/>
              <a:ea typeface="Bitter"/>
              <a:cs typeface="Bitter"/>
              <a:sym typeface="Bitter"/>
            </a:endParaRPr>
          </a:p>
        </p:txBody>
      </p:sp>
      <p:pic>
        <p:nvPicPr>
          <p:cNvPr id="92" name="Google Shape;92;p13"/>
          <p:cNvPicPr preferRelativeResize="0"/>
          <p:nvPr/>
        </p:nvPicPr>
        <p:blipFill rotWithShape="1">
          <a:blip r:embed="rId4">
            <a:alphaModFix/>
          </a:blip>
          <a:srcRect/>
          <a:stretch/>
        </p:blipFill>
        <p:spPr>
          <a:xfrm>
            <a:off x="1552495" y="6312508"/>
            <a:ext cx="405161" cy="405161"/>
          </a:xfrm>
          <a:prstGeom prst="rect">
            <a:avLst/>
          </a:prstGeom>
          <a:noFill/>
          <a:ln>
            <a:noFill/>
          </a:ln>
        </p:spPr>
      </p:pic>
      <p:pic>
        <p:nvPicPr>
          <p:cNvPr id="93" name="Google Shape;93;p13"/>
          <p:cNvPicPr preferRelativeResize="0"/>
          <p:nvPr/>
        </p:nvPicPr>
        <p:blipFill rotWithShape="1">
          <a:blip r:embed="rId5">
            <a:alphaModFix/>
          </a:blip>
          <a:srcRect/>
          <a:stretch/>
        </p:blipFill>
        <p:spPr>
          <a:xfrm>
            <a:off x="8447231" y="6320349"/>
            <a:ext cx="389477" cy="389477"/>
          </a:xfrm>
          <a:prstGeom prst="rect">
            <a:avLst/>
          </a:prstGeom>
          <a:noFill/>
          <a:ln>
            <a:noFill/>
          </a:ln>
        </p:spPr>
      </p:pic>
      <p:pic>
        <p:nvPicPr>
          <p:cNvPr id="94" name="Google Shape;94;p13"/>
          <p:cNvPicPr preferRelativeResize="0"/>
          <p:nvPr/>
        </p:nvPicPr>
        <p:blipFill rotWithShape="1">
          <a:blip r:embed="rId6">
            <a:alphaModFix/>
          </a:blip>
          <a:srcRect/>
          <a:stretch/>
        </p:blipFill>
        <p:spPr>
          <a:xfrm>
            <a:off x="4212878" y="6372135"/>
            <a:ext cx="405502" cy="328962"/>
          </a:xfrm>
          <a:prstGeom prst="rect">
            <a:avLst/>
          </a:prstGeom>
          <a:noFill/>
          <a:ln>
            <a:noFill/>
          </a:ln>
        </p:spPr>
      </p:pic>
      <p:pic>
        <p:nvPicPr>
          <p:cNvPr id="95" name="Google Shape;95;p13"/>
          <p:cNvPicPr preferRelativeResize="0"/>
          <p:nvPr/>
        </p:nvPicPr>
        <p:blipFill rotWithShape="1">
          <a:blip r:embed="rId7">
            <a:alphaModFix/>
          </a:blip>
          <a:srcRect/>
          <a:stretch/>
        </p:blipFill>
        <p:spPr>
          <a:xfrm>
            <a:off x="6339753" y="6338992"/>
            <a:ext cx="362105" cy="362105"/>
          </a:xfrm>
          <a:prstGeom prst="rect">
            <a:avLst/>
          </a:prstGeom>
          <a:noFill/>
          <a:ln>
            <a:noFill/>
          </a:ln>
        </p:spPr>
      </p:pic>
      <p:sp>
        <p:nvSpPr>
          <p:cNvPr id="96" name="Google Shape;96;p13"/>
          <p:cNvSpPr txBox="1"/>
          <p:nvPr/>
        </p:nvSpPr>
        <p:spPr>
          <a:xfrm>
            <a:off x="1869173" y="6348337"/>
            <a:ext cx="234370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ambria"/>
                <a:ea typeface="Cambria"/>
                <a:cs typeface="Cambria"/>
                <a:sym typeface="Cambria"/>
              </a:rPr>
              <a:t>/</a:t>
            </a:r>
            <a:r>
              <a:rPr lang="en-US" sz="1600">
                <a:solidFill>
                  <a:schemeClr val="lt1"/>
                </a:solidFill>
                <a:latin typeface="Cambria"/>
                <a:ea typeface="Cambria"/>
                <a:cs typeface="Cambria"/>
                <a:sym typeface="Cambria"/>
              </a:rPr>
              <a:t>TruthinAccounting</a:t>
            </a:r>
            <a:endParaRPr sz="1800">
              <a:solidFill>
                <a:schemeClr val="lt1"/>
              </a:solidFill>
              <a:latin typeface="Cambria"/>
              <a:ea typeface="Cambria"/>
              <a:cs typeface="Cambria"/>
              <a:sym typeface="Cambria"/>
            </a:endParaRPr>
          </a:p>
        </p:txBody>
      </p:sp>
      <p:sp>
        <p:nvSpPr>
          <p:cNvPr id="97" name="Google Shape;97;p13"/>
          <p:cNvSpPr txBox="1"/>
          <p:nvPr/>
        </p:nvSpPr>
        <p:spPr>
          <a:xfrm>
            <a:off x="4594667" y="6362543"/>
            <a:ext cx="146189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1"/>
                </a:solidFill>
                <a:latin typeface="Cambria"/>
                <a:ea typeface="Cambria"/>
                <a:cs typeface="Cambria"/>
                <a:sym typeface="Cambria"/>
              </a:rPr>
              <a:t>@truthinacct</a:t>
            </a:r>
            <a:endParaRPr sz="1600">
              <a:solidFill>
                <a:schemeClr val="lt1"/>
              </a:solidFill>
              <a:latin typeface="Cambria"/>
              <a:ea typeface="Cambria"/>
              <a:cs typeface="Cambria"/>
              <a:sym typeface="Cambria"/>
            </a:endParaRPr>
          </a:p>
        </p:txBody>
      </p:sp>
      <p:sp>
        <p:nvSpPr>
          <p:cNvPr id="98" name="Google Shape;98;p13"/>
          <p:cNvSpPr txBox="1"/>
          <p:nvPr/>
        </p:nvSpPr>
        <p:spPr>
          <a:xfrm>
            <a:off x="6701858" y="6362543"/>
            <a:ext cx="143818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1"/>
                </a:solidFill>
                <a:latin typeface="Cambria"/>
                <a:ea typeface="Cambria"/>
                <a:cs typeface="Cambria"/>
                <a:sym typeface="Cambria"/>
              </a:rPr>
              <a:t>@truthinacct</a:t>
            </a:r>
            <a:endParaRPr sz="1600">
              <a:solidFill>
                <a:schemeClr val="lt1"/>
              </a:solidFill>
              <a:latin typeface="Cambria"/>
              <a:ea typeface="Cambria"/>
              <a:cs typeface="Cambria"/>
              <a:sym typeface="Cambria"/>
            </a:endParaRPr>
          </a:p>
        </p:txBody>
      </p:sp>
      <p:sp>
        <p:nvSpPr>
          <p:cNvPr id="99" name="Google Shape;99;p13"/>
          <p:cNvSpPr txBox="1"/>
          <p:nvPr/>
        </p:nvSpPr>
        <p:spPr>
          <a:xfrm>
            <a:off x="8836708" y="6379115"/>
            <a:ext cx="227268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1"/>
                </a:solidFill>
                <a:latin typeface="Cambria"/>
                <a:ea typeface="Cambria"/>
                <a:cs typeface="Cambria"/>
                <a:sym typeface="Cambria"/>
              </a:rPr>
              <a:t>Truth in Accounting</a:t>
            </a:r>
            <a:endParaRPr sz="1600">
              <a:solidFill>
                <a:schemeClr val="lt1"/>
              </a:solidFill>
              <a:latin typeface="Cambria"/>
              <a:ea typeface="Cambria"/>
              <a:cs typeface="Cambria"/>
              <a:sym typeface="Cambria"/>
            </a:endParaRPr>
          </a:p>
        </p:txBody>
      </p:sp>
      <p:pic>
        <p:nvPicPr>
          <p:cNvPr id="100" name="Google Shape;100;p13"/>
          <p:cNvPicPr preferRelativeResize="0"/>
          <p:nvPr/>
        </p:nvPicPr>
        <p:blipFill>
          <a:blip r:embed="rId8">
            <a:alphaModFix/>
          </a:blip>
          <a:stretch>
            <a:fillRect/>
          </a:stretch>
        </p:blipFill>
        <p:spPr>
          <a:xfrm>
            <a:off x="0" y="1675"/>
            <a:ext cx="3034651" cy="17061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Illinois Constitution</a:t>
            </a:r>
            <a:endParaRPr lang="en-US" dirty="0"/>
          </a:p>
        </p:txBody>
      </p:sp>
      <p:sp>
        <p:nvSpPr>
          <p:cNvPr id="3" name="Text Placeholder 2"/>
          <p:cNvSpPr>
            <a:spLocks noGrp="1"/>
          </p:cNvSpPr>
          <p:nvPr>
            <p:ph type="body" idx="1"/>
          </p:nvPr>
        </p:nvSpPr>
        <p:spPr/>
        <p:txBody>
          <a:bodyPr/>
          <a:lstStyle/>
          <a:p>
            <a:r>
              <a:rPr lang="en-US" altLang="en-US" dirty="0" smtClean="0">
                <a:solidFill>
                  <a:srgbClr val="000000"/>
                </a:solidFill>
                <a:latin typeface="Arial Unicode MS" panose="020B0604020202020204" pitchFamily="34" charset="-128"/>
              </a:rPr>
              <a:t>“The </a:t>
            </a:r>
            <a:r>
              <a:rPr lang="en-US" altLang="en-US" dirty="0">
                <a:solidFill>
                  <a:srgbClr val="000000"/>
                </a:solidFill>
                <a:latin typeface="Arial Unicode MS" panose="020B0604020202020204" pitchFamily="34" charset="-128"/>
              </a:rPr>
              <a:t>Governor shall prepare and submit to the General Assembly, at a time prescribed by law, a State budget for the ensuing fiscal year. The budget shall set forth the estimated balance of funds available for appropriation at the beginning of the fiscal year, the estimated receipts, and a plan for expenditures and obligations </a:t>
            </a:r>
            <a:r>
              <a:rPr lang="en-US" altLang="en-US" dirty="0" smtClean="0">
                <a:solidFill>
                  <a:srgbClr val="000000"/>
                </a:solidFill>
                <a:latin typeface="Arial Unicode MS" panose="020B0604020202020204" pitchFamily="34" charset="-128"/>
              </a:rPr>
              <a:t>…”</a:t>
            </a:r>
          </a:p>
          <a:p>
            <a:endParaRPr lang="en-US" altLang="en-US" dirty="0">
              <a:solidFill>
                <a:srgbClr val="000000"/>
              </a:solidFill>
              <a:latin typeface="Arial Unicode MS" panose="020B0604020202020204" pitchFamily="34" charset="-128"/>
            </a:endParaRPr>
          </a:p>
          <a:p>
            <a:r>
              <a:rPr lang="en-US" altLang="en-US" dirty="0" smtClean="0">
                <a:solidFill>
                  <a:srgbClr val="000000"/>
                </a:solidFill>
                <a:latin typeface="Arial Unicode MS" panose="020B0604020202020204" pitchFamily="34" charset="-128"/>
              </a:rPr>
              <a:t>“Proposed </a:t>
            </a:r>
            <a:r>
              <a:rPr lang="en-US" altLang="en-US" dirty="0">
                <a:solidFill>
                  <a:srgbClr val="000000"/>
                </a:solidFill>
                <a:latin typeface="Arial Unicode MS" panose="020B0604020202020204" pitchFamily="34" charset="-128"/>
              </a:rPr>
              <a:t>expenditures shall not exceed funds estimated to be available for the fiscal year as shown in the budget</a:t>
            </a:r>
            <a:r>
              <a:rPr lang="en-US" altLang="en-US" dirty="0" smtClean="0">
                <a:solidFill>
                  <a:srgbClr val="000000"/>
                </a:solidFill>
                <a:latin typeface="Arial Unicode MS" panose="020B0604020202020204" pitchFamily="34" charset="-128"/>
              </a:rPr>
              <a:t>.</a:t>
            </a:r>
            <a:r>
              <a:rPr lang="en-US" altLang="en-US" sz="2000" dirty="0" smtClean="0">
                <a:solidFill>
                  <a:schemeClr val="tx1"/>
                </a:solidFill>
              </a:rPr>
              <a:t>”</a:t>
            </a:r>
            <a:endParaRPr lang="en-US" altLang="en-US" sz="5400"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126938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Sets Accounting Standards?</a:t>
            </a:r>
            <a:endParaRPr lang="en-US" dirty="0"/>
          </a:p>
        </p:txBody>
      </p:sp>
      <p:sp>
        <p:nvSpPr>
          <p:cNvPr id="3" name="Text Placeholder 2"/>
          <p:cNvSpPr>
            <a:spLocks noGrp="1"/>
          </p:cNvSpPr>
          <p:nvPr>
            <p:ph type="body" idx="1"/>
          </p:nvPr>
        </p:nvSpPr>
        <p:spPr/>
        <p:txBody>
          <a:bodyPr/>
          <a:lstStyle/>
          <a:p>
            <a:r>
              <a:rPr lang="en-US" dirty="0" smtClean="0"/>
              <a:t>There are lots of different accounting “standards”</a:t>
            </a:r>
          </a:p>
          <a:p>
            <a:endParaRPr lang="en-US" dirty="0" smtClean="0"/>
          </a:p>
          <a:p>
            <a:r>
              <a:rPr lang="en-US" dirty="0" smtClean="0"/>
              <a:t>FASB</a:t>
            </a:r>
          </a:p>
          <a:p>
            <a:r>
              <a:rPr lang="en-US" dirty="0" smtClean="0"/>
              <a:t>IASB</a:t>
            </a:r>
          </a:p>
          <a:p>
            <a:r>
              <a:rPr lang="en-US" dirty="0" smtClean="0"/>
              <a:t>GASB</a:t>
            </a:r>
          </a:p>
          <a:p>
            <a:r>
              <a:rPr lang="en-US" dirty="0" smtClean="0"/>
              <a:t>FASAB</a:t>
            </a:r>
          </a:p>
          <a:p>
            <a:r>
              <a:rPr lang="en-US" dirty="0" smtClean="0"/>
              <a:t>IPSASB</a:t>
            </a:r>
          </a:p>
          <a:p>
            <a:r>
              <a:rPr lang="en-US" dirty="0" smtClean="0"/>
              <a:t>The Mystery Guest</a:t>
            </a:r>
          </a:p>
          <a:p>
            <a:endParaRPr lang="en-US" dirty="0"/>
          </a:p>
        </p:txBody>
      </p:sp>
    </p:spTree>
    <p:extLst>
      <p:ext uri="{BB962C8B-B14F-4D97-AF65-F5344CB8AC3E}">
        <p14:creationId xmlns:p14="http://schemas.microsoft.com/office/powerpoint/2010/main" val="2645850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Audit Opinions</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Unmodified</a:t>
            </a:r>
          </a:p>
          <a:p>
            <a:r>
              <a:rPr lang="en-US" dirty="0" smtClean="0"/>
              <a:t>Modified</a:t>
            </a:r>
          </a:p>
          <a:p>
            <a:r>
              <a:rPr lang="en-US" dirty="0" smtClean="0"/>
              <a:t>Adverse</a:t>
            </a:r>
          </a:p>
          <a:p>
            <a:r>
              <a:rPr lang="en-US" dirty="0" smtClean="0"/>
              <a:t>Disclaimer</a:t>
            </a:r>
          </a:p>
          <a:p>
            <a:endParaRPr lang="en-US" dirty="0"/>
          </a:p>
          <a:p>
            <a:r>
              <a:rPr lang="en-US" dirty="0" smtClean="0"/>
              <a:t>Which type of opinion has the U.S. Government received?</a:t>
            </a:r>
          </a:p>
          <a:p>
            <a:endParaRPr lang="en-US" dirty="0"/>
          </a:p>
        </p:txBody>
      </p:sp>
    </p:spTree>
    <p:extLst>
      <p:ext uri="{BB962C8B-B14F-4D97-AF65-F5344CB8AC3E}">
        <p14:creationId xmlns:p14="http://schemas.microsoft.com/office/powerpoint/2010/main" val="3072572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 and Financial Reports</a:t>
            </a:r>
            <a:endParaRPr lang="en-US" dirty="0"/>
          </a:p>
        </p:txBody>
      </p:sp>
      <p:sp>
        <p:nvSpPr>
          <p:cNvPr id="3" name="Text Placeholder 2"/>
          <p:cNvSpPr>
            <a:spLocks noGrp="1"/>
          </p:cNvSpPr>
          <p:nvPr>
            <p:ph type="body" idx="1"/>
          </p:nvPr>
        </p:nvSpPr>
        <p:spPr/>
        <p:txBody>
          <a:bodyPr/>
          <a:lstStyle/>
          <a:p>
            <a:r>
              <a:rPr lang="en-US" dirty="0" smtClean="0"/>
              <a:t>Budgets are planning documents – forward-looking.</a:t>
            </a:r>
          </a:p>
          <a:p>
            <a:endParaRPr lang="en-US" dirty="0"/>
          </a:p>
          <a:p>
            <a:r>
              <a:rPr lang="en-US" dirty="0" smtClean="0"/>
              <a:t>Government budgets are linked to appropriations process, grounded in legislatures, with executive responsibility as well.</a:t>
            </a:r>
          </a:p>
          <a:p>
            <a:endParaRPr lang="en-US" dirty="0"/>
          </a:p>
          <a:p>
            <a:r>
              <a:rPr lang="en-US" dirty="0" smtClean="0"/>
              <a:t>Financial statements are prepared after a period ends, give you information about financial condition at a </a:t>
            </a:r>
            <a:r>
              <a:rPr lang="en-US" dirty="0" smtClean="0"/>
              <a:t>past point </a:t>
            </a:r>
            <a:r>
              <a:rPr lang="en-US" dirty="0" smtClean="0"/>
              <a:t>in time, and over a past period of time.</a:t>
            </a:r>
          </a:p>
          <a:p>
            <a:endParaRPr lang="en-US" dirty="0"/>
          </a:p>
          <a:p>
            <a:endParaRPr lang="en-US" dirty="0"/>
          </a:p>
        </p:txBody>
      </p:sp>
    </p:spTree>
    <p:extLst>
      <p:ext uri="{BB962C8B-B14F-4D97-AF65-F5344CB8AC3E}">
        <p14:creationId xmlns:p14="http://schemas.microsoft.com/office/powerpoint/2010/main" val="314274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Budgets Get So Much Attention?</a:t>
            </a:r>
            <a:endParaRPr lang="en-US" dirty="0"/>
          </a:p>
        </p:txBody>
      </p:sp>
      <p:sp>
        <p:nvSpPr>
          <p:cNvPr id="3" name="Text Placeholder 2"/>
          <p:cNvSpPr>
            <a:spLocks noGrp="1"/>
          </p:cNvSpPr>
          <p:nvPr>
            <p:ph type="body" idx="1"/>
          </p:nvPr>
        </p:nvSpPr>
        <p:spPr/>
        <p:txBody>
          <a:bodyPr/>
          <a:lstStyle/>
          <a:p>
            <a:r>
              <a:rPr lang="en-US" sz="3600" dirty="0" smtClean="0"/>
              <a:t>They are important control/accountability devices, to be sure, but …</a:t>
            </a:r>
          </a:p>
          <a:p>
            <a:endParaRPr lang="en-US" sz="3600" dirty="0"/>
          </a:p>
          <a:p>
            <a:endParaRPr lang="en-US" sz="3600" dirty="0"/>
          </a:p>
          <a:p>
            <a:endParaRPr lang="en-US" sz="3600" dirty="0"/>
          </a:p>
        </p:txBody>
      </p:sp>
    </p:spTree>
    <p:extLst>
      <p:ext uri="{BB962C8B-B14F-4D97-AF65-F5344CB8AC3E}">
        <p14:creationId xmlns:p14="http://schemas.microsoft.com/office/powerpoint/2010/main" val="409131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Budgets Get So Much Attention?</a:t>
            </a:r>
            <a:endParaRPr lang="en-US" dirty="0"/>
          </a:p>
        </p:txBody>
      </p:sp>
      <p:sp>
        <p:nvSpPr>
          <p:cNvPr id="3" name="Text Placeholder 2"/>
          <p:cNvSpPr>
            <a:spLocks noGrp="1"/>
          </p:cNvSpPr>
          <p:nvPr>
            <p:ph type="body" idx="1"/>
          </p:nvPr>
        </p:nvSpPr>
        <p:spPr/>
        <p:txBody>
          <a:bodyPr/>
          <a:lstStyle/>
          <a:p>
            <a:r>
              <a:rPr lang="en-US" sz="3600" dirty="0" smtClean="0"/>
              <a:t>They are important control/accountability devices, to be sure, but …</a:t>
            </a:r>
          </a:p>
          <a:p>
            <a:endParaRPr lang="en-US" sz="3600" dirty="0"/>
          </a:p>
          <a:p>
            <a:r>
              <a:rPr lang="en-US" sz="3600" i="1" dirty="0" smtClean="0">
                <a:effectLst>
                  <a:glow rad="228600">
                    <a:schemeClr val="accent4">
                      <a:satMod val="175000"/>
                      <a:alpha val="40000"/>
                    </a:schemeClr>
                  </a:glow>
                </a:effectLst>
              </a:rPr>
              <a:t>Budgets are where the action is</a:t>
            </a:r>
          </a:p>
          <a:p>
            <a:endParaRPr lang="en-US" sz="3600" i="1" dirty="0"/>
          </a:p>
          <a:p>
            <a:endParaRPr lang="en-US" sz="3600" dirty="0"/>
          </a:p>
          <a:p>
            <a:endParaRPr lang="en-US" sz="3600" dirty="0"/>
          </a:p>
        </p:txBody>
      </p:sp>
    </p:spTree>
    <p:extLst>
      <p:ext uri="{BB962C8B-B14F-4D97-AF65-F5344CB8AC3E}">
        <p14:creationId xmlns:p14="http://schemas.microsoft.com/office/powerpoint/2010/main" val="2859630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Budgets Get So Much Attention?</a:t>
            </a:r>
            <a:endParaRPr lang="en-US" dirty="0"/>
          </a:p>
        </p:txBody>
      </p:sp>
      <p:sp>
        <p:nvSpPr>
          <p:cNvPr id="3" name="Text Placeholder 2"/>
          <p:cNvSpPr>
            <a:spLocks noGrp="1"/>
          </p:cNvSpPr>
          <p:nvPr>
            <p:ph type="body" idx="1"/>
          </p:nvPr>
        </p:nvSpPr>
        <p:spPr>
          <a:solidFill>
            <a:schemeClr val="lt1"/>
          </a:solidFill>
        </p:spPr>
        <p:txBody>
          <a:bodyPr/>
          <a:lstStyle/>
          <a:p>
            <a:r>
              <a:rPr lang="en-US" sz="3600" dirty="0" smtClean="0"/>
              <a:t>They are important control/accountability devices, to be sure, but …</a:t>
            </a:r>
          </a:p>
          <a:p>
            <a:endParaRPr lang="en-US" sz="3600" dirty="0"/>
          </a:p>
          <a:p>
            <a:r>
              <a:rPr lang="en-US" sz="3600" i="1" dirty="0" smtClean="0">
                <a:solidFill>
                  <a:srgbClr val="FF0000"/>
                </a:solidFill>
              </a:rPr>
              <a:t>Budgets are where the action is</a:t>
            </a:r>
          </a:p>
          <a:p>
            <a:endParaRPr lang="en-US" sz="3600" i="1" dirty="0">
              <a:solidFill>
                <a:srgbClr val="FF0000"/>
              </a:solidFill>
            </a:endParaRPr>
          </a:p>
          <a:p>
            <a:r>
              <a:rPr lang="en-US" sz="3600" i="1" dirty="0" smtClean="0">
                <a:solidFill>
                  <a:srgbClr val="FF0000"/>
                </a:solidFill>
              </a:rPr>
              <a:t>People care more about spending other people’s money than they do about accounting for it</a:t>
            </a:r>
          </a:p>
          <a:p>
            <a:endParaRPr lang="en-US" sz="3600" dirty="0"/>
          </a:p>
          <a:p>
            <a:endParaRPr lang="en-US" sz="3600" dirty="0"/>
          </a:p>
        </p:txBody>
      </p:sp>
    </p:spTree>
    <p:extLst>
      <p:ext uri="{BB962C8B-B14F-4D97-AF65-F5344CB8AC3E}">
        <p14:creationId xmlns:p14="http://schemas.microsoft.com/office/powerpoint/2010/main" val="57127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Douglas, </a:t>
            </a:r>
            <a:r>
              <a:rPr lang="en-US" i="1" dirty="0" smtClean="0">
                <a:hlinkClick r:id="rId2"/>
              </a:rPr>
              <a:t>Economy in the National Government</a:t>
            </a:r>
            <a:r>
              <a:rPr lang="en-US" dirty="0" smtClean="0"/>
              <a:t> (1952)</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“Witnesses Urge Expenditures, Not Economy”</a:t>
            </a:r>
          </a:p>
          <a:p>
            <a:endParaRPr lang="en-US" dirty="0"/>
          </a:p>
          <a:p>
            <a:r>
              <a:rPr lang="en-US" dirty="0" smtClean="0"/>
              <a:t>“Subcommittees of each house hold hearings on all regular appropriations bills. These are very helpful in developing information about particular expenditures and programs. But, almost invariably, witnesses … represent agencies defending the budget requests or pressure groups demanding larger expenditures.”</a:t>
            </a:r>
            <a:endParaRPr lang="en-US" dirty="0"/>
          </a:p>
        </p:txBody>
      </p:sp>
    </p:spTree>
    <p:extLst>
      <p:ext uri="{BB962C8B-B14F-4D97-AF65-F5344CB8AC3E}">
        <p14:creationId xmlns:p14="http://schemas.microsoft.com/office/powerpoint/2010/main" val="3050772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Douglas, </a:t>
            </a:r>
            <a:r>
              <a:rPr lang="en-US" i="1" dirty="0">
                <a:hlinkClick r:id="rId2"/>
              </a:rPr>
              <a:t>Economy in the National Government</a:t>
            </a:r>
            <a:r>
              <a:rPr lang="en-US" dirty="0"/>
              <a:t> (1952)</a:t>
            </a:r>
          </a:p>
        </p:txBody>
      </p:sp>
      <p:sp>
        <p:nvSpPr>
          <p:cNvPr id="3" name="Text Placeholder 2"/>
          <p:cNvSpPr>
            <a:spLocks noGrp="1"/>
          </p:cNvSpPr>
          <p:nvPr>
            <p:ph type="body" idx="1"/>
          </p:nvPr>
        </p:nvSpPr>
        <p:spPr/>
        <p:txBody>
          <a:bodyPr/>
          <a:lstStyle/>
          <a:p>
            <a:r>
              <a:rPr lang="en-US" dirty="0" smtClean="0"/>
              <a:t>Chapter X – “The Budget Must Be Balanced”</a:t>
            </a:r>
          </a:p>
          <a:p>
            <a:endParaRPr lang="en-US" dirty="0"/>
          </a:p>
          <a:p>
            <a:r>
              <a:rPr lang="en-US" dirty="0" smtClean="0"/>
              <a:t>“The Public Interest is Diffused”</a:t>
            </a:r>
          </a:p>
          <a:p>
            <a:r>
              <a:rPr lang="en-US" dirty="0" smtClean="0"/>
              <a:t>“Special Interests are Concentrated”</a:t>
            </a:r>
          </a:p>
          <a:p>
            <a:r>
              <a:rPr lang="en-US" dirty="0" smtClean="0"/>
              <a:t>“Left Hand Saves, Right Hand Spends”</a:t>
            </a:r>
          </a:p>
          <a:p>
            <a:r>
              <a:rPr lang="en-US" dirty="0" smtClean="0"/>
              <a:t>“Special Interests are Organized on Many Fronts”</a:t>
            </a:r>
          </a:p>
          <a:p>
            <a:r>
              <a:rPr lang="en-US" dirty="0" smtClean="0"/>
              <a:t>“Powerful Combinations Win Battles and Lose War”</a:t>
            </a:r>
          </a:p>
          <a:p>
            <a:endParaRPr lang="en-US" dirty="0"/>
          </a:p>
        </p:txBody>
      </p:sp>
    </p:spTree>
    <p:extLst>
      <p:ext uri="{BB962C8B-B14F-4D97-AF65-F5344CB8AC3E}">
        <p14:creationId xmlns:p14="http://schemas.microsoft.com/office/powerpoint/2010/main" val="255767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 on Winning Battles, and Losing Wars</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“The further result is a fine paradox. Everybody is for economy as a general principle, but no one can get his special privilege unless he consents to special privileges for others.”</a:t>
            </a:r>
          </a:p>
          <a:p>
            <a:endParaRPr lang="en-US" dirty="0"/>
          </a:p>
          <a:p>
            <a:r>
              <a:rPr lang="en-US" dirty="0" smtClean="0"/>
              <a:t>“As groups win their battle for special expenditures, they lose the more important war for general economy.”</a:t>
            </a:r>
            <a:endParaRPr lang="en-US" dirty="0"/>
          </a:p>
        </p:txBody>
      </p:sp>
    </p:spTree>
    <p:extLst>
      <p:ext uri="{BB962C8B-B14F-4D97-AF65-F5344CB8AC3E}">
        <p14:creationId xmlns:p14="http://schemas.microsoft.com/office/powerpoint/2010/main" val="4167286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p:nvPr/>
        </p:nvSpPr>
        <p:spPr>
          <a:xfrm rot="-5400000">
            <a:off x="9149854" y="3837450"/>
            <a:ext cx="3442500" cy="2641800"/>
          </a:xfrm>
          <a:prstGeom prst="rtTriangle">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5" name="Google Shape;115;p15"/>
          <p:cNvPicPr preferRelativeResize="0"/>
          <p:nvPr/>
        </p:nvPicPr>
        <p:blipFill>
          <a:blip r:embed="rId3">
            <a:alphaModFix/>
          </a:blip>
          <a:stretch>
            <a:fillRect/>
          </a:stretch>
        </p:blipFill>
        <p:spPr>
          <a:xfrm>
            <a:off x="10069363" y="5538125"/>
            <a:ext cx="2122638" cy="1193399"/>
          </a:xfrm>
          <a:prstGeom prst="rect">
            <a:avLst/>
          </a:prstGeom>
          <a:noFill/>
          <a:ln>
            <a:noFill/>
          </a:ln>
        </p:spPr>
      </p:pic>
      <p:sp>
        <p:nvSpPr>
          <p:cNvPr id="116" name="Google Shape;116;p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Intro / Appetizers</a:t>
            </a:r>
            <a:endParaRPr dirty="0"/>
          </a:p>
        </p:txBody>
      </p:sp>
      <p:sp>
        <p:nvSpPr>
          <p:cNvPr id="117" name="Google Shape;117;p15"/>
          <p:cNvSpPr txBox="1">
            <a:spLocks noGrp="1"/>
          </p:cNvSpPr>
          <p:nvPr>
            <p:ph type="body" idx="1"/>
          </p:nvPr>
        </p:nvSpPr>
        <p:spPr>
          <a:xfrm>
            <a:off x="838200" y="1537138"/>
            <a:ext cx="10515600" cy="4639687"/>
          </a:xfrm>
          <a:prstGeom prst="rect">
            <a:avLst/>
          </a:prstGeom>
        </p:spPr>
        <p:txBody>
          <a:bodyPr spcFirstLastPara="1" wrap="square" lIns="91425" tIns="45700" rIns="91425" bIns="45700" anchor="t" anchorCtr="0">
            <a:noAutofit/>
          </a:bodyPr>
          <a:lstStyle/>
          <a:p>
            <a:r>
              <a:rPr lang="en-US" dirty="0" smtClean="0"/>
              <a:t>Accounting is about numbers, but it is also about words. </a:t>
            </a:r>
          </a:p>
          <a:p>
            <a:endParaRPr lang="en-US" dirty="0" smtClean="0"/>
          </a:p>
          <a:p>
            <a:r>
              <a:rPr lang="en-US" dirty="0" smtClean="0"/>
              <a:t>What do the words mean? Do they mean what they say?</a:t>
            </a:r>
          </a:p>
          <a:p>
            <a:endParaRPr lang="en-US" dirty="0" smtClean="0"/>
          </a:p>
          <a:p>
            <a:r>
              <a:rPr lang="en-US" dirty="0" smtClean="0"/>
              <a:t>Importance of simple questions. What is cash? </a:t>
            </a:r>
          </a:p>
          <a:p>
            <a:endParaRPr lang="en-US" dirty="0"/>
          </a:p>
          <a:p>
            <a:r>
              <a:rPr lang="en-US" dirty="0" smtClean="0"/>
              <a:t>Accounting is about words, but it’s also about symbols. </a:t>
            </a:r>
          </a:p>
          <a:p>
            <a:endParaRPr lang="en-US" dirty="0"/>
          </a:p>
          <a:p>
            <a:r>
              <a:rPr lang="en-US" dirty="0" smtClean="0"/>
              <a:t>Like a $. What is a $?</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Jerry </a:t>
            </a:r>
            <a:r>
              <a:rPr lang="en-US" dirty="0" err="1" smtClean="0"/>
              <a:t>Tempelman</a:t>
            </a:r>
            <a:r>
              <a:rPr lang="en-US" dirty="0" smtClean="0"/>
              <a:t>, </a:t>
            </a:r>
            <a:r>
              <a:rPr lang="en-US" dirty="0" smtClean="0">
                <a:hlinkClick r:id="rId2"/>
              </a:rPr>
              <a:t>“James M. Buchanan on Public Debt Finance”</a:t>
            </a:r>
            <a:r>
              <a:rPr lang="en-US" dirty="0" smtClean="0"/>
              <a:t> (2007)</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Public debt delays paying the piper for benefits today</a:t>
            </a:r>
          </a:p>
          <a:p>
            <a:endParaRPr lang="en-US" dirty="0"/>
          </a:p>
          <a:p>
            <a:r>
              <a:rPr lang="en-US" dirty="0" smtClean="0"/>
              <a:t>Government feeds well-organized special interest groups today, shifting burden to tomorrow’s unorganized general citizenry</a:t>
            </a:r>
          </a:p>
          <a:p>
            <a:endParaRPr lang="en-US" dirty="0"/>
          </a:p>
          <a:p>
            <a:r>
              <a:rPr lang="en-US" dirty="0" smtClean="0"/>
              <a:t>Need constitutional amendment enforcing balanced budgets</a:t>
            </a:r>
          </a:p>
          <a:p>
            <a:endParaRPr lang="en-US" dirty="0"/>
          </a:p>
          <a:p>
            <a:endParaRPr lang="en-US" dirty="0"/>
          </a:p>
        </p:txBody>
      </p:sp>
    </p:spTree>
    <p:extLst>
      <p:ext uri="{BB962C8B-B14F-4D97-AF65-F5344CB8AC3E}">
        <p14:creationId xmlns:p14="http://schemas.microsoft.com/office/powerpoint/2010/main" val="3257583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Financial Report U.S. Government</a:t>
            </a:r>
            <a:endParaRPr lang="en-US" dirty="0"/>
          </a:p>
        </p:txBody>
      </p:sp>
      <p:sp>
        <p:nvSpPr>
          <p:cNvPr id="3" name="Text Placeholder 2"/>
          <p:cNvSpPr>
            <a:spLocks noGrp="1"/>
          </p:cNvSpPr>
          <p:nvPr>
            <p:ph type="body" idx="1"/>
          </p:nvPr>
        </p:nvSpPr>
        <p:spPr>
          <a:xfrm>
            <a:off x="838200" y="1542472"/>
            <a:ext cx="10515600" cy="5061527"/>
          </a:xfrm>
        </p:spPr>
        <p:txBody>
          <a:bodyPr/>
          <a:lstStyle/>
          <a:p>
            <a:r>
              <a:rPr lang="en-US" dirty="0" smtClean="0"/>
              <a:t>Report for FY 2018 (September) released late March, 2019. Delayed by longest federal government shutdown in US history. Processes and people important to the report deemed “nonessential.”</a:t>
            </a:r>
          </a:p>
          <a:p>
            <a:endParaRPr lang="en-US" dirty="0"/>
          </a:p>
          <a:p>
            <a:r>
              <a:rPr lang="en-US" dirty="0" smtClean="0"/>
              <a:t>Released to deafening silence. No coverage in WSJ, the New York Times, or the Washington Post the next day. WSJ had articles about GDP growth, cat allergies, A Rod, Saudi women activists, MLB Opening Day, Lyft IPO. Nothing about that report.</a:t>
            </a:r>
          </a:p>
          <a:p>
            <a:endParaRPr lang="en-US" dirty="0"/>
          </a:p>
          <a:p>
            <a:r>
              <a:rPr lang="en-US" dirty="0" smtClean="0"/>
              <a:t>See also </a:t>
            </a:r>
            <a:r>
              <a:rPr lang="en-US" dirty="0" smtClean="0">
                <a:hlinkClick r:id="rId3"/>
              </a:rPr>
              <a:t>“A True Portrait of America’s Finances,”</a:t>
            </a:r>
            <a:r>
              <a:rPr lang="en-US" dirty="0" smtClean="0"/>
              <a:t> by Bill Bergman, </a:t>
            </a:r>
            <a:r>
              <a:rPr lang="en-US" i="1" dirty="0" smtClean="0"/>
              <a:t>The CPA Journal</a:t>
            </a:r>
            <a:r>
              <a:rPr lang="en-US" dirty="0" smtClean="0"/>
              <a:t> (May 2019)</a:t>
            </a:r>
            <a:endParaRPr lang="en-US" dirty="0"/>
          </a:p>
        </p:txBody>
      </p:sp>
    </p:spTree>
    <p:extLst>
      <p:ext uri="{BB962C8B-B14F-4D97-AF65-F5344CB8AC3E}">
        <p14:creationId xmlns:p14="http://schemas.microsoft.com/office/powerpoint/2010/main" val="261041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dog that didn’t bark</a:t>
            </a:r>
            <a:endParaRPr lang="en-US" dirty="0"/>
          </a:p>
        </p:txBody>
      </p:sp>
      <p:sp>
        <p:nvSpPr>
          <p:cNvPr id="3" name="Text Placeholder 2"/>
          <p:cNvSpPr>
            <a:spLocks noGrp="1"/>
          </p:cNvSpPr>
          <p:nvPr>
            <p:ph type="body" idx="1"/>
          </p:nvPr>
        </p:nvSpPr>
        <p:spPr/>
        <p:txBody>
          <a:bodyPr/>
          <a:lstStyle/>
          <a:p>
            <a:r>
              <a:rPr lang="en-US" dirty="0" smtClean="0"/>
              <a:t>President’s State of the Union Address</a:t>
            </a:r>
          </a:p>
          <a:p>
            <a:endParaRPr lang="en-US" dirty="0"/>
          </a:p>
          <a:p>
            <a:r>
              <a:rPr lang="en-US" dirty="0" smtClean="0"/>
              <a:t>Required by U.S. Constitution. So is a “Statement and Account.”</a:t>
            </a:r>
          </a:p>
          <a:p>
            <a:endParaRPr lang="en-US" dirty="0" smtClean="0"/>
          </a:p>
          <a:p>
            <a:r>
              <a:rPr lang="en-US" dirty="0" smtClean="0"/>
              <a:t>State of the Union address delivered every year in January/February</a:t>
            </a:r>
          </a:p>
          <a:p>
            <a:endParaRPr lang="en-US" dirty="0"/>
          </a:p>
          <a:p>
            <a:r>
              <a:rPr lang="en-US" dirty="0" smtClean="0"/>
              <a:t>Frequently without the Financial Report of the US Government</a:t>
            </a:r>
          </a:p>
          <a:p>
            <a:pPr lvl="1"/>
            <a:r>
              <a:rPr lang="en-US" dirty="0" smtClean="0"/>
              <a:t>A bipartisan practice</a:t>
            </a:r>
            <a:endParaRPr lang="en-US" dirty="0"/>
          </a:p>
        </p:txBody>
      </p:sp>
    </p:spTree>
    <p:extLst>
      <p:ext uri="{BB962C8B-B14F-4D97-AF65-F5344CB8AC3E}">
        <p14:creationId xmlns:p14="http://schemas.microsoft.com/office/powerpoint/2010/main" val="2875410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Government – Financial Statements</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Statement of Net Cost</a:t>
            </a:r>
          </a:p>
          <a:p>
            <a:r>
              <a:rPr lang="en-US" dirty="0" smtClean="0"/>
              <a:t>Statement of Operations and Changes in Net Position</a:t>
            </a:r>
          </a:p>
          <a:p>
            <a:r>
              <a:rPr lang="en-US" dirty="0" smtClean="0"/>
              <a:t>Balance Sheet</a:t>
            </a:r>
          </a:p>
          <a:p>
            <a:r>
              <a:rPr lang="en-US" dirty="0" smtClean="0"/>
              <a:t>Reconciliations of Statement of Net Cost and Budget Deficit</a:t>
            </a:r>
          </a:p>
          <a:p>
            <a:r>
              <a:rPr lang="en-US" dirty="0" smtClean="0"/>
              <a:t>Statements of Social Insurance</a:t>
            </a:r>
          </a:p>
          <a:p>
            <a:r>
              <a:rPr lang="en-US" dirty="0" smtClean="0"/>
              <a:t>Federal Reserve Banks – Consolidated Balance Sheet</a:t>
            </a:r>
          </a:p>
          <a:p>
            <a:endParaRPr lang="en-US" dirty="0"/>
          </a:p>
        </p:txBody>
      </p:sp>
    </p:spTree>
    <p:extLst>
      <p:ext uri="{BB962C8B-B14F-4D97-AF65-F5344CB8AC3E}">
        <p14:creationId xmlns:p14="http://schemas.microsoft.com/office/powerpoint/2010/main" val="4022619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flipH="1">
            <a:off x="2687782" y="1481424"/>
            <a:ext cx="6816435" cy="4723307"/>
          </a:xfrm>
          <a:prstGeom prst="rect">
            <a:avLst/>
          </a:prstGeom>
        </p:spPr>
      </p:pic>
      <p:pic>
        <p:nvPicPr>
          <p:cNvPr id="4" name="Picture 3"/>
          <p:cNvPicPr>
            <a:picLocks noChangeAspect="1"/>
          </p:cNvPicPr>
          <p:nvPr/>
        </p:nvPicPr>
        <p:blipFill>
          <a:blip r:embed="rId2"/>
          <a:stretch>
            <a:fillRect/>
          </a:stretch>
        </p:blipFill>
        <p:spPr>
          <a:xfrm>
            <a:off x="2687782" y="1481425"/>
            <a:ext cx="6816435" cy="4723307"/>
          </a:xfrm>
          <a:prstGeom prst="rect">
            <a:avLst/>
          </a:prstGeom>
        </p:spPr>
      </p:pic>
      <p:sp>
        <p:nvSpPr>
          <p:cNvPr id="2" name="Title 1"/>
          <p:cNvSpPr>
            <a:spLocks noGrp="1"/>
          </p:cNvSpPr>
          <p:nvPr>
            <p:ph type="title"/>
          </p:nvPr>
        </p:nvSpPr>
        <p:spPr/>
        <p:txBody>
          <a:bodyPr/>
          <a:lstStyle/>
          <a:p>
            <a:r>
              <a:rPr lang="en-US" dirty="0" smtClean="0"/>
              <a:t>Since 2015 …</a:t>
            </a:r>
            <a:endParaRPr lang="en-US" dirty="0"/>
          </a:p>
        </p:txBody>
      </p:sp>
    </p:spTree>
    <p:extLst>
      <p:ext uri="{BB962C8B-B14F-4D97-AF65-F5344CB8AC3E}">
        <p14:creationId xmlns:p14="http://schemas.microsoft.com/office/powerpoint/2010/main" val="67180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1" presetClass="entr" presetSubtype="0" fill="hold" nodeType="withEffect">
                                  <p:stCondLst>
                                    <p:cond delay="1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xit" presetSubtype="0" fill="hold" nodeType="withEffect">
                                  <p:stCondLst>
                                    <p:cond delay="100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Deficit vs. Net Operating Cost</a:t>
            </a:r>
            <a:endParaRPr lang="en-US" dirty="0"/>
          </a:p>
        </p:txBody>
      </p:sp>
      <p:pic>
        <p:nvPicPr>
          <p:cNvPr id="4" name="Picture 3"/>
          <p:cNvPicPr>
            <a:picLocks noChangeAspect="1"/>
          </p:cNvPicPr>
          <p:nvPr/>
        </p:nvPicPr>
        <p:blipFill>
          <a:blip r:embed="rId2"/>
          <a:stretch>
            <a:fillRect/>
          </a:stretch>
        </p:blipFill>
        <p:spPr>
          <a:xfrm>
            <a:off x="2096453" y="1930400"/>
            <a:ext cx="8194754" cy="3953163"/>
          </a:xfrm>
          <a:prstGeom prst="rect">
            <a:avLst/>
          </a:prstGeom>
        </p:spPr>
      </p:pic>
    </p:spTree>
    <p:extLst>
      <p:ext uri="{BB962C8B-B14F-4D97-AF65-F5344CB8AC3E}">
        <p14:creationId xmlns:p14="http://schemas.microsoft.com/office/powerpoint/2010/main" val="1760774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p:nvPr/>
        </p:nvSpPr>
        <p:spPr>
          <a:xfrm rot="-5400000">
            <a:off x="9149854" y="3837450"/>
            <a:ext cx="3442500" cy="2641800"/>
          </a:xfrm>
          <a:prstGeom prst="rtTriangle">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5" name="Google Shape;115;p15"/>
          <p:cNvPicPr preferRelativeResize="0"/>
          <p:nvPr/>
        </p:nvPicPr>
        <p:blipFill>
          <a:blip r:embed="rId3">
            <a:alphaModFix/>
          </a:blip>
          <a:stretch>
            <a:fillRect/>
          </a:stretch>
        </p:blipFill>
        <p:spPr>
          <a:xfrm>
            <a:off x="10069363" y="5538125"/>
            <a:ext cx="2122638" cy="1193399"/>
          </a:xfrm>
          <a:prstGeom prst="rect">
            <a:avLst/>
          </a:prstGeom>
          <a:noFill/>
          <a:ln>
            <a:noFill/>
          </a:ln>
        </p:spPr>
      </p:pic>
      <p:sp>
        <p:nvSpPr>
          <p:cNvPr id="116" name="Google Shape;116;p15"/>
          <p:cNvSpPr txBox="1">
            <a:spLocks noGrp="1"/>
          </p:cNvSpPr>
          <p:nvPr>
            <p:ph type="title"/>
          </p:nvPr>
        </p:nvSpPr>
        <p:spPr>
          <a:xfrm>
            <a:off x="346841" y="365125"/>
            <a:ext cx="11006959" cy="1325700"/>
          </a:xfrm>
          <a:prstGeom prst="rect">
            <a:avLst/>
          </a:prstGeom>
        </p:spPr>
        <p:txBody>
          <a:bodyPr spcFirstLastPara="1" wrap="square" lIns="91425" tIns="45700" rIns="91425" bIns="45700" anchor="ctr" anchorCtr="0">
            <a:noAutofit/>
          </a:bodyPr>
          <a:lstStyle/>
          <a:p>
            <a:pPr lvl="0"/>
            <a:r>
              <a:rPr lang="en-US" dirty="0"/>
              <a:t>Financial State of the Union / Sustainability</a:t>
            </a:r>
            <a:endParaRPr b="1" dirty="0"/>
          </a:p>
        </p:txBody>
      </p:sp>
      <p:sp>
        <p:nvSpPr>
          <p:cNvPr id="117" name="Google Shape;117;p15"/>
          <p:cNvSpPr txBox="1">
            <a:spLocks noGrp="1"/>
          </p:cNvSpPr>
          <p:nvPr>
            <p:ph type="body" idx="1"/>
          </p:nvPr>
        </p:nvSpPr>
        <p:spPr>
          <a:xfrm>
            <a:off x="757020" y="1411015"/>
            <a:ext cx="9459035" cy="4903076"/>
          </a:xfrm>
          <a:prstGeom prst="rect">
            <a:avLst/>
          </a:prstGeom>
        </p:spPr>
        <p:txBody>
          <a:bodyPr spcFirstLastPara="1" wrap="square" lIns="91425" tIns="45700" rIns="91425" bIns="45700" anchor="t" anchorCtr="0">
            <a:noAutofit/>
          </a:bodyPr>
          <a:lstStyle/>
          <a:p>
            <a:r>
              <a:rPr lang="en-US" sz="2400" dirty="0" smtClean="0"/>
              <a:t>Frequency of the word “unsustainable” in FRUSG since 1998</a:t>
            </a:r>
          </a:p>
          <a:p>
            <a:endParaRPr lang="en-US" sz="2400" dirty="0"/>
          </a:p>
          <a:p>
            <a:endParaRPr lang="en-US" sz="2400" dirty="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000" dirty="0" smtClean="0"/>
              <a:t>From “</a:t>
            </a:r>
            <a:r>
              <a:rPr lang="en-US" sz="2000" dirty="0" smtClean="0">
                <a:hlinkClick r:id="rId4"/>
              </a:rPr>
              <a:t>A True Portrait of America’s Finances,”</a:t>
            </a:r>
            <a:r>
              <a:rPr lang="en-US" sz="2000" dirty="0" smtClean="0"/>
              <a:t> </a:t>
            </a:r>
            <a:r>
              <a:rPr lang="en-US" sz="2000" i="1" dirty="0" smtClean="0"/>
              <a:t>The CPA Journal</a:t>
            </a:r>
            <a:r>
              <a:rPr lang="en-US" sz="2000" dirty="0" smtClean="0"/>
              <a:t>  (May 2019)</a:t>
            </a:r>
            <a:endParaRPr lang="en-US" sz="2000" dirty="0"/>
          </a:p>
          <a:p>
            <a:endParaRPr lang="en-US" sz="2400" dirty="0" smtClean="0"/>
          </a:p>
          <a:p>
            <a:endParaRPr lang="en-US" sz="2400" dirty="0" smtClean="0"/>
          </a:p>
          <a:p>
            <a:endParaRPr lang="en-US" sz="2000" dirty="0"/>
          </a:p>
          <a:p>
            <a:endParaRPr lang="en-US" sz="2000" dirty="0" smtClean="0"/>
          </a:p>
          <a:p>
            <a:endParaRPr lang="en-US" sz="2000" dirty="0"/>
          </a:p>
          <a:p>
            <a:endParaRPr lang="en-US" sz="2000" dirty="0" smtClean="0"/>
          </a:p>
          <a:p>
            <a:endParaRPr lang="en-US" sz="2000" dirty="0"/>
          </a:p>
          <a:p>
            <a:endParaRPr sz="2000" dirty="0"/>
          </a:p>
        </p:txBody>
      </p:sp>
      <p:pic>
        <p:nvPicPr>
          <p:cNvPr id="2050" name="Picture 2" descr="https://www.nysscpa.org/cpaj-images/CPA.2019.89.5.006.f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370" y="2049846"/>
            <a:ext cx="6114913" cy="321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494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0737" y="557212"/>
            <a:ext cx="8010525" cy="5743575"/>
          </a:xfrm>
          <a:prstGeom prst="rect">
            <a:avLst/>
          </a:prstGeom>
        </p:spPr>
      </p:pic>
    </p:spTree>
    <p:extLst>
      <p:ext uri="{BB962C8B-B14F-4D97-AF65-F5344CB8AC3E}">
        <p14:creationId xmlns:p14="http://schemas.microsoft.com/office/powerpoint/2010/main" val="1497317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 not on Balance Sheet, but …</a:t>
            </a:r>
            <a:endParaRPr lang="en-US" dirty="0"/>
          </a:p>
        </p:txBody>
      </p:sp>
      <p:pic>
        <p:nvPicPr>
          <p:cNvPr id="4" name="Picture 3"/>
          <p:cNvPicPr>
            <a:picLocks noChangeAspect="1"/>
          </p:cNvPicPr>
          <p:nvPr/>
        </p:nvPicPr>
        <p:blipFill>
          <a:blip r:embed="rId2"/>
          <a:stretch>
            <a:fillRect/>
          </a:stretch>
        </p:blipFill>
        <p:spPr>
          <a:xfrm>
            <a:off x="1203310" y="1871662"/>
            <a:ext cx="9267048" cy="4316702"/>
          </a:xfrm>
          <a:prstGeom prst="rect">
            <a:avLst/>
          </a:prstGeom>
        </p:spPr>
      </p:pic>
    </p:spTree>
    <p:extLst>
      <p:ext uri="{BB962C8B-B14F-4D97-AF65-F5344CB8AC3E}">
        <p14:creationId xmlns:p14="http://schemas.microsoft.com/office/powerpoint/2010/main" val="65159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p:nvPr/>
        </p:nvSpPr>
        <p:spPr>
          <a:xfrm rot="-5400000">
            <a:off x="9149854" y="3837450"/>
            <a:ext cx="3442500" cy="2641800"/>
          </a:xfrm>
          <a:prstGeom prst="rtTriangle">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5" name="Google Shape;115;p15"/>
          <p:cNvPicPr preferRelativeResize="0"/>
          <p:nvPr/>
        </p:nvPicPr>
        <p:blipFill>
          <a:blip r:embed="rId3">
            <a:alphaModFix/>
          </a:blip>
          <a:stretch>
            <a:fillRect/>
          </a:stretch>
        </p:blipFill>
        <p:spPr>
          <a:xfrm>
            <a:off x="10069363" y="5538125"/>
            <a:ext cx="2122638" cy="1193399"/>
          </a:xfrm>
          <a:prstGeom prst="rect">
            <a:avLst/>
          </a:prstGeom>
          <a:noFill/>
          <a:ln>
            <a:noFill/>
          </a:ln>
        </p:spPr>
      </p:pic>
      <p:sp>
        <p:nvSpPr>
          <p:cNvPr id="116" name="Google Shape;116;p15"/>
          <p:cNvSpPr txBox="1">
            <a:spLocks noGrp="1"/>
          </p:cNvSpPr>
          <p:nvPr>
            <p:ph type="title"/>
          </p:nvPr>
        </p:nvSpPr>
        <p:spPr>
          <a:xfrm>
            <a:off x="346841" y="365125"/>
            <a:ext cx="11006959" cy="1325700"/>
          </a:xfrm>
          <a:prstGeom prst="rect">
            <a:avLst/>
          </a:prstGeom>
        </p:spPr>
        <p:txBody>
          <a:bodyPr spcFirstLastPara="1" wrap="square" lIns="91425" tIns="45700" rIns="91425" bIns="45700" anchor="ctr" anchorCtr="0">
            <a:noAutofit/>
          </a:bodyPr>
          <a:lstStyle/>
          <a:p>
            <a:pPr lvl="0"/>
            <a:r>
              <a:rPr lang="en-US" dirty="0" smtClean="0"/>
              <a:t>Social Security – What, Me Worry?</a:t>
            </a:r>
            <a:endParaRPr b="1" dirty="0"/>
          </a:p>
        </p:txBody>
      </p:sp>
      <p:sp>
        <p:nvSpPr>
          <p:cNvPr id="10" name="Google Shape;117;p15"/>
          <p:cNvSpPr txBox="1">
            <a:spLocks/>
          </p:cNvSpPr>
          <p:nvPr/>
        </p:nvSpPr>
        <p:spPr>
          <a:xfrm>
            <a:off x="6650282" y="9089779"/>
            <a:ext cx="10515600" cy="48557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000" smtClean="0"/>
          </a:p>
          <a:p>
            <a:endParaRPr lang="en-US" sz="2000" smtClean="0"/>
          </a:p>
          <a:p>
            <a:endParaRPr lang="en-US" sz="2000" smtClean="0"/>
          </a:p>
          <a:p>
            <a:endParaRPr lang="en-US" sz="2000" smtClean="0"/>
          </a:p>
          <a:p>
            <a:endParaRPr lang="en-US" sz="2000" smtClean="0"/>
          </a:p>
          <a:p>
            <a:endParaRPr lang="en-US" sz="2000" dirty="0"/>
          </a:p>
        </p:txBody>
      </p:sp>
      <p:pic>
        <p:nvPicPr>
          <p:cNvPr id="11" name="Picture 2" descr="https://www.truthinaccounting.org/library/imglib/cliff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256" y="1778534"/>
            <a:ext cx="7206344" cy="440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747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interesting reads …</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Edwin Vieira, </a:t>
            </a:r>
            <a:r>
              <a:rPr lang="en-US" dirty="0" smtClean="0">
                <a:hlinkClick r:id="rId3"/>
              </a:rPr>
              <a:t>“What is a Dollar?”</a:t>
            </a:r>
            <a:endParaRPr lang="en-US" dirty="0" smtClean="0"/>
          </a:p>
          <a:p>
            <a:endParaRPr lang="en-US" dirty="0"/>
          </a:p>
          <a:p>
            <a:r>
              <a:rPr lang="en-US" dirty="0" smtClean="0"/>
              <a:t>Seth Lipski, </a:t>
            </a:r>
            <a:r>
              <a:rPr lang="en-US" dirty="0" smtClean="0">
                <a:hlinkClick r:id="rId4"/>
              </a:rPr>
              <a:t>“What is a Dollar?”</a:t>
            </a:r>
            <a:endParaRPr lang="en-US" dirty="0" smtClean="0"/>
          </a:p>
        </p:txBody>
      </p:sp>
    </p:spTree>
    <p:extLst>
      <p:ext uri="{BB962C8B-B14F-4D97-AF65-F5344CB8AC3E}">
        <p14:creationId xmlns:p14="http://schemas.microsoft.com/office/powerpoint/2010/main" val="3492672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p:nvPr/>
        </p:nvSpPr>
        <p:spPr>
          <a:xfrm rot="-5400000">
            <a:off x="9149854" y="3837450"/>
            <a:ext cx="3442500" cy="2641800"/>
          </a:xfrm>
          <a:prstGeom prst="rtTriangle">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5" name="Google Shape;115;p15"/>
          <p:cNvPicPr preferRelativeResize="0"/>
          <p:nvPr/>
        </p:nvPicPr>
        <p:blipFill>
          <a:blip r:embed="rId3">
            <a:alphaModFix/>
          </a:blip>
          <a:stretch>
            <a:fillRect/>
          </a:stretch>
        </p:blipFill>
        <p:spPr>
          <a:xfrm>
            <a:off x="10069363" y="5538125"/>
            <a:ext cx="2122638" cy="1193399"/>
          </a:xfrm>
          <a:prstGeom prst="rect">
            <a:avLst/>
          </a:prstGeom>
          <a:noFill/>
          <a:ln>
            <a:noFill/>
          </a:ln>
        </p:spPr>
      </p:pic>
      <p:sp>
        <p:nvSpPr>
          <p:cNvPr id="116" name="Google Shape;116;p15"/>
          <p:cNvSpPr txBox="1">
            <a:spLocks noGrp="1"/>
          </p:cNvSpPr>
          <p:nvPr>
            <p:ph type="title"/>
          </p:nvPr>
        </p:nvSpPr>
        <p:spPr>
          <a:xfrm>
            <a:off x="346841" y="365125"/>
            <a:ext cx="11006959" cy="1325700"/>
          </a:xfrm>
          <a:prstGeom prst="rect">
            <a:avLst/>
          </a:prstGeom>
        </p:spPr>
        <p:txBody>
          <a:bodyPr spcFirstLastPara="1" wrap="square" lIns="91425" tIns="45700" rIns="91425" bIns="45700" anchor="ctr" anchorCtr="0">
            <a:noAutofit/>
          </a:bodyPr>
          <a:lstStyle/>
          <a:p>
            <a:pPr lvl="0"/>
            <a:r>
              <a:rPr lang="en-US" dirty="0" smtClean="0"/>
              <a:t>Social Security – What, Me Worry?</a:t>
            </a:r>
            <a:endParaRPr b="1" dirty="0"/>
          </a:p>
        </p:txBody>
      </p:sp>
      <p:sp>
        <p:nvSpPr>
          <p:cNvPr id="10" name="Google Shape;117;p15"/>
          <p:cNvSpPr txBox="1">
            <a:spLocks/>
          </p:cNvSpPr>
          <p:nvPr/>
        </p:nvSpPr>
        <p:spPr>
          <a:xfrm>
            <a:off x="6650282" y="9089779"/>
            <a:ext cx="10515600" cy="48557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400" smtClean="0"/>
          </a:p>
          <a:p>
            <a:endParaRPr lang="en-US" sz="2000" smtClean="0"/>
          </a:p>
          <a:p>
            <a:endParaRPr lang="en-US" sz="2000" smtClean="0"/>
          </a:p>
          <a:p>
            <a:endParaRPr lang="en-US" sz="2000" smtClean="0"/>
          </a:p>
          <a:p>
            <a:endParaRPr lang="en-US" sz="2000" smtClean="0"/>
          </a:p>
          <a:p>
            <a:endParaRPr lang="en-US" sz="2000" smtClean="0"/>
          </a:p>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760" y="1761214"/>
            <a:ext cx="7386429" cy="4334786"/>
          </a:xfrm>
          <a:prstGeom prst="rect">
            <a:avLst/>
          </a:prstGeom>
        </p:spPr>
      </p:pic>
    </p:spTree>
    <p:extLst>
      <p:ext uri="{BB962C8B-B14F-4D97-AF65-F5344CB8AC3E}">
        <p14:creationId xmlns:p14="http://schemas.microsoft.com/office/powerpoint/2010/main" val="3219536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9937" y="638175"/>
            <a:ext cx="5572125" cy="5581650"/>
          </a:xfrm>
          <a:prstGeom prst="rect">
            <a:avLst/>
          </a:prstGeom>
        </p:spPr>
      </p:pic>
    </p:spTree>
    <p:extLst>
      <p:ext uri="{BB962C8B-B14F-4D97-AF65-F5344CB8AC3E}">
        <p14:creationId xmlns:p14="http://schemas.microsoft.com/office/powerpoint/2010/main" val="4182777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Line(s)</a:t>
            </a:r>
            <a:endParaRPr lang="en-US" dirty="0"/>
          </a:p>
        </p:txBody>
      </p:sp>
      <p:sp>
        <p:nvSpPr>
          <p:cNvPr id="3" name="Text Placeholder 2"/>
          <p:cNvSpPr>
            <a:spLocks noGrp="1"/>
          </p:cNvSpPr>
          <p:nvPr>
            <p:ph type="body" idx="1"/>
          </p:nvPr>
        </p:nvSpPr>
        <p:spPr/>
        <p:txBody>
          <a:bodyPr/>
          <a:lstStyle/>
          <a:p>
            <a:r>
              <a:rPr lang="en-US" dirty="0" smtClean="0"/>
              <a:t>Financial Report U.S. Government, introduction to balance sheet:</a:t>
            </a:r>
          </a:p>
          <a:p>
            <a:endParaRPr lang="en-US" dirty="0" smtClean="0"/>
          </a:p>
          <a:p>
            <a:r>
              <a:rPr lang="en-US" dirty="0" smtClean="0"/>
              <a:t>“There </a:t>
            </a:r>
            <a:r>
              <a:rPr lang="en-US" dirty="0"/>
              <a:t>are, however, other significant resources available to the government that extend beyond the assets presented in these Balance Sheets. Those resources include Stewardship Land and Heritage Assets in addition to the government’s sovereign powers to tax and set monetary policy.”</a:t>
            </a:r>
          </a:p>
          <a:p>
            <a:endParaRPr lang="en-US" dirty="0"/>
          </a:p>
        </p:txBody>
      </p:sp>
    </p:spTree>
    <p:extLst>
      <p:ext uri="{BB962C8B-B14F-4D97-AF65-F5344CB8AC3E}">
        <p14:creationId xmlns:p14="http://schemas.microsoft.com/office/powerpoint/2010/main" val="412616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Accounting – and our Republic</a:t>
            </a:r>
            <a:endParaRPr lang="en-US" dirty="0"/>
          </a:p>
        </p:txBody>
      </p:sp>
      <p:pic>
        <p:nvPicPr>
          <p:cNvPr id="1026" name="Picture 2" descr="What is the Preamble to the U.S. Constitution?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412" y="1320435"/>
            <a:ext cx="6032788" cy="496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31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Paul Douglas, as recalled by Milton &amp; Rose Friedman</a:t>
            </a:r>
            <a:endParaRPr lang="en-US" sz="3600" b="1" dirty="0"/>
          </a:p>
        </p:txBody>
      </p:sp>
      <p:sp>
        <p:nvSpPr>
          <p:cNvPr id="3" name="Text Placeholder 2"/>
          <p:cNvSpPr>
            <a:spLocks noGrp="1"/>
          </p:cNvSpPr>
          <p:nvPr>
            <p:ph type="body" idx="1"/>
          </p:nvPr>
        </p:nvSpPr>
        <p:spPr/>
        <p:txBody>
          <a:bodyPr/>
          <a:lstStyle/>
          <a:p>
            <a:r>
              <a:rPr lang="en-US" dirty="0"/>
              <a:t>“Rose remembers Douglas as an extremely colorful teacher. In the Principles of Economics course she took with him her first year at the university, he arrived in class one day with a bag of oranges to demonstrate diminishing marginal utility. He proceeded to toss oranges to the students one by one until they yelled “no more.” After this demonstration, how could anyone forget diminishing marginal utility?”</a:t>
            </a:r>
          </a:p>
        </p:txBody>
      </p:sp>
    </p:spTree>
    <p:extLst>
      <p:ext uri="{BB962C8B-B14F-4D97-AF65-F5344CB8AC3E}">
        <p14:creationId xmlns:p14="http://schemas.microsoft.com/office/powerpoint/2010/main" val="1492998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343" y="545432"/>
            <a:ext cx="8106498" cy="5631531"/>
          </a:xfrm>
        </p:spPr>
      </p:pic>
    </p:spTree>
    <p:extLst>
      <p:ext uri="{BB962C8B-B14F-4D97-AF65-F5344CB8AC3E}">
        <p14:creationId xmlns:p14="http://schemas.microsoft.com/office/powerpoint/2010/main" val="1453481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7180" y="536199"/>
            <a:ext cx="4230572" cy="5640764"/>
          </a:xfrm>
        </p:spPr>
      </p:pic>
    </p:spTree>
    <p:extLst>
      <p:ext uri="{BB962C8B-B14F-4D97-AF65-F5344CB8AC3E}">
        <p14:creationId xmlns:p14="http://schemas.microsoft.com/office/powerpoint/2010/main" val="2672266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Better, a Dollar Today or Tomorrow?</a:t>
            </a:r>
            <a:endParaRPr lang="en-US" dirty="0"/>
          </a:p>
        </p:txBody>
      </p:sp>
      <p:sp>
        <p:nvSpPr>
          <p:cNvPr id="3" name="Text Placeholder 2"/>
          <p:cNvSpPr>
            <a:spLocks noGrp="1"/>
          </p:cNvSpPr>
          <p:nvPr>
            <p:ph type="body" idx="1"/>
          </p:nvPr>
        </p:nvSpPr>
        <p:spPr/>
        <p:txBody>
          <a:bodyPr/>
          <a:lstStyle/>
          <a:p>
            <a:r>
              <a:rPr lang="en-US" dirty="0" smtClean="0"/>
              <a:t>Depends on if it is an asset or a liability</a:t>
            </a:r>
          </a:p>
          <a:p>
            <a:endParaRPr lang="en-US" dirty="0"/>
          </a:p>
          <a:p>
            <a:r>
              <a:rPr lang="en-US" dirty="0" smtClean="0"/>
              <a:t>A bird in the hand is worth two in the bush</a:t>
            </a:r>
          </a:p>
          <a:p>
            <a:endParaRPr lang="en-US" dirty="0"/>
          </a:p>
          <a:p>
            <a:endParaRPr lang="en-US" dirty="0"/>
          </a:p>
        </p:txBody>
      </p:sp>
      <p:pic>
        <p:nvPicPr>
          <p:cNvPr id="4" name="Picture 3"/>
          <p:cNvPicPr>
            <a:picLocks noChangeAspect="1"/>
          </p:cNvPicPr>
          <p:nvPr/>
        </p:nvPicPr>
        <p:blipFill>
          <a:blip r:embed="rId2"/>
          <a:stretch>
            <a:fillRect/>
          </a:stretch>
        </p:blipFill>
        <p:spPr>
          <a:xfrm>
            <a:off x="3425093" y="3469842"/>
            <a:ext cx="4416580" cy="2670024"/>
          </a:xfrm>
          <a:prstGeom prst="rect">
            <a:avLst/>
          </a:prstGeom>
        </p:spPr>
      </p:pic>
    </p:spTree>
    <p:extLst>
      <p:ext uri="{BB962C8B-B14F-4D97-AF65-F5344CB8AC3E}">
        <p14:creationId xmlns:p14="http://schemas.microsoft.com/office/powerpoint/2010/main" val="105316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Roles for Money</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Medium of exchange</a:t>
            </a:r>
          </a:p>
          <a:p>
            <a:endParaRPr lang="en-US" dirty="0"/>
          </a:p>
          <a:p>
            <a:r>
              <a:rPr lang="en-US" dirty="0" smtClean="0"/>
              <a:t>Store of value</a:t>
            </a:r>
          </a:p>
          <a:p>
            <a:endParaRPr lang="en-US" dirty="0"/>
          </a:p>
          <a:p>
            <a:r>
              <a:rPr lang="en-US" i="1" dirty="0" smtClean="0"/>
              <a:t>Unit of account</a:t>
            </a:r>
            <a:endParaRPr lang="en-US" i="1" dirty="0"/>
          </a:p>
        </p:txBody>
      </p:sp>
    </p:spTree>
    <p:extLst>
      <p:ext uri="{BB962C8B-B14F-4D97-AF65-F5344CB8AC3E}">
        <p14:creationId xmlns:p14="http://schemas.microsoft.com/office/powerpoint/2010/main" val="2579482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 Appetizers (cont.)</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What </a:t>
            </a:r>
            <a:r>
              <a:rPr lang="en-US" dirty="0"/>
              <a:t>are “expenses?” Are they equal to “expenditures?”</a:t>
            </a:r>
          </a:p>
          <a:p>
            <a:endParaRPr lang="en-US" dirty="0"/>
          </a:p>
          <a:p>
            <a:r>
              <a:rPr lang="en-US" dirty="0"/>
              <a:t>Accrual-basis vs. cash-basis </a:t>
            </a:r>
            <a:r>
              <a:rPr lang="en-US" dirty="0" smtClean="0"/>
              <a:t>accounting</a:t>
            </a:r>
          </a:p>
          <a:p>
            <a:endParaRPr lang="en-US" dirty="0"/>
          </a:p>
          <a:p>
            <a:r>
              <a:rPr lang="en-US" dirty="0" smtClean="0"/>
              <a:t>Budgets </a:t>
            </a:r>
            <a:r>
              <a:rPr lang="en-US" dirty="0"/>
              <a:t>vs. financial </a:t>
            </a:r>
            <a:r>
              <a:rPr lang="en-US" dirty="0" smtClean="0"/>
              <a:t>statements </a:t>
            </a:r>
          </a:p>
          <a:p>
            <a:endParaRPr lang="en-US" dirty="0" smtClean="0"/>
          </a:p>
          <a:p>
            <a:pPr lvl="1"/>
            <a:r>
              <a:rPr lang="en-US" sz="2800" dirty="0" smtClean="0"/>
              <a:t>“There </a:t>
            </a:r>
            <a:r>
              <a:rPr lang="en-US" sz="2800" dirty="0"/>
              <a:t>are words, and there are </a:t>
            </a:r>
            <a:r>
              <a:rPr lang="en-US" sz="2800" dirty="0" smtClean="0"/>
              <a:t>deeds.”</a:t>
            </a:r>
            <a:endParaRPr lang="en-US" sz="2800" dirty="0"/>
          </a:p>
          <a:p>
            <a:endParaRPr lang="en-US" dirty="0"/>
          </a:p>
        </p:txBody>
      </p:sp>
    </p:spTree>
    <p:extLst>
      <p:ext uri="{BB962C8B-B14F-4D97-AF65-F5344CB8AC3E}">
        <p14:creationId xmlns:p14="http://schemas.microsoft.com/office/powerpoint/2010/main" val="1198146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6984"/>
          </a:xfrm>
        </p:spPr>
        <p:txBody>
          <a:bodyPr/>
          <a:lstStyle/>
          <a:p>
            <a:r>
              <a:rPr lang="en-US" dirty="0" smtClean="0"/>
              <a:t>Is cash always cash?</a:t>
            </a:r>
            <a:endParaRPr lang="en-US" dirty="0"/>
          </a:p>
        </p:txBody>
      </p:sp>
      <p:sp>
        <p:nvSpPr>
          <p:cNvPr id="3" name="Text Placeholder 2"/>
          <p:cNvSpPr>
            <a:spLocks noGrp="1"/>
          </p:cNvSpPr>
          <p:nvPr>
            <p:ph type="body" idx="1"/>
          </p:nvPr>
        </p:nvSpPr>
        <p:spPr>
          <a:xfrm>
            <a:off x="838200" y="1246909"/>
            <a:ext cx="10515600" cy="4930054"/>
          </a:xfrm>
        </p:spPr>
        <p:txBody>
          <a:bodyPr/>
          <a:lstStyle/>
          <a:p>
            <a:endParaRPr lang="en-US" dirty="0"/>
          </a:p>
          <a:p>
            <a:r>
              <a:rPr lang="en-US" dirty="0"/>
              <a:t>Our government has established </a:t>
            </a:r>
            <a:r>
              <a:rPr lang="en-US" dirty="0" smtClean="0"/>
              <a:t>a variety </a:t>
            </a:r>
            <a:r>
              <a:rPr lang="en-US" dirty="0"/>
              <a:t>of insurance-like schemes advertised to stabilize our financial system, and </a:t>
            </a:r>
            <a:r>
              <a:rPr lang="en-US" dirty="0" smtClean="0"/>
              <a:t>the integrity </a:t>
            </a:r>
            <a:r>
              <a:rPr lang="en-US" dirty="0"/>
              <a:t>of cash and cash equivalents. </a:t>
            </a:r>
            <a:endParaRPr lang="en-US" dirty="0" smtClean="0"/>
          </a:p>
          <a:p>
            <a:endParaRPr lang="en-US" dirty="0" smtClean="0"/>
          </a:p>
          <a:p>
            <a:r>
              <a:rPr lang="en-US" dirty="0" smtClean="0"/>
              <a:t>Pretending tha</a:t>
            </a:r>
            <a:r>
              <a:rPr lang="en-US" dirty="0" smtClean="0"/>
              <a:t>t risky things aren’t risky a formula for subsidies, instability, and bailouts</a:t>
            </a:r>
            <a:endParaRPr lang="en-US" dirty="0" smtClean="0"/>
          </a:p>
          <a:p>
            <a:endParaRPr lang="en-US" dirty="0"/>
          </a:p>
          <a:p>
            <a:r>
              <a:rPr lang="en-US" dirty="0" smtClean="0"/>
              <a:t>These </a:t>
            </a:r>
            <a:r>
              <a:rPr lang="en-US" dirty="0"/>
              <a:t>schemes have exposed the public </a:t>
            </a:r>
            <a:r>
              <a:rPr lang="en-US" dirty="0" smtClean="0"/>
              <a:t>purse, and </a:t>
            </a:r>
            <a:r>
              <a:rPr lang="en-US" dirty="0"/>
              <a:t>taxpayers, to the risk of </a:t>
            </a:r>
            <a:r>
              <a:rPr lang="en-US" dirty="0" smtClean="0"/>
              <a:t>loss. Accounting </a:t>
            </a:r>
            <a:r>
              <a:rPr lang="en-US" dirty="0"/>
              <a:t>and reporting for that risk isn’t easy.</a:t>
            </a:r>
          </a:p>
        </p:txBody>
      </p:sp>
    </p:spTree>
    <p:extLst>
      <p:ext uri="{BB962C8B-B14F-4D97-AF65-F5344CB8AC3E}">
        <p14:creationId xmlns:p14="http://schemas.microsoft.com/office/powerpoint/2010/main" val="890985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cash is important, but …</a:t>
            </a:r>
            <a:endParaRPr lang="en-US" dirty="0"/>
          </a:p>
        </p:txBody>
      </p:sp>
      <p:sp>
        <p:nvSpPr>
          <p:cNvPr id="3" name="Text Placeholder 2"/>
          <p:cNvSpPr>
            <a:spLocks noGrp="1"/>
          </p:cNvSpPr>
          <p:nvPr>
            <p:ph type="body" idx="1"/>
          </p:nvPr>
        </p:nvSpPr>
        <p:spPr/>
        <p:txBody>
          <a:bodyPr/>
          <a:lstStyle/>
          <a:p>
            <a:r>
              <a:rPr lang="en-US" dirty="0" smtClean="0"/>
              <a:t>Economic performance can go up when cash is going </a:t>
            </a:r>
            <a:r>
              <a:rPr lang="en-US" dirty="0" smtClean="0"/>
              <a:t>down, and economic </a:t>
            </a:r>
            <a:r>
              <a:rPr lang="en-US" dirty="0" smtClean="0"/>
              <a:t>performance can go down when cash is going up</a:t>
            </a:r>
          </a:p>
          <a:p>
            <a:endParaRPr lang="en-US" dirty="0"/>
          </a:p>
          <a:p>
            <a:r>
              <a:rPr lang="en-US" dirty="0" smtClean="0"/>
              <a:t>So, accounting systems are based on ACCRUAL as well as cash basis</a:t>
            </a:r>
          </a:p>
          <a:p>
            <a:endParaRPr lang="en-US" dirty="0"/>
          </a:p>
          <a:p>
            <a:r>
              <a:rPr lang="en-US" dirty="0" smtClean="0"/>
              <a:t>Cash-basis systems help governments claim “balanced budgets” even as debt accumulates – bonded debt, or other forms of debt</a:t>
            </a:r>
            <a:endParaRPr lang="en-US" dirty="0"/>
          </a:p>
        </p:txBody>
      </p:sp>
    </p:spTree>
    <p:extLst>
      <p:ext uri="{BB962C8B-B14F-4D97-AF65-F5344CB8AC3E}">
        <p14:creationId xmlns:p14="http://schemas.microsoft.com/office/powerpoint/2010/main" val="340380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Accrual-basis accounting</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Record revenues when </a:t>
            </a:r>
            <a:r>
              <a:rPr lang="en-US" i="1" dirty="0" smtClean="0"/>
              <a:t>earned</a:t>
            </a:r>
            <a:r>
              <a:rPr lang="en-US" dirty="0" smtClean="0"/>
              <a:t>, expenses when </a:t>
            </a:r>
            <a:r>
              <a:rPr lang="en-US" i="1" dirty="0" smtClean="0"/>
              <a:t>incurred.</a:t>
            </a:r>
          </a:p>
          <a:p>
            <a:endParaRPr lang="en-US" i="1" dirty="0"/>
          </a:p>
          <a:p>
            <a:r>
              <a:rPr lang="en-US" dirty="0" smtClean="0"/>
              <a:t>The City of Chicago “balances its budget, as required by state law.”</a:t>
            </a:r>
          </a:p>
          <a:p>
            <a:endParaRPr lang="en-US" dirty="0"/>
          </a:p>
          <a:p>
            <a:r>
              <a:rPr lang="en-US" dirty="0" smtClean="0"/>
              <a:t>Chicago City Council fellow response, when asked “how do you balance the budget every year, when your expenses exceed your revenue every year?”</a:t>
            </a:r>
            <a:endParaRPr lang="en-US" dirty="0"/>
          </a:p>
        </p:txBody>
      </p:sp>
    </p:spTree>
    <p:extLst>
      <p:ext uri="{BB962C8B-B14F-4D97-AF65-F5344CB8AC3E}">
        <p14:creationId xmlns:p14="http://schemas.microsoft.com/office/powerpoint/2010/main" val="3591258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9543</TotalTime>
  <Words>1354</Words>
  <Application>Microsoft Office PowerPoint</Application>
  <PresentationFormat>Widescreen</PresentationFormat>
  <Paragraphs>216</Paragraphs>
  <Slides>36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Bitter</vt:lpstr>
      <vt:lpstr>Arial Unicode MS</vt:lpstr>
      <vt:lpstr>Times New Roman</vt:lpstr>
      <vt:lpstr>Arial</vt:lpstr>
      <vt:lpstr>Cambria</vt:lpstr>
      <vt:lpstr>Office Theme</vt:lpstr>
      <vt:lpstr>PowerPoint Presentation</vt:lpstr>
      <vt:lpstr>Intro / Appetizers</vt:lpstr>
      <vt:lpstr>Some interesting reads …</vt:lpstr>
      <vt:lpstr>What’s Better, a Dollar Today or Tomorrow?</vt:lpstr>
      <vt:lpstr>Three Roles for Money</vt:lpstr>
      <vt:lpstr>Intro / Appetizers (cont.)</vt:lpstr>
      <vt:lpstr>Is cash always cash?</vt:lpstr>
      <vt:lpstr>Tracking cash is important, but …</vt:lpstr>
      <vt:lpstr>Accrual-basis accounting</vt:lpstr>
      <vt:lpstr>State of Illinois Constitution</vt:lpstr>
      <vt:lpstr>Who Sets Accounting Standards?</vt:lpstr>
      <vt:lpstr>Types of Audit Opinions</vt:lpstr>
      <vt:lpstr>Budgets and Financial Reports</vt:lpstr>
      <vt:lpstr>Why Do Budgets Get So Much Attention?</vt:lpstr>
      <vt:lpstr>Why Do Budgets Get So Much Attention?</vt:lpstr>
      <vt:lpstr>Why Do Budgets Get So Much Attention?</vt:lpstr>
      <vt:lpstr>Paul Douglas, Economy in the National Government (1952)</vt:lpstr>
      <vt:lpstr>Paul Douglas, Economy in the National Government (1952)</vt:lpstr>
      <vt:lpstr>Douglas on Winning Battles, and Losing Wars</vt:lpstr>
      <vt:lpstr>Jerry Tempelman, “James M. Buchanan on Public Debt Finance” (2007)</vt:lpstr>
      <vt:lpstr>Financial Report U.S. Government</vt:lpstr>
      <vt:lpstr>Another dog that didn’t bark</vt:lpstr>
      <vt:lpstr>Federal Government – Financial Statements</vt:lpstr>
      <vt:lpstr>Since 2015 …</vt:lpstr>
      <vt:lpstr>Budget Deficit vs. Net Operating Cost</vt:lpstr>
      <vt:lpstr>Financial State of the Union / Sustainability</vt:lpstr>
      <vt:lpstr>PowerPoint Presentation</vt:lpstr>
      <vt:lpstr>Social Security – not on Balance Sheet, but …</vt:lpstr>
      <vt:lpstr>Social Security – What, Me Worry?</vt:lpstr>
      <vt:lpstr>Social Security – What, Me Worry?</vt:lpstr>
      <vt:lpstr>PowerPoint Presentation</vt:lpstr>
      <vt:lpstr>Bottom Line(s)</vt:lpstr>
      <vt:lpstr>Government Accounting – and our Republic</vt:lpstr>
      <vt:lpstr>Paul Douglas, as recalled by Milton &amp; Rose Friedman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bbergman</dc:creator>
  <cp:lastModifiedBy>bbergman</cp:lastModifiedBy>
  <cp:revision>88</cp:revision>
  <dcterms:modified xsi:type="dcterms:W3CDTF">2020-11-12T22:58:20Z</dcterms:modified>
</cp:coreProperties>
</file>