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22" r:id="rId2"/>
    <p:sldId id="345" r:id="rId3"/>
    <p:sldId id="346" r:id="rId4"/>
    <p:sldId id="347" r:id="rId5"/>
    <p:sldId id="348" r:id="rId6"/>
    <p:sldId id="344" r:id="rId7"/>
    <p:sldId id="350" r:id="rId8"/>
    <p:sldId id="337" r:id="rId9"/>
    <p:sldId id="335" r:id="rId10"/>
    <p:sldId id="326" r:id="rId11"/>
    <p:sldId id="338" r:id="rId12"/>
    <p:sldId id="349" r:id="rId13"/>
    <p:sldId id="340" r:id="rId14"/>
    <p:sldId id="339" r:id="rId15"/>
    <p:sldId id="333" r:id="rId16"/>
    <p:sldId id="34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4660"/>
  </p:normalViewPr>
  <p:slideViewPr>
    <p:cSldViewPr>
      <p:cViewPr varScale="1">
        <p:scale>
          <a:sx n="83" d="100"/>
          <a:sy n="83" d="100"/>
        </p:scale>
        <p:origin x="135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83CB3-6AA9-42A1-926B-82D45FC26046}" type="datetimeFigureOut">
              <a:rPr lang="en-US" smtClean="0"/>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E0AB9-9188-49CF-B851-1F3272C67D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E0AB9-9188-49CF-B851-1F3272C67DB1}" type="slidenum">
              <a:rPr lang="en-US" smtClean="0"/>
              <a:pPr/>
              <a:t>13</a:t>
            </a:fld>
            <a:endParaRPr lang="en-US"/>
          </a:p>
        </p:txBody>
      </p:sp>
    </p:spTree>
    <p:extLst>
      <p:ext uri="{BB962C8B-B14F-4D97-AF65-F5344CB8AC3E}">
        <p14:creationId xmlns:p14="http://schemas.microsoft.com/office/powerpoint/2010/main" val="18222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74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63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7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47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96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81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86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30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65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51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20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BF2FB-E394-4DAA-8A12-38296658180F}"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FC547-D32E-4921-9BBE-6D3B14E8A3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755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93800"/>
            <a:ext cx="9144000" cy="2387600"/>
          </a:xfrm>
        </p:spPr>
        <p:txBody>
          <a:bodyPr>
            <a:normAutofit fontScale="90000"/>
          </a:bodyPr>
          <a:lstStyle/>
          <a:p>
            <a:r>
              <a:rPr lang="en-US" sz="6600" b="1" dirty="0" smtClean="0"/>
              <a:t>Spending My Money</a:t>
            </a:r>
            <a:br>
              <a:rPr lang="en-US" sz="6600" b="1" dirty="0" smtClean="0"/>
            </a:br>
            <a:r>
              <a:rPr lang="en-US" sz="6600" b="1" dirty="0" smtClean="0"/>
              <a:t>or </a:t>
            </a:r>
            <a:r>
              <a:rPr lang="en-US" sz="6600" b="1" dirty="0"/>
              <a:t>Your Money: </a:t>
            </a:r>
            <a:r>
              <a:rPr lang="en-US" sz="6600" b="1" dirty="0" smtClean="0"/>
              <a:t/>
            </a:r>
            <a:br>
              <a:rPr lang="en-US" sz="6600" b="1" dirty="0" smtClean="0"/>
            </a:br>
            <a:r>
              <a:rPr lang="en-US" sz="6600" b="1" dirty="0" smtClean="0"/>
              <a:t>How the </a:t>
            </a:r>
            <a:r>
              <a:rPr lang="en-US" sz="6600" b="1" dirty="0"/>
              <a:t>Incentives Change</a:t>
            </a:r>
          </a:p>
        </p:txBody>
      </p:sp>
      <p:sp>
        <p:nvSpPr>
          <p:cNvPr id="3" name="Subtitle 2"/>
          <p:cNvSpPr>
            <a:spLocks noGrp="1"/>
          </p:cNvSpPr>
          <p:nvPr>
            <p:ph type="subTitle" idx="1"/>
          </p:nvPr>
        </p:nvSpPr>
        <p:spPr>
          <a:xfrm>
            <a:off x="0" y="4038600"/>
            <a:ext cx="9144000" cy="1752600"/>
          </a:xfrm>
        </p:spPr>
        <p:txBody>
          <a:bodyPr>
            <a:normAutofit/>
          </a:bodyPr>
          <a:lstStyle/>
          <a:p>
            <a:pPr>
              <a:lnSpc>
                <a:spcPct val="100000"/>
              </a:lnSpc>
              <a:spcBef>
                <a:spcPts val="0"/>
              </a:spcBef>
            </a:pPr>
            <a:r>
              <a:rPr lang="en-US" sz="2000" dirty="0" smtClean="0"/>
              <a:t>Jayme </a:t>
            </a:r>
            <a:r>
              <a:rPr lang="en-US" sz="2000" dirty="0" smtClean="0"/>
              <a:t>Lemke</a:t>
            </a:r>
          </a:p>
          <a:p>
            <a:pPr>
              <a:lnSpc>
                <a:spcPct val="100000"/>
              </a:lnSpc>
              <a:spcBef>
                <a:spcPts val="0"/>
              </a:spcBef>
            </a:pPr>
            <a:r>
              <a:rPr lang="en-US" sz="2000" dirty="0" smtClean="0"/>
              <a:t>Senior </a:t>
            </a:r>
            <a:r>
              <a:rPr lang="en-US" sz="2000" dirty="0" smtClean="0"/>
              <a:t>Fellow, F. A. Hayek Program for Advanced Study</a:t>
            </a:r>
          </a:p>
          <a:p>
            <a:pPr>
              <a:lnSpc>
                <a:spcPct val="100000"/>
              </a:lnSpc>
              <a:spcBef>
                <a:spcPts val="0"/>
              </a:spcBef>
            </a:pPr>
            <a:r>
              <a:rPr lang="en-US" sz="2000" dirty="0"/>
              <a:t>i</a:t>
            </a:r>
            <a:r>
              <a:rPr lang="en-US" sz="2000" dirty="0" smtClean="0"/>
              <a:t>n Philosophy, Politics, and Economics</a:t>
            </a:r>
          </a:p>
          <a:p>
            <a:pPr>
              <a:lnSpc>
                <a:spcPct val="100000"/>
              </a:lnSpc>
              <a:spcBef>
                <a:spcPts val="0"/>
              </a:spcBef>
            </a:pPr>
            <a:r>
              <a:rPr lang="en-US" sz="2000" dirty="0" err="1" smtClean="0"/>
              <a:t>Mercatus</a:t>
            </a:r>
            <a:r>
              <a:rPr lang="en-US" sz="2000" dirty="0" smtClean="0"/>
              <a:t> Center at George Mason University</a:t>
            </a:r>
          </a:p>
        </p:txBody>
      </p:sp>
    </p:spTree>
    <p:extLst>
      <p:ext uri="{BB962C8B-B14F-4D97-AF65-F5344CB8AC3E}">
        <p14:creationId xmlns:p14="http://schemas.microsoft.com/office/powerpoint/2010/main" val="1097957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Choice Economics: </a:t>
            </a:r>
            <a:br>
              <a:rPr lang="en-US" dirty="0"/>
            </a:br>
            <a:r>
              <a:rPr lang="en-US" dirty="0"/>
              <a:t>two levels of analysis</a:t>
            </a:r>
            <a:endParaRPr lang="en-US" dirty="0"/>
          </a:p>
        </p:txBody>
      </p:sp>
      <p:sp>
        <p:nvSpPr>
          <p:cNvPr id="3" name="Content Placeholder 2"/>
          <p:cNvSpPr>
            <a:spLocks noGrp="1"/>
          </p:cNvSpPr>
          <p:nvPr>
            <p:ph idx="1"/>
          </p:nvPr>
        </p:nvSpPr>
        <p:spPr/>
        <p:txBody>
          <a:bodyPr/>
          <a:lstStyle/>
          <a:p>
            <a:r>
              <a:rPr lang="en-US" b="1" dirty="0" err="1"/>
              <a:t>Postconstitutional</a:t>
            </a:r>
            <a:r>
              <a:rPr lang="en-US" dirty="0"/>
              <a:t>—realm of everyday </a:t>
            </a:r>
            <a:r>
              <a:rPr lang="en-US" dirty="0" smtClean="0"/>
              <a:t>politics</a:t>
            </a:r>
          </a:p>
          <a:p>
            <a:r>
              <a:rPr lang="en-US" dirty="0" smtClean="0"/>
              <a:t>What are the capabilities and motivations of the ordinary </a:t>
            </a:r>
            <a:r>
              <a:rPr lang="en-US" dirty="0" smtClean="0"/>
              <a:t>men and </a:t>
            </a:r>
            <a:r>
              <a:rPr lang="en-US" dirty="0" smtClean="0"/>
              <a:t>women tasked with carrying out the activities of government within the established constitutional rules?</a:t>
            </a:r>
          </a:p>
          <a:p>
            <a:pPr lvl="1"/>
            <a:r>
              <a:rPr lang="en-US" dirty="0" smtClean="0"/>
              <a:t>Incentives—Are the rewards of politics consistent with acting in the interest of the whole public?</a:t>
            </a:r>
          </a:p>
          <a:p>
            <a:pPr lvl="1"/>
            <a:r>
              <a:rPr lang="en-US" dirty="0" smtClean="0"/>
              <a:t>Knowledge—If incentives were set to reward the ‘right’ behaviors, do representatives and administrators have the knowledge to figure out what the ‘right’ choice is?</a:t>
            </a:r>
          </a:p>
          <a:p>
            <a:pPr lvl="1"/>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Deficits, debt, and </a:t>
            </a:r>
            <a:r>
              <a:rPr lang="en-US" dirty="0" smtClean="0"/>
              <a:t>debasement</a:t>
            </a:r>
            <a:endParaRPr lang="en-US" dirty="0"/>
          </a:p>
        </p:txBody>
      </p:sp>
      <p:sp>
        <p:nvSpPr>
          <p:cNvPr id="3" name="Content Placeholder 2"/>
          <p:cNvSpPr>
            <a:spLocks noGrp="1"/>
          </p:cNvSpPr>
          <p:nvPr>
            <p:ph idx="1"/>
          </p:nvPr>
        </p:nvSpPr>
        <p:spPr/>
        <p:txBody>
          <a:bodyPr>
            <a:normAutofit/>
          </a:bodyPr>
          <a:lstStyle/>
          <a:p>
            <a:pPr lvl="0"/>
            <a:r>
              <a:rPr lang="en-US" dirty="0" smtClean="0"/>
              <a:t>Constitutional </a:t>
            </a:r>
            <a:r>
              <a:rPr lang="en-US" dirty="0"/>
              <a:t>space for special interests was designed as an important </a:t>
            </a:r>
            <a:r>
              <a:rPr lang="en-US" dirty="0" smtClean="0"/>
              <a:t>protection against the </a:t>
            </a:r>
            <a:r>
              <a:rPr lang="en-US" dirty="0"/>
              <a:t>tyranny of the </a:t>
            </a:r>
            <a:r>
              <a:rPr lang="en-US" dirty="0" smtClean="0"/>
              <a:t>majority</a:t>
            </a:r>
          </a:p>
          <a:p>
            <a:pPr lvl="0"/>
            <a:r>
              <a:rPr lang="en-US" dirty="0" smtClean="0"/>
              <a:t>This protection created </a:t>
            </a:r>
            <a:r>
              <a:rPr lang="en-US" dirty="0" smtClean="0"/>
              <a:t>the space for the possibility of </a:t>
            </a:r>
            <a:r>
              <a:rPr lang="en-US" b="1" dirty="0"/>
              <a:t>logrolling</a:t>
            </a:r>
            <a:r>
              <a:rPr lang="en-US" dirty="0"/>
              <a:t> and excessive spending</a:t>
            </a:r>
          </a:p>
          <a:p>
            <a:pPr lvl="0"/>
            <a:r>
              <a:rPr lang="en-US" dirty="0" smtClean="0"/>
              <a:t>Particularly w</a:t>
            </a:r>
            <a:r>
              <a:rPr lang="en-US" dirty="0" smtClean="0"/>
              <a:t>hen </a:t>
            </a:r>
            <a:r>
              <a:rPr lang="en-US" dirty="0"/>
              <a:t>governments are able to run </a:t>
            </a:r>
            <a:r>
              <a:rPr lang="en-US" b="1" dirty="0"/>
              <a:t>deficits</a:t>
            </a:r>
            <a:r>
              <a:rPr lang="en-US" dirty="0"/>
              <a:t>, they are able to satisfy </a:t>
            </a:r>
            <a:r>
              <a:rPr lang="en-US" dirty="0" smtClean="0"/>
              <a:t>more </a:t>
            </a:r>
            <a:r>
              <a:rPr lang="en-US" dirty="0"/>
              <a:t>interest groups, </a:t>
            </a:r>
            <a:r>
              <a:rPr lang="en-US" dirty="0" smtClean="0"/>
              <a:t>which has the long term effect of contributing to debt</a:t>
            </a:r>
            <a:endParaRPr lang="en-US" dirty="0"/>
          </a:p>
          <a:p>
            <a:endParaRPr lang="en-US" dirty="0"/>
          </a:p>
        </p:txBody>
      </p:sp>
    </p:spTree>
    <p:extLst>
      <p:ext uri="{BB962C8B-B14F-4D97-AF65-F5344CB8AC3E}">
        <p14:creationId xmlns:p14="http://schemas.microsoft.com/office/powerpoint/2010/main" val="136696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76200"/>
            <a:ext cx="8829675" cy="6961694"/>
          </a:xfrm>
          <a:prstGeom prst="rect">
            <a:avLst/>
          </a:prstGeom>
        </p:spPr>
      </p:pic>
    </p:spTree>
    <p:extLst>
      <p:ext uri="{BB962C8B-B14F-4D97-AF65-F5344CB8AC3E}">
        <p14:creationId xmlns:p14="http://schemas.microsoft.com/office/powerpoint/2010/main" val="1983837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Deficits, debt, and debasement</a:t>
            </a:r>
          </a:p>
        </p:txBody>
      </p:sp>
      <p:sp>
        <p:nvSpPr>
          <p:cNvPr id="3" name="Content Placeholder 2"/>
          <p:cNvSpPr>
            <a:spLocks noGrp="1"/>
          </p:cNvSpPr>
          <p:nvPr>
            <p:ph idx="1"/>
          </p:nvPr>
        </p:nvSpPr>
        <p:spPr>
          <a:xfrm>
            <a:off x="628650" y="2125662"/>
            <a:ext cx="7886700" cy="4351338"/>
          </a:xfrm>
        </p:spPr>
        <p:txBody>
          <a:bodyPr/>
          <a:lstStyle/>
          <a:p>
            <a:r>
              <a:rPr lang="en-US" dirty="0"/>
              <a:t>Options </a:t>
            </a:r>
            <a:r>
              <a:rPr lang="en-US" dirty="0" smtClean="0"/>
              <a:t>once debt is accumulated are</a:t>
            </a:r>
            <a:r>
              <a:rPr lang="en-US" dirty="0" smtClean="0"/>
              <a:t>:</a:t>
            </a:r>
          </a:p>
          <a:p>
            <a:pPr marL="0" indent="0">
              <a:buNone/>
            </a:pPr>
            <a:r>
              <a:rPr lang="en-US" dirty="0" smtClean="0"/>
              <a:t> </a:t>
            </a:r>
            <a:endParaRPr lang="en-US" dirty="0"/>
          </a:p>
          <a:p>
            <a:pPr lvl="1"/>
            <a:r>
              <a:rPr lang="en-US" dirty="0" smtClean="0"/>
              <a:t>(1</a:t>
            </a:r>
            <a:r>
              <a:rPr lang="en-US" dirty="0"/>
              <a:t>) paying off debt with further debt, pushing the problem forward onto future generations (the least well organized interest group) or </a:t>
            </a:r>
            <a:endParaRPr lang="en-US" dirty="0" smtClean="0"/>
          </a:p>
          <a:p>
            <a:pPr lvl="1"/>
            <a:r>
              <a:rPr lang="en-US" dirty="0" smtClean="0"/>
              <a:t>(</a:t>
            </a:r>
            <a:r>
              <a:rPr lang="en-US" dirty="0"/>
              <a:t>2) </a:t>
            </a:r>
            <a:r>
              <a:rPr lang="en-US" dirty="0" smtClean="0"/>
              <a:t>paying off debt by printing money, which lowers the value of existing dollars (debasement) and risks hyperinflation</a:t>
            </a:r>
          </a:p>
          <a:p>
            <a:pPr lvl="1"/>
            <a:r>
              <a:rPr lang="en-US" dirty="0" smtClean="0"/>
              <a:t>(3) tightening the public debt until debt is paid down—but that’s generally inconsistent with reelection</a:t>
            </a:r>
            <a:endParaRPr lang="en-US" dirty="0"/>
          </a:p>
          <a:p>
            <a:endParaRPr lang="en-US" dirty="0"/>
          </a:p>
        </p:txBody>
      </p:sp>
    </p:spTree>
    <p:extLst>
      <p:ext uri="{BB962C8B-B14F-4D97-AF65-F5344CB8AC3E}">
        <p14:creationId xmlns:p14="http://schemas.microsoft.com/office/powerpoint/2010/main" val="330136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Deficits, debt, and debasement</a:t>
            </a:r>
          </a:p>
        </p:txBody>
      </p:sp>
      <p:sp>
        <p:nvSpPr>
          <p:cNvPr id="3" name="Content Placeholder 2"/>
          <p:cNvSpPr>
            <a:spLocks noGrp="1"/>
          </p:cNvSpPr>
          <p:nvPr>
            <p:ph idx="1"/>
          </p:nvPr>
        </p:nvSpPr>
        <p:spPr/>
        <p:txBody>
          <a:bodyPr/>
          <a:lstStyle/>
          <a:p>
            <a:pPr lvl="0"/>
            <a:r>
              <a:rPr lang="en-US" dirty="0"/>
              <a:t>Constitutional political economy suggests the only way out is radical reform in the rules by which governments are allowed to make spending </a:t>
            </a:r>
            <a:r>
              <a:rPr lang="en-US" dirty="0" smtClean="0"/>
              <a:t>decisions</a:t>
            </a:r>
            <a:endParaRPr lang="en-US" dirty="0"/>
          </a:p>
          <a:p>
            <a:pPr lvl="1"/>
            <a:r>
              <a:rPr lang="en-US" dirty="0" smtClean="0"/>
              <a:t>A return to the classical fiscal principle of balanced budgets </a:t>
            </a:r>
          </a:p>
          <a:p>
            <a:pPr lvl="1"/>
            <a:r>
              <a:rPr lang="en-US" dirty="0" smtClean="0"/>
              <a:t>Sunset clauses to address the problem of the accumulation of financial commitments</a:t>
            </a:r>
            <a:endParaRPr lang="en-US" dirty="0"/>
          </a:p>
          <a:p>
            <a:pPr lvl="1"/>
            <a:r>
              <a:rPr lang="en-US" dirty="0"/>
              <a:t>Stricter limits on scope of </a:t>
            </a:r>
            <a:r>
              <a:rPr lang="en-US" dirty="0" smtClean="0"/>
              <a:t>political authority, especially at the highest levels that are going to be more prone to the pathologies that cause over-spending.</a:t>
            </a:r>
            <a:endParaRPr lang="en-US" dirty="0"/>
          </a:p>
        </p:txBody>
      </p:sp>
    </p:spTree>
    <p:extLst>
      <p:ext uri="{BB962C8B-B14F-4D97-AF65-F5344CB8AC3E}">
        <p14:creationId xmlns:p14="http://schemas.microsoft.com/office/powerpoint/2010/main" val="252083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r>
              <a:rPr lang="en-US" dirty="0" smtClean="0"/>
              <a:t>The goal of the public choice research program is to remove the romantic blinders so we can better understand the real functioning of political institutions. </a:t>
            </a:r>
          </a:p>
          <a:p>
            <a:r>
              <a:rPr lang="en-US" dirty="0" smtClean="0"/>
              <a:t>This is our best hope to be able to use reflection </a:t>
            </a:r>
            <a:r>
              <a:rPr lang="en-US" dirty="0"/>
              <a:t>and choice to </a:t>
            </a:r>
            <a:r>
              <a:rPr lang="en-US" dirty="0" smtClean="0"/>
              <a:t>devise </a:t>
            </a:r>
            <a:r>
              <a:rPr lang="en-US" dirty="0"/>
              <a:t>better constitutional rules </a:t>
            </a:r>
            <a:r>
              <a:rPr lang="en-US" dirty="0" smtClean="0"/>
              <a:t>and better post-constitutional </a:t>
            </a:r>
            <a:r>
              <a:rPr lang="en-US" dirty="0" smtClean="0"/>
              <a:t>practices that could help people </a:t>
            </a:r>
            <a:r>
              <a:rPr lang="en-US" dirty="0" smtClean="0"/>
              <a:t>engage in cooperative projects together, but within reasonable boundaries that take scarcity seriously.</a:t>
            </a:r>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14" y="328429"/>
            <a:ext cx="7886700" cy="1325563"/>
          </a:xfrm>
        </p:spPr>
        <p:txBody>
          <a:bodyPr/>
          <a:lstStyle/>
          <a:p>
            <a:r>
              <a:rPr lang="en-US" dirty="0" smtClean="0"/>
              <a:t>Further Reading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182" y="3276600"/>
            <a:ext cx="2165446" cy="3287206"/>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853" r="29260"/>
          <a:stretch/>
        </p:blipFill>
        <p:spPr>
          <a:xfrm>
            <a:off x="2422108" y="3276599"/>
            <a:ext cx="2204983" cy="3287207"/>
          </a:xfrm>
          <a:prstGeom prst="rect">
            <a:avLst/>
          </a:prstGeom>
        </p:spPr>
      </p:pic>
      <p:sp>
        <p:nvSpPr>
          <p:cNvPr id="6" name="Rectangle 5"/>
          <p:cNvSpPr/>
          <p:nvPr/>
        </p:nvSpPr>
        <p:spPr>
          <a:xfrm>
            <a:off x="619414" y="1709410"/>
            <a:ext cx="7757109" cy="1292662"/>
          </a:xfrm>
          <a:prstGeom prst="rect">
            <a:avLst/>
          </a:prstGeom>
        </p:spPr>
        <p:txBody>
          <a:bodyPr wrap="square">
            <a:spAutoFit/>
          </a:bodyPr>
          <a:lstStyle/>
          <a:p>
            <a:r>
              <a:rPr lang="en-US" sz="2600" dirty="0"/>
              <a:t>Boettke, Peter J. and Coyne, Christopher J., The Debt-Inflation Cycle and the Global Financial Crisis (February 1, 2011). </a:t>
            </a:r>
            <a:r>
              <a:rPr lang="en-US" sz="2600" i="1" dirty="0"/>
              <a:t>Global Policy</a:t>
            </a:r>
            <a:r>
              <a:rPr lang="en-US" sz="2600" dirty="0"/>
              <a:t>, Vol. 2, No. 2, pp. 184-189</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26" y="3276598"/>
            <a:ext cx="2162982" cy="328720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816" y="3276598"/>
            <a:ext cx="2092105" cy="3271043"/>
          </a:xfrm>
          <a:prstGeom prst="rect">
            <a:avLst/>
          </a:prstGeom>
        </p:spPr>
      </p:pic>
    </p:spTree>
    <p:extLst>
      <p:ext uri="{BB962C8B-B14F-4D97-AF65-F5344CB8AC3E}">
        <p14:creationId xmlns:p14="http://schemas.microsoft.com/office/powerpoint/2010/main" val="58507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Budget Office 2019</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67927" y="2188875"/>
            <a:ext cx="3092817" cy="3624838"/>
          </a:xfrm>
          <a:prstGeom prst="rect">
            <a:avLst/>
          </a:prstGeom>
        </p:spPr>
      </p:pic>
      <p:pic>
        <p:nvPicPr>
          <p:cNvPr id="5" name="Picture 4"/>
          <p:cNvPicPr>
            <a:picLocks noChangeAspect="1"/>
          </p:cNvPicPr>
          <p:nvPr/>
        </p:nvPicPr>
        <p:blipFill>
          <a:blip r:embed="rId3"/>
          <a:stretch>
            <a:fillRect/>
          </a:stretch>
        </p:blipFill>
        <p:spPr>
          <a:xfrm>
            <a:off x="3809999" y="1524000"/>
            <a:ext cx="5334001" cy="4945642"/>
          </a:xfrm>
          <a:prstGeom prst="rect">
            <a:avLst/>
          </a:prstGeom>
        </p:spPr>
      </p:pic>
    </p:spTree>
    <p:extLst>
      <p:ext uri="{BB962C8B-B14F-4D97-AF65-F5344CB8AC3E}">
        <p14:creationId xmlns:p14="http://schemas.microsoft.com/office/powerpoint/2010/main" val="538510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471488"/>
            <a:ext cx="8697796" cy="5705475"/>
          </a:xfrm>
          <a:prstGeom prst="rect">
            <a:avLst/>
          </a:prstGeom>
        </p:spPr>
      </p:pic>
    </p:spTree>
    <p:extLst>
      <p:ext uri="{BB962C8B-B14F-4D97-AF65-F5344CB8AC3E}">
        <p14:creationId xmlns:p14="http://schemas.microsoft.com/office/powerpoint/2010/main" val="11409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Institute 2020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010400" cy="5099874"/>
          </a:xfrm>
        </p:spPr>
      </p:pic>
    </p:spTree>
    <p:extLst>
      <p:ext uri="{BB962C8B-B14F-4D97-AF65-F5344CB8AC3E}">
        <p14:creationId xmlns:p14="http://schemas.microsoft.com/office/powerpoint/2010/main" val="82887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Scale</a:t>
            </a:r>
            <a:endParaRPr lang="en-US" dirty="0"/>
          </a:p>
        </p:txBody>
      </p:sp>
      <p:sp>
        <p:nvSpPr>
          <p:cNvPr id="3" name="Content Placeholder 2"/>
          <p:cNvSpPr>
            <a:spLocks noGrp="1"/>
          </p:cNvSpPr>
          <p:nvPr>
            <p:ph idx="1"/>
          </p:nvPr>
        </p:nvSpPr>
        <p:spPr/>
        <p:txBody>
          <a:bodyPr/>
          <a:lstStyle/>
          <a:p>
            <a:r>
              <a:rPr lang="en-US" dirty="0" smtClean="0"/>
              <a:t>From betterexplained.com:</a:t>
            </a:r>
          </a:p>
          <a:p>
            <a:pPr lvl="1"/>
            <a:r>
              <a:rPr lang="en-US" dirty="0"/>
              <a:t>1 second is 1 second</a:t>
            </a:r>
          </a:p>
          <a:p>
            <a:pPr lvl="1"/>
            <a:r>
              <a:rPr lang="en-US" dirty="0"/>
              <a:t>1 million seconds is </a:t>
            </a:r>
            <a:r>
              <a:rPr lang="en-US" b="1" dirty="0"/>
              <a:t>12 days</a:t>
            </a:r>
            <a:r>
              <a:rPr lang="en-US" dirty="0"/>
              <a:t> (a vacation)</a:t>
            </a:r>
          </a:p>
          <a:p>
            <a:pPr lvl="1"/>
            <a:r>
              <a:rPr lang="en-US" dirty="0"/>
              <a:t>1 billion seconds is </a:t>
            </a:r>
            <a:r>
              <a:rPr lang="en-US" b="1" dirty="0"/>
              <a:t>30 years</a:t>
            </a:r>
            <a:r>
              <a:rPr lang="en-US" dirty="0"/>
              <a:t> (a career)</a:t>
            </a:r>
          </a:p>
          <a:p>
            <a:pPr lvl="1"/>
            <a:r>
              <a:rPr lang="en-US" dirty="0"/>
              <a:t>1 trillion seconds is </a:t>
            </a:r>
            <a:r>
              <a:rPr lang="en-US" b="1" dirty="0"/>
              <a:t>30,000 years</a:t>
            </a:r>
            <a:r>
              <a:rPr lang="en-US" dirty="0"/>
              <a:t> (longer than human civilization)</a:t>
            </a:r>
          </a:p>
          <a:p>
            <a:r>
              <a:rPr lang="en-US" dirty="0"/>
              <a:t>Total Federal, State, and Local Spending in 2017 was roughly $7.2 trillion </a:t>
            </a:r>
          </a:p>
          <a:p>
            <a:r>
              <a:rPr lang="en-US" dirty="0"/>
              <a:t>Tax Freedom Day in 2019 was April 16</a:t>
            </a:r>
          </a:p>
          <a:p>
            <a:r>
              <a:rPr lang="en-US" dirty="0" smtClean="0"/>
              <a:t>At the end of 2019, Federal debt was $22.8 trillion.</a:t>
            </a:r>
          </a:p>
          <a:p>
            <a:endParaRPr lang="en-US" dirty="0"/>
          </a:p>
        </p:txBody>
      </p:sp>
    </p:spTree>
    <p:extLst>
      <p:ext uri="{BB962C8B-B14F-4D97-AF65-F5344CB8AC3E}">
        <p14:creationId xmlns:p14="http://schemas.microsoft.com/office/powerpoint/2010/main" val="2404792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dirty="0" smtClean="0"/>
              <a:t>Making Sense of Government Spending</a:t>
            </a:r>
            <a:endParaRPr lang="en-US" dirty="0"/>
          </a:p>
        </p:txBody>
      </p:sp>
      <p:sp>
        <p:nvSpPr>
          <p:cNvPr id="3" name="Content Placeholder 2"/>
          <p:cNvSpPr>
            <a:spLocks noGrp="1"/>
          </p:cNvSpPr>
          <p:nvPr>
            <p:ph idx="1"/>
          </p:nvPr>
        </p:nvSpPr>
        <p:spPr>
          <a:xfrm>
            <a:off x="552450" y="2057400"/>
            <a:ext cx="3257550" cy="2438400"/>
          </a:xfrm>
        </p:spPr>
        <p:txBody>
          <a:bodyPr>
            <a:normAutofit/>
          </a:bodyPr>
          <a:lstStyle/>
          <a:p>
            <a:r>
              <a:rPr lang="en-US" dirty="0"/>
              <a:t>I</a:t>
            </a:r>
            <a:r>
              <a:rPr lang="en-US" dirty="0" smtClean="0"/>
              <a:t>ndividual and collective choice operate differently</a:t>
            </a:r>
          </a:p>
          <a:p>
            <a:pPr lvl="1"/>
            <a:r>
              <a:rPr lang="en-US" dirty="0" smtClean="0"/>
              <a:t>The dinner party and the social dilemma</a:t>
            </a:r>
          </a:p>
          <a:p>
            <a:pPr marL="0" lvl="0" indent="0">
              <a:buNone/>
            </a:pPr>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797844"/>
            <a:ext cx="4911064" cy="3276600"/>
          </a:xfrm>
          <a:prstGeom prst="rect">
            <a:avLst/>
          </a:prstGeom>
        </p:spPr>
      </p:pic>
      <p:sp>
        <p:nvSpPr>
          <p:cNvPr id="7" name="Rectangle 6"/>
          <p:cNvSpPr/>
          <p:nvPr/>
        </p:nvSpPr>
        <p:spPr>
          <a:xfrm>
            <a:off x="552450" y="5181600"/>
            <a:ext cx="8092414" cy="125572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rPr>
              <a:t>Politics without romance--looking at people, institutions, and practices as they are, not as we wish them to be</a:t>
            </a:r>
          </a:p>
        </p:txBody>
      </p:sp>
    </p:spTree>
    <p:extLst>
      <p:ext uri="{BB962C8B-B14F-4D97-AF65-F5344CB8AC3E}">
        <p14:creationId xmlns:p14="http://schemas.microsoft.com/office/powerpoint/2010/main" val="2858022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Choice Economics</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The </a:t>
            </a:r>
            <a:r>
              <a:rPr lang="en-US" dirty="0"/>
              <a:t>positive analysis of political institutions and the behaviors and consequences that </a:t>
            </a:r>
            <a:r>
              <a:rPr lang="en-US" dirty="0" smtClean="0"/>
              <a:t>result</a:t>
            </a:r>
          </a:p>
          <a:p>
            <a:pPr marL="457200" lvl="1" indent="0">
              <a:buNone/>
            </a:pPr>
            <a:endParaRPr lang="en-US" dirty="0"/>
          </a:p>
          <a:p>
            <a:pPr lvl="1"/>
            <a:r>
              <a:rPr lang="en-US" dirty="0" smtClean="0"/>
              <a:t>Counterpart </a:t>
            </a:r>
            <a:r>
              <a:rPr lang="en-US" dirty="0"/>
              <a:t>to public interest theory, which focuses on figuring out which outcome would be </a:t>
            </a:r>
            <a:r>
              <a:rPr lang="en-US" dirty="0" smtClean="0"/>
              <a:t>best</a:t>
            </a:r>
          </a:p>
          <a:p>
            <a:pPr lvl="1"/>
            <a:endParaRPr lang="en-US" dirty="0"/>
          </a:p>
          <a:p>
            <a:pPr lvl="1"/>
            <a:r>
              <a:rPr lang="en-US" dirty="0" smtClean="0"/>
              <a:t>Focus in public choice is instead on which outcomes are </a:t>
            </a:r>
            <a:r>
              <a:rPr lang="en-US" i="1" dirty="0" smtClean="0"/>
              <a:t>feasible </a:t>
            </a:r>
            <a:r>
              <a:rPr lang="en-US" dirty="0" smtClean="0"/>
              <a:t>given constraints and </a:t>
            </a:r>
            <a:r>
              <a:rPr lang="en-US" i="1" dirty="0" smtClean="0"/>
              <a:t>most likely </a:t>
            </a:r>
            <a:r>
              <a:rPr lang="en-US" dirty="0" smtClean="0"/>
              <a:t>given the incentives currently in place</a:t>
            </a:r>
          </a:p>
          <a:p>
            <a:pPr lvl="1"/>
            <a:endParaRPr lang="en-US" dirty="0"/>
          </a:p>
          <a:p>
            <a:pPr lvl="1"/>
            <a:r>
              <a:rPr lang="en-US" dirty="0"/>
              <a:t>Includes recognition of </a:t>
            </a:r>
            <a:r>
              <a:rPr lang="en-US" i="1" dirty="0"/>
              <a:t>unintended </a:t>
            </a:r>
            <a:r>
              <a:rPr lang="en-US" dirty="0"/>
              <a:t>consequences—intention is not enough to guarantee results</a:t>
            </a:r>
          </a:p>
          <a:p>
            <a:endParaRPr lang="en-US" dirty="0"/>
          </a:p>
        </p:txBody>
      </p:sp>
    </p:spTree>
    <p:extLst>
      <p:ext uri="{BB962C8B-B14F-4D97-AF65-F5344CB8AC3E}">
        <p14:creationId xmlns:p14="http://schemas.microsoft.com/office/powerpoint/2010/main" val="336513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Constitutional Dilemma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714850"/>
            <a:ext cx="7886700" cy="3858629"/>
          </a:xfrm>
        </p:spPr>
      </p:pic>
    </p:spTree>
    <p:extLst>
      <p:ext uri="{BB962C8B-B14F-4D97-AF65-F5344CB8AC3E}">
        <p14:creationId xmlns:p14="http://schemas.microsoft.com/office/powerpoint/2010/main" val="104439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Choice Economics: </a:t>
            </a:r>
            <a:br>
              <a:rPr lang="en-US" dirty="0" smtClean="0"/>
            </a:br>
            <a:r>
              <a:rPr lang="en-US" dirty="0" smtClean="0"/>
              <a:t>two levels of </a:t>
            </a:r>
            <a:r>
              <a:rPr lang="en-US" dirty="0" smtClean="0"/>
              <a:t>analysis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smtClean="0"/>
              <a:t>Constitutiona</a:t>
            </a:r>
            <a:r>
              <a:rPr lang="en-US" dirty="0" smtClean="0"/>
              <a:t>l </a:t>
            </a:r>
            <a:r>
              <a:rPr lang="en-US" b="1" dirty="0" smtClean="0"/>
              <a:t>level</a:t>
            </a:r>
            <a:r>
              <a:rPr lang="en-US" dirty="0" smtClean="0"/>
              <a:t>—the </a:t>
            </a:r>
            <a:r>
              <a:rPr lang="en-US" dirty="0"/>
              <a:t>rules </a:t>
            </a:r>
            <a:r>
              <a:rPr lang="en-US" dirty="0" smtClean="0"/>
              <a:t>of th</a:t>
            </a:r>
            <a:r>
              <a:rPr lang="en-US" dirty="0" smtClean="0"/>
              <a:t>e game that determine how we make rules and set the foundational terms for the exercise of power </a:t>
            </a:r>
            <a:endParaRPr lang="en-US" dirty="0" smtClean="0"/>
          </a:p>
          <a:p>
            <a:pPr lvl="1"/>
            <a:r>
              <a:rPr lang="en-US" dirty="0" smtClean="0"/>
              <a:t>Federalist #1: </a:t>
            </a:r>
            <a:r>
              <a:rPr lang="en-US" dirty="0" smtClean="0"/>
              <a:t>“</a:t>
            </a:r>
            <a:r>
              <a:rPr lang="en-US" dirty="0" smtClean="0"/>
              <a:t>…</a:t>
            </a:r>
            <a:r>
              <a:rPr lang="en-US" dirty="0" smtClean="0"/>
              <a:t>it </a:t>
            </a:r>
            <a:r>
              <a:rPr lang="en-US" dirty="0"/>
              <a:t>seems to have been reserved to the people of this country, by their conduct and example, to decide the important question, whether societies of men are really capable or not of establishing good government from </a:t>
            </a:r>
            <a:r>
              <a:rPr lang="en-US" b="1" dirty="0"/>
              <a:t>reflection and choice</a:t>
            </a:r>
            <a:r>
              <a:rPr lang="en-US" dirty="0"/>
              <a:t>, or whether they are forever destined to depend for their political constitutions on </a:t>
            </a:r>
            <a:r>
              <a:rPr lang="en-US" b="1" dirty="0"/>
              <a:t>accident and force</a:t>
            </a:r>
            <a:r>
              <a:rPr lang="en-US" dirty="0"/>
              <a:t>.”</a:t>
            </a:r>
          </a:p>
          <a:p>
            <a:r>
              <a:rPr lang="en-US" dirty="0" smtClean="0"/>
              <a:t>Can we use reflection </a:t>
            </a:r>
            <a:r>
              <a:rPr lang="en-US" dirty="0"/>
              <a:t>and choice to design rules that will </a:t>
            </a:r>
            <a:r>
              <a:rPr lang="en-US" dirty="0" smtClean="0"/>
              <a:t>peacefully reconcile differences while limiting </a:t>
            </a:r>
            <a:r>
              <a:rPr lang="en-US" b="1" dirty="0"/>
              <a:t>principle-agent problems </a:t>
            </a:r>
            <a:r>
              <a:rPr lang="en-US" dirty="0"/>
              <a:t>in representative </a:t>
            </a:r>
            <a:r>
              <a:rPr lang="en-US" dirty="0" smtClean="0"/>
              <a:t>government</a:t>
            </a:r>
            <a:r>
              <a:rPr lang="en-US" dirty="0" smtClean="0"/>
              <a:t>?</a:t>
            </a:r>
          </a:p>
          <a:p>
            <a:pPr lvl="1"/>
            <a:r>
              <a:rPr lang="en-US" dirty="0" smtClean="0"/>
              <a:t>Can we hold </a:t>
            </a:r>
            <a:r>
              <a:rPr lang="en-US" i="1" dirty="0" smtClean="0"/>
              <a:t>power with </a:t>
            </a:r>
            <a:r>
              <a:rPr lang="en-US" dirty="0" smtClean="0"/>
              <a:t>each other rather than </a:t>
            </a:r>
            <a:r>
              <a:rPr lang="en-US" i="1" dirty="0" smtClean="0"/>
              <a:t>power over </a:t>
            </a:r>
            <a:r>
              <a:rPr lang="en-US" dirty="0" smtClean="0"/>
              <a:t>each other?</a:t>
            </a:r>
            <a:endParaRPr lang="en-US" dirty="0"/>
          </a:p>
          <a:p>
            <a:endParaRPr lang="en-US" dirty="0"/>
          </a:p>
        </p:txBody>
      </p:sp>
    </p:spTree>
    <p:extLst>
      <p:ext uri="{BB962C8B-B14F-4D97-AF65-F5344CB8AC3E}">
        <p14:creationId xmlns:p14="http://schemas.microsoft.com/office/powerpoint/2010/main" val="2486586852"/>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
  <TotalTime>2847</TotalTime>
  <Words>785</Words>
  <Application>Microsoft Office PowerPoint</Application>
  <PresentationFormat>On-screen Show (4:3)</PresentationFormat>
  <Paragraphs>61</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Spending My Money or Your Money:  How the Incentives Change</vt:lpstr>
      <vt:lpstr>Congressional Budget Office 2019</vt:lpstr>
      <vt:lpstr>PowerPoint Presentation</vt:lpstr>
      <vt:lpstr>Urban Institute 2020</vt:lpstr>
      <vt:lpstr>Making Sense of Scale</vt:lpstr>
      <vt:lpstr>Making Sense of Government Spending</vt:lpstr>
      <vt:lpstr>Public Choice Economics</vt:lpstr>
      <vt:lpstr>The Constitutional Dilemma</vt:lpstr>
      <vt:lpstr>Public Choice Economics:  two levels of analysis</vt:lpstr>
      <vt:lpstr>Public Choice Economics:  two levels of analysis</vt:lpstr>
      <vt:lpstr>Deficits, debt, and debasement</vt:lpstr>
      <vt:lpstr>PowerPoint Presentation</vt:lpstr>
      <vt:lpstr>Deficits, debt, and debasement</vt:lpstr>
      <vt:lpstr>Deficits, debt, and debasement</vt:lpstr>
      <vt:lpstr>Implications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Choice 101</dc:title>
  <dc:creator>jayme</dc:creator>
  <cp:lastModifiedBy>Jayme Lemke</cp:lastModifiedBy>
  <cp:revision>35</cp:revision>
  <dcterms:created xsi:type="dcterms:W3CDTF">2014-06-20T11:18:33Z</dcterms:created>
  <dcterms:modified xsi:type="dcterms:W3CDTF">2020-12-09T22:35:18Z</dcterms:modified>
</cp:coreProperties>
</file>