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56" r:id="rId3"/>
    <p:sldId id="295" r:id="rId4"/>
    <p:sldId id="296" r:id="rId5"/>
    <p:sldId id="297" r:id="rId6"/>
    <p:sldId id="298" r:id="rId7"/>
    <p:sldId id="299" r:id="rId8"/>
    <p:sldId id="300" r:id="rId9"/>
    <p:sldId id="301" r:id="rId10"/>
    <p:sldId id="302" r:id="rId11"/>
    <p:sldId id="280" r:id="rId12"/>
    <p:sldId id="281" r:id="rId13"/>
    <p:sldId id="283" r:id="rId14"/>
    <p:sldId id="303" r:id="rId15"/>
    <p:sldId id="282" r:id="rId16"/>
    <p:sldId id="304" r:id="rId17"/>
    <p:sldId id="284" r:id="rId18"/>
    <p:sldId id="285" r:id="rId19"/>
    <p:sldId id="305" r:id="rId20"/>
    <p:sldId id="306" r:id="rId21"/>
    <p:sldId id="307" r:id="rId22"/>
    <p:sldId id="30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Wessel" initials="DW" lastIdx="7" clrIdx="0">
    <p:extLst>
      <p:ext uri="{19B8F6BF-5375-455C-9EA6-DF929625EA0E}">
        <p15:presenceInfo xmlns:p15="http://schemas.microsoft.com/office/powerpoint/2012/main" userId="S::dwessel@brookings.edu::ccb472b7-686c-4155-a47e-adf1380124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102" d="100"/>
          <a:sy n="102" d="100"/>
        </p:scale>
        <p:origin x="168"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sheiner\Downloads\SeriesReport-20201012195031_6b6d5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sheiner\Downloads\51119-2020-09-ltbo_0%20(3).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Unemployment Rate, 1960 to Feb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val>
            <c:numRef>
              <c:f>'BLS Data Series'!$D$13:$D$734</c:f>
              <c:numCache>
                <c:formatCode>#0.0</c:formatCode>
                <c:ptCount val="722"/>
                <c:pt idx="0">
                  <c:v>5.2</c:v>
                </c:pt>
                <c:pt idx="1">
                  <c:v>4.8</c:v>
                </c:pt>
                <c:pt idx="2">
                  <c:v>5.4</c:v>
                </c:pt>
                <c:pt idx="3">
                  <c:v>5.2</c:v>
                </c:pt>
                <c:pt idx="4">
                  <c:v>5.0999999999999996</c:v>
                </c:pt>
                <c:pt idx="5">
                  <c:v>5.4</c:v>
                </c:pt>
                <c:pt idx="6">
                  <c:v>5.5</c:v>
                </c:pt>
                <c:pt idx="7">
                  <c:v>5.6</c:v>
                </c:pt>
                <c:pt idx="8">
                  <c:v>5.5</c:v>
                </c:pt>
                <c:pt idx="9">
                  <c:v>6.1</c:v>
                </c:pt>
                <c:pt idx="10">
                  <c:v>6.1</c:v>
                </c:pt>
                <c:pt idx="11">
                  <c:v>6.6</c:v>
                </c:pt>
                <c:pt idx="12">
                  <c:v>6.6</c:v>
                </c:pt>
                <c:pt idx="13">
                  <c:v>6.9</c:v>
                </c:pt>
                <c:pt idx="14">
                  <c:v>6.9</c:v>
                </c:pt>
                <c:pt idx="15">
                  <c:v>7</c:v>
                </c:pt>
                <c:pt idx="16">
                  <c:v>7.1</c:v>
                </c:pt>
                <c:pt idx="17">
                  <c:v>6.9</c:v>
                </c:pt>
                <c:pt idx="18">
                  <c:v>7</c:v>
                </c:pt>
                <c:pt idx="19">
                  <c:v>6.6</c:v>
                </c:pt>
                <c:pt idx="20">
                  <c:v>6.7</c:v>
                </c:pt>
                <c:pt idx="21">
                  <c:v>6.5</c:v>
                </c:pt>
                <c:pt idx="22">
                  <c:v>6.1</c:v>
                </c:pt>
                <c:pt idx="23">
                  <c:v>6</c:v>
                </c:pt>
                <c:pt idx="24">
                  <c:v>5.8</c:v>
                </c:pt>
                <c:pt idx="25">
                  <c:v>5.5</c:v>
                </c:pt>
                <c:pt idx="26">
                  <c:v>5.6</c:v>
                </c:pt>
                <c:pt idx="27">
                  <c:v>5.6</c:v>
                </c:pt>
                <c:pt idx="28">
                  <c:v>5.5</c:v>
                </c:pt>
                <c:pt idx="29">
                  <c:v>5.5</c:v>
                </c:pt>
                <c:pt idx="30">
                  <c:v>5.4</c:v>
                </c:pt>
                <c:pt idx="31">
                  <c:v>5.7</c:v>
                </c:pt>
                <c:pt idx="32">
                  <c:v>5.6</c:v>
                </c:pt>
                <c:pt idx="33">
                  <c:v>5.4</c:v>
                </c:pt>
                <c:pt idx="34">
                  <c:v>5.7</c:v>
                </c:pt>
                <c:pt idx="35">
                  <c:v>5.5</c:v>
                </c:pt>
                <c:pt idx="36">
                  <c:v>5.7</c:v>
                </c:pt>
                <c:pt idx="37">
                  <c:v>5.9</c:v>
                </c:pt>
                <c:pt idx="38">
                  <c:v>5.7</c:v>
                </c:pt>
                <c:pt idx="39">
                  <c:v>5.7</c:v>
                </c:pt>
                <c:pt idx="40">
                  <c:v>5.9</c:v>
                </c:pt>
                <c:pt idx="41">
                  <c:v>5.6</c:v>
                </c:pt>
                <c:pt idx="42">
                  <c:v>5.6</c:v>
                </c:pt>
                <c:pt idx="43">
                  <c:v>5.4</c:v>
                </c:pt>
                <c:pt idx="44">
                  <c:v>5.5</c:v>
                </c:pt>
                <c:pt idx="45">
                  <c:v>5.5</c:v>
                </c:pt>
                <c:pt idx="46">
                  <c:v>5.7</c:v>
                </c:pt>
                <c:pt idx="47">
                  <c:v>5.5</c:v>
                </c:pt>
                <c:pt idx="48">
                  <c:v>5.6</c:v>
                </c:pt>
                <c:pt idx="49">
                  <c:v>5.4</c:v>
                </c:pt>
                <c:pt idx="50">
                  <c:v>5.4</c:v>
                </c:pt>
                <c:pt idx="51">
                  <c:v>5.3</c:v>
                </c:pt>
                <c:pt idx="52">
                  <c:v>5.0999999999999996</c:v>
                </c:pt>
                <c:pt idx="53">
                  <c:v>5.2</c:v>
                </c:pt>
                <c:pt idx="54">
                  <c:v>4.9000000000000004</c:v>
                </c:pt>
                <c:pt idx="55">
                  <c:v>5</c:v>
                </c:pt>
                <c:pt idx="56">
                  <c:v>5.0999999999999996</c:v>
                </c:pt>
                <c:pt idx="57">
                  <c:v>5.0999999999999996</c:v>
                </c:pt>
                <c:pt idx="58">
                  <c:v>4.8</c:v>
                </c:pt>
                <c:pt idx="59">
                  <c:v>5</c:v>
                </c:pt>
                <c:pt idx="60">
                  <c:v>4.9000000000000004</c:v>
                </c:pt>
                <c:pt idx="61">
                  <c:v>5.0999999999999996</c:v>
                </c:pt>
                <c:pt idx="62">
                  <c:v>4.7</c:v>
                </c:pt>
                <c:pt idx="63">
                  <c:v>4.8</c:v>
                </c:pt>
                <c:pt idx="64">
                  <c:v>4.5999999999999996</c:v>
                </c:pt>
                <c:pt idx="65">
                  <c:v>4.5999999999999996</c:v>
                </c:pt>
                <c:pt idx="66">
                  <c:v>4.4000000000000004</c:v>
                </c:pt>
                <c:pt idx="67">
                  <c:v>4.4000000000000004</c:v>
                </c:pt>
                <c:pt idx="68">
                  <c:v>4.3</c:v>
                </c:pt>
                <c:pt idx="69">
                  <c:v>4.2</c:v>
                </c:pt>
                <c:pt idx="70">
                  <c:v>4.0999999999999996</c:v>
                </c:pt>
                <c:pt idx="71">
                  <c:v>4</c:v>
                </c:pt>
                <c:pt idx="72">
                  <c:v>4</c:v>
                </c:pt>
                <c:pt idx="73">
                  <c:v>3.8</c:v>
                </c:pt>
                <c:pt idx="74">
                  <c:v>3.8</c:v>
                </c:pt>
                <c:pt idx="75">
                  <c:v>3.8</c:v>
                </c:pt>
                <c:pt idx="76">
                  <c:v>3.9</c:v>
                </c:pt>
                <c:pt idx="77">
                  <c:v>3.8</c:v>
                </c:pt>
                <c:pt idx="78">
                  <c:v>3.8</c:v>
                </c:pt>
                <c:pt idx="79">
                  <c:v>3.8</c:v>
                </c:pt>
                <c:pt idx="80">
                  <c:v>3.7</c:v>
                </c:pt>
                <c:pt idx="81">
                  <c:v>3.7</c:v>
                </c:pt>
                <c:pt idx="82">
                  <c:v>3.6</c:v>
                </c:pt>
                <c:pt idx="83">
                  <c:v>3.8</c:v>
                </c:pt>
                <c:pt idx="84">
                  <c:v>3.9</c:v>
                </c:pt>
                <c:pt idx="85">
                  <c:v>3.8</c:v>
                </c:pt>
                <c:pt idx="86">
                  <c:v>3.8</c:v>
                </c:pt>
                <c:pt idx="87">
                  <c:v>3.8</c:v>
                </c:pt>
                <c:pt idx="88">
                  <c:v>3.8</c:v>
                </c:pt>
                <c:pt idx="89">
                  <c:v>3.9</c:v>
                </c:pt>
                <c:pt idx="90">
                  <c:v>3.8</c:v>
                </c:pt>
                <c:pt idx="91">
                  <c:v>3.8</c:v>
                </c:pt>
                <c:pt idx="92">
                  <c:v>3.8</c:v>
                </c:pt>
                <c:pt idx="93">
                  <c:v>4</c:v>
                </c:pt>
                <c:pt idx="94">
                  <c:v>3.9</c:v>
                </c:pt>
                <c:pt idx="95">
                  <c:v>3.8</c:v>
                </c:pt>
                <c:pt idx="96">
                  <c:v>3.7</c:v>
                </c:pt>
                <c:pt idx="97">
                  <c:v>3.8</c:v>
                </c:pt>
                <c:pt idx="98">
                  <c:v>3.7</c:v>
                </c:pt>
                <c:pt idx="99">
                  <c:v>3.5</c:v>
                </c:pt>
                <c:pt idx="100">
                  <c:v>3.5</c:v>
                </c:pt>
                <c:pt idx="101">
                  <c:v>3.7</c:v>
                </c:pt>
                <c:pt idx="102">
                  <c:v>3.7</c:v>
                </c:pt>
                <c:pt idx="103">
                  <c:v>3.5</c:v>
                </c:pt>
                <c:pt idx="104">
                  <c:v>3.4</c:v>
                </c:pt>
                <c:pt idx="105">
                  <c:v>3.4</c:v>
                </c:pt>
                <c:pt idx="106">
                  <c:v>3.4</c:v>
                </c:pt>
                <c:pt idx="107">
                  <c:v>3.4</c:v>
                </c:pt>
                <c:pt idx="108">
                  <c:v>3.4</c:v>
                </c:pt>
                <c:pt idx="109">
                  <c:v>3.4</c:v>
                </c:pt>
                <c:pt idx="110">
                  <c:v>3.4</c:v>
                </c:pt>
                <c:pt idx="111">
                  <c:v>3.4</c:v>
                </c:pt>
                <c:pt idx="112">
                  <c:v>3.4</c:v>
                </c:pt>
                <c:pt idx="113">
                  <c:v>3.5</c:v>
                </c:pt>
                <c:pt idx="114">
                  <c:v>3.5</c:v>
                </c:pt>
                <c:pt idx="115">
                  <c:v>3.5</c:v>
                </c:pt>
                <c:pt idx="116">
                  <c:v>3.7</c:v>
                </c:pt>
                <c:pt idx="117">
                  <c:v>3.7</c:v>
                </c:pt>
                <c:pt idx="118">
                  <c:v>3.5</c:v>
                </c:pt>
                <c:pt idx="119">
                  <c:v>3.5</c:v>
                </c:pt>
                <c:pt idx="120">
                  <c:v>3.9</c:v>
                </c:pt>
                <c:pt idx="121">
                  <c:v>4.2</c:v>
                </c:pt>
                <c:pt idx="122">
                  <c:v>4.4000000000000004</c:v>
                </c:pt>
                <c:pt idx="123">
                  <c:v>4.5999999999999996</c:v>
                </c:pt>
                <c:pt idx="124">
                  <c:v>4.8</c:v>
                </c:pt>
                <c:pt idx="125">
                  <c:v>4.9000000000000004</c:v>
                </c:pt>
                <c:pt idx="126">
                  <c:v>5</c:v>
                </c:pt>
                <c:pt idx="127">
                  <c:v>5.0999999999999996</c:v>
                </c:pt>
                <c:pt idx="128">
                  <c:v>5.4</c:v>
                </c:pt>
                <c:pt idx="129">
                  <c:v>5.5</c:v>
                </c:pt>
                <c:pt idx="130">
                  <c:v>5.9</c:v>
                </c:pt>
                <c:pt idx="131">
                  <c:v>6.1</c:v>
                </c:pt>
                <c:pt idx="132">
                  <c:v>5.9</c:v>
                </c:pt>
                <c:pt idx="133">
                  <c:v>5.9</c:v>
                </c:pt>
                <c:pt idx="134">
                  <c:v>6</c:v>
                </c:pt>
                <c:pt idx="135">
                  <c:v>5.9</c:v>
                </c:pt>
                <c:pt idx="136">
                  <c:v>5.9</c:v>
                </c:pt>
                <c:pt idx="137">
                  <c:v>5.9</c:v>
                </c:pt>
                <c:pt idx="138">
                  <c:v>6</c:v>
                </c:pt>
                <c:pt idx="139">
                  <c:v>6.1</c:v>
                </c:pt>
                <c:pt idx="140">
                  <c:v>6</c:v>
                </c:pt>
                <c:pt idx="141">
                  <c:v>5.8</c:v>
                </c:pt>
                <c:pt idx="142">
                  <c:v>6</c:v>
                </c:pt>
                <c:pt idx="143">
                  <c:v>6</c:v>
                </c:pt>
                <c:pt idx="144">
                  <c:v>5.8</c:v>
                </c:pt>
                <c:pt idx="145">
                  <c:v>5.7</c:v>
                </c:pt>
                <c:pt idx="146">
                  <c:v>5.8</c:v>
                </c:pt>
                <c:pt idx="147">
                  <c:v>5.7</c:v>
                </c:pt>
                <c:pt idx="148">
                  <c:v>5.7</c:v>
                </c:pt>
                <c:pt idx="149">
                  <c:v>5.7</c:v>
                </c:pt>
                <c:pt idx="150">
                  <c:v>5.6</c:v>
                </c:pt>
                <c:pt idx="151">
                  <c:v>5.6</c:v>
                </c:pt>
                <c:pt idx="152">
                  <c:v>5.5</c:v>
                </c:pt>
                <c:pt idx="153">
                  <c:v>5.6</c:v>
                </c:pt>
                <c:pt idx="154">
                  <c:v>5.3</c:v>
                </c:pt>
                <c:pt idx="155">
                  <c:v>5.2</c:v>
                </c:pt>
                <c:pt idx="156">
                  <c:v>4.9000000000000004</c:v>
                </c:pt>
                <c:pt idx="157">
                  <c:v>5</c:v>
                </c:pt>
                <c:pt idx="158">
                  <c:v>4.9000000000000004</c:v>
                </c:pt>
                <c:pt idx="159">
                  <c:v>5</c:v>
                </c:pt>
                <c:pt idx="160">
                  <c:v>4.9000000000000004</c:v>
                </c:pt>
                <c:pt idx="161">
                  <c:v>4.9000000000000004</c:v>
                </c:pt>
                <c:pt idx="162">
                  <c:v>4.8</c:v>
                </c:pt>
                <c:pt idx="163">
                  <c:v>4.8</c:v>
                </c:pt>
                <c:pt idx="164">
                  <c:v>4.8</c:v>
                </c:pt>
                <c:pt idx="165">
                  <c:v>4.5999999999999996</c:v>
                </c:pt>
                <c:pt idx="166">
                  <c:v>4.8</c:v>
                </c:pt>
                <c:pt idx="167">
                  <c:v>4.9000000000000004</c:v>
                </c:pt>
                <c:pt idx="168">
                  <c:v>5.0999999999999996</c:v>
                </c:pt>
                <c:pt idx="169">
                  <c:v>5.2</c:v>
                </c:pt>
                <c:pt idx="170">
                  <c:v>5.0999999999999996</c:v>
                </c:pt>
                <c:pt idx="171">
                  <c:v>5.0999999999999996</c:v>
                </c:pt>
                <c:pt idx="172">
                  <c:v>5.0999999999999996</c:v>
                </c:pt>
                <c:pt idx="173">
                  <c:v>5.4</c:v>
                </c:pt>
                <c:pt idx="174">
                  <c:v>5.5</c:v>
                </c:pt>
                <c:pt idx="175">
                  <c:v>5.5</c:v>
                </c:pt>
                <c:pt idx="176">
                  <c:v>5.9</c:v>
                </c:pt>
                <c:pt idx="177">
                  <c:v>6</c:v>
                </c:pt>
                <c:pt idx="178">
                  <c:v>6.6</c:v>
                </c:pt>
                <c:pt idx="179">
                  <c:v>7.2</c:v>
                </c:pt>
                <c:pt idx="180">
                  <c:v>8.1</c:v>
                </c:pt>
                <c:pt idx="181">
                  <c:v>8.1</c:v>
                </c:pt>
                <c:pt idx="182">
                  <c:v>8.6</c:v>
                </c:pt>
                <c:pt idx="183">
                  <c:v>8.8000000000000007</c:v>
                </c:pt>
                <c:pt idx="184">
                  <c:v>9</c:v>
                </c:pt>
                <c:pt idx="185">
                  <c:v>8.8000000000000007</c:v>
                </c:pt>
                <c:pt idx="186">
                  <c:v>8.6</c:v>
                </c:pt>
                <c:pt idx="187">
                  <c:v>8.4</c:v>
                </c:pt>
                <c:pt idx="188">
                  <c:v>8.4</c:v>
                </c:pt>
                <c:pt idx="189">
                  <c:v>8.4</c:v>
                </c:pt>
                <c:pt idx="190">
                  <c:v>8.3000000000000007</c:v>
                </c:pt>
                <c:pt idx="191">
                  <c:v>8.1999999999999993</c:v>
                </c:pt>
                <c:pt idx="192">
                  <c:v>7.9</c:v>
                </c:pt>
                <c:pt idx="193">
                  <c:v>7.7</c:v>
                </c:pt>
                <c:pt idx="194">
                  <c:v>7.6</c:v>
                </c:pt>
                <c:pt idx="195">
                  <c:v>7.7</c:v>
                </c:pt>
                <c:pt idx="196">
                  <c:v>7.4</c:v>
                </c:pt>
                <c:pt idx="197">
                  <c:v>7.6</c:v>
                </c:pt>
                <c:pt idx="198">
                  <c:v>7.8</c:v>
                </c:pt>
                <c:pt idx="199">
                  <c:v>7.8</c:v>
                </c:pt>
                <c:pt idx="200">
                  <c:v>7.6</c:v>
                </c:pt>
                <c:pt idx="201">
                  <c:v>7.7</c:v>
                </c:pt>
                <c:pt idx="202">
                  <c:v>7.8</c:v>
                </c:pt>
                <c:pt idx="203">
                  <c:v>7.8</c:v>
                </c:pt>
                <c:pt idx="204">
                  <c:v>7.5</c:v>
                </c:pt>
                <c:pt idx="205">
                  <c:v>7.6</c:v>
                </c:pt>
                <c:pt idx="206">
                  <c:v>7.4</c:v>
                </c:pt>
                <c:pt idx="207">
                  <c:v>7.2</c:v>
                </c:pt>
                <c:pt idx="208">
                  <c:v>7</c:v>
                </c:pt>
                <c:pt idx="209">
                  <c:v>7.2</c:v>
                </c:pt>
                <c:pt idx="210">
                  <c:v>6.9</c:v>
                </c:pt>
                <c:pt idx="211">
                  <c:v>7</c:v>
                </c:pt>
                <c:pt idx="212">
                  <c:v>6.8</c:v>
                </c:pt>
                <c:pt idx="213">
                  <c:v>6.8</c:v>
                </c:pt>
                <c:pt idx="214">
                  <c:v>6.8</c:v>
                </c:pt>
                <c:pt idx="215">
                  <c:v>6.4</c:v>
                </c:pt>
                <c:pt idx="216">
                  <c:v>6.4</c:v>
                </c:pt>
                <c:pt idx="217">
                  <c:v>6.3</c:v>
                </c:pt>
                <c:pt idx="218">
                  <c:v>6.3</c:v>
                </c:pt>
                <c:pt idx="219">
                  <c:v>6.1</c:v>
                </c:pt>
                <c:pt idx="220">
                  <c:v>6</c:v>
                </c:pt>
                <c:pt idx="221">
                  <c:v>5.9</c:v>
                </c:pt>
                <c:pt idx="222">
                  <c:v>6.2</c:v>
                </c:pt>
                <c:pt idx="223">
                  <c:v>5.9</c:v>
                </c:pt>
                <c:pt idx="224">
                  <c:v>6</c:v>
                </c:pt>
                <c:pt idx="225">
                  <c:v>5.8</c:v>
                </c:pt>
                <c:pt idx="226">
                  <c:v>5.9</c:v>
                </c:pt>
                <c:pt idx="227">
                  <c:v>6</c:v>
                </c:pt>
                <c:pt idx="228">
                  <c:v>5.9</c:v>
                </c:pt>
                <c:pt idx="229">
                  <c:v>5.9</c:v>
                </c:pt>
                <c:pt idx="230">
                  <c:v>5.8</c:v>
                </c:pt>
                <c:pt idx="231">
                  <c:v>5.8</c:v>
                </c:pt>
                <c:pt idx="232">
                  <c:v>5.6</c:v>
                </c:pt>
                <c:pt idx="233">
                  <c:v>5.7</c:v>
                </c:pt>
                <c:pt idx="234">
                  <c:v>5.7</c:v>
                </c:pt>
                <c:pt idx="235">
                  <c:v>6</c:v>
                </c:pt>
                <c:pt idx="236">
                  <c:v>5.9</c:v>
                </c:pt>
                <c:pt idx="237">
                  <c:v>6</c:v>
                </c:pt>
                <c:pt idx="238">
                  <c:v>5.9</c:v>
                </c:pt>
                <c:pt idx="239">
                  <c:v>6</c:v>
                </c:pt>
                <c:pt idx="240">
                  <c:v>6.3</c:v>
                </c:pt>
                <c:pt idx="241">
                  <c:v>6.3</c:v>
                </c:pt>
                <c:pt idx="242">
                  <c:v>6.3</c:v>
                </c:pt>
                <c:pt idx="243">
                  <c:v>6.9</c:v>
                </c:pt>
                <c:pt idx="244">
                  <c:v>7.5</c:v>
                </c:pt>
                <c:pt idx="245">
                  <c:v>7.6</c:v>
                </c:pt>
                <c:pt idx="246">
                  <c:v>7.8</c:v>
                </c:pt>
                <c:pt idx="247">
                  <c:v>7.7</c:v>
                </c:pt>
                <c:pt idx="248">
                  <c:v>7.5</c:v>
                </c:pt>
                <c:pt idx="249">
                  <c:v>7.5</c:v>
                </c:pt>
                <c:pt idx="250">
                  <c:v>7.5</c:v>
                </c:pt>
                <c:pt idx="251">
                  <c:v>7.2</c:v>
                </c:pt>
                <c:pt idx="252">
                  <c:v>7.5</c:v>
                </c:pt>
                <c:pt idx="253">
                  <c:v>7.4</c:v>
                </c:pt>
                <c:pt idx="254">
                  <c:v>7.4</c:v>
                </c:pt>
                <c:pt idx="255">
                  <c:v>7.2</c:v>
                </c:pt>
                <c:pt idx="256">
                  <c:v>7.5</c:v>
                </c:pt>
                <c:pt idx="257">
                  <c:v>7.5</c:v>
                </c:pt>
                <c:pt idx="258">
                  <c:v>7.2</c:v>
                </c:pt>
                <c:pt idx="259">
                  <c:v>7.4</c:v>
                </c:pt>
                <c:pt idx="260">
                  <c:v>7.6</c:v>
                </c:pt>
                <c:pt idx="261">
                  <c:v>7.9</c:v>
                </c:pt>
                <c:pt idx="262">
                  <c:v>8.3000000000000007</c:v>
                </c:pt>
                <c:pt idx="263">
                  <c:v>8.5</c:v>
                </c:pt>
                <c:pt idx="264">
                  <c:v>8.6</c:v>
                </c:pt>
                <c:pt idx="265">
                  <c:v>8.9</c:v>
                </c:pt>
                <c:pt idx="266">
                  <c:v>9</c:v>
                </c:pt>
                <c:pt idx="267">
                  <c:v>9.3000000000000007</c:v>
                </c:pt>
                <c:pt idx="268">
                  <c:v>9.4</c:v>
                </c:pt>
                <c:pt idx="269">
                  <c:v>9.6</c:v>
                </c:pt>
                <c:pt idx="270">
                  <c:v>9.8000000000000007</c:v>
                </c:pt>
                <c:pt idx="271">
                  <c:v>9.8000000000000007</c:v>
                </c:pt>
                <c:pt idx="272">
                  <c:v>10.1</c:v>
                </c:pt>
                <c:pt idx="273">
                  <c:v>10.4</c:v>
                </c:pt>
                <c:pt idx="274">
                  <c:v>10.8</c:v>
                </c:pt>
                <c:pt idx="275">
                  <c:v>10.8</c:v>
                </c:pt>
                <c:pt idx="276">
                  <c:v>10.4</c:v>
                </c:pt>
                <c:pt idx="277">
                  <c:v>10.4</c:v>
                </c:pt>
                <c:pt idx="278">
                  <c:v>10.3</c:v>
                </c:pt>
                <c:pt idx="279">
                  <c:v>10.199999999999999</c:v>
                </c:pt>
                <c:pt idx="280">
                  <c:v>10.1</c:v>
                </c:pt>
                <c:pt idx="281">
                  <c:v>10.1</c:v>
                </c:pt>
                <c:pt idx="282">
                  <c:v>9.4</c:v>
                </c:pt>
                <c:pt idx="283">
                  <c:v>9.5</c:v>
                </c:pt>
                <c:pt idx="284">
                  <c:v>9.1999999999999993</c:v>
                </c:pt>
                <c:pt idx="285">
                  <c:v>8.8000000000000007</c:v>
                </c:pt>
                <c:pt idx="286">
                  <c:v>8.5</c:v>
                </c:pt>
                <c:pt idx="287">
                  <c:v>8.3000000000000007</c:v>
                </c:pt>
                <c:pt idx="288">
                  <c:v>8</c:v>
                </c:pt>
                <c:pt idx="289">
                  <c:v>7.8</c:v>
                </c:pt>
                <c:pt idx="290">
                  <c:v>7.8</c:v>
                </c:pt>
                <c:pt idx="291">
                  <c:v>7.7</c:v>
                </c:pt>
                <c:pt idx="292">
                  <c:v>7.4</c:v>
                </c:pt>
                <c:pt idx="293">
                  <c:v>7.2</c:v>
                </c:pt>
                <c:pt idx="294">
                  <c:v>7.5</c:v>
                </c:pt>
                <c:pt idx="295">
                  <c:v>7.5</c:v>
                </c:pt>
                <c:pt idx="296">
                  <c:v>7.3</c:v>
                </c:pt>
                <c:pt idx="297">
                  <c:v>7.4</c:v>
                </c:pt>
                <c:pt idx="298">
                  <c:v>7.2</c:v>
                </c:pt>
                <c:pt idx="299">
                  <c:v>7.3</c:v>
                </c:pt>
                <c:pt idx="300">
                  <c:v>7.3</c:v>
                </c:pt>
                <c:pt idx="301">
                  <c:v>7.2</c:v>
                </c:pt>
                <c:pt idx="302">
                  <c:v>7.2</c:v>
                </c:pt>
                <c:pt idx="303">
                  <c:v>7.3</c:v>
                </c:pt>
                <c:pt idx="304">
                  <c:v>7.2</c:v>
                </c:pt>
                <c:pt idx="305">
                  <c:v>7.4</c:v>
                </c:pt>
                <c:pt idx="306">
                  <c:v>7.4</c:v>
                </c:pt>
                <c:pt idx="307">
                  <c:v>7.1</c:v>
                </c:pt>
                <c:pt idx="308">
                  <c:v>7.1</c:v>
                </c:pt>
                <c:pt idx="309">
                  <c:v>7.1</c:v>
                </c:pt>
                <c:pt idx="310">
                  <c:v>7</c:v>
                </c:pt>
                <c:pt idx="311">
                  <c:v>7</c:v>
                </c:pt>
                <c:pt idx="312">
                  <c:v>6.7</c:v>
                </c:pt>
                <c:pt idx="313">
                  <c:v>7.2</c:v>
                </c:pt>
                <c:pt idx="314">
                  <c:v>7.2</c:v>
                </c:pt>
                <c:pt idx="315">
                  <c:v>7.1</c:v>
                </c:pt>
                <c:pt idx="316">
                  <c:v>7.2</c:v>
                </c:pt>
                <c:pt idx="317">
                  <c:v>7.2</c:v>
                </c:pt>
                <c:pt idx="318">
                  <c:v>7</c:v>
                </c:pt>
                <c:pt idx="319">
                  <c:v>6.9</c:v>
                </c:pt>
                <c:pt idx="320">
                  <c:v>7</c:v>
                </c:pt>
                <c:pt idx="321">
                  <c:v>7</c:v>
                </c:pt>
                <c:pt idx="322">
                  <c:v>6.9</c:v>
                </c:pt>
                <c:pt idx="323">
                  <c:v>6.6</c:v>
                </c:pt>
                <c:pt idx="324">
                  <c:v>6.6</c:v>
                </c:pt>
                <c:pt idx="325">
                  <c:v>6.6</c:v>
                </c:pt>
                <c:pt idx="326">
                  <c:v>6.6</c:v>
                </c:pt>
                <c:pt idx="327">
                  <c:v>6.3</c:v>
                </c:pt>
                <c:pt idx="328">
                  <c:v>6.3</c:v>
                </c:pt>
                <c:pt idx="329">
                  <c:v>6.2</c:v>
                </c:pt>
                <c:pt idx="330">
                  <c:v>6.1</c:v>
                </c:pt>
                <c:pt idx="331">
                  <c:v>6</c:v>
                </c:pt>
                <c:pt idx="332">
                  <c:v>5.9</c:v>
                </c:pt>
                <c:pt idx="333">
                  <c:v>6</c:v>
                </c:pt>
                <c:pt idx="334">
                  <c:v>5.8</c:v>
                </c:pt>
                <c:pt idx="335">
                  <c:v>5.7</c:v>
                </c:pt>
                <c:pt idx="336">
                  <c:v>5.7</c:v>
                </c:pt>
                <c:pt idx="337">
                  <c:v>5.7</c:v>
                </c:pt>
                <c:pt idx="338">
                  <c:v>5.7</c:v>
                </c:pt>
                <c:pt idx="339">
                  <c:v>5.4</c:v>
                </c:pt>
                <c:pt idx="340">
                  <c:v>5.6</c:v>
                </c:pt>
                <c:pt idx="341">
                  <c:v>5.4</c:v>
                </c:pt>
                <c:pt idx="342">
                  <c:v>5.4</c:v>
                </c:pt>
                <c:pt idx="343">
                  <c:v>5.6</c:v>
                </c:pt>
                <c:pt idx="344">
                  <c:v>5.4</c:v>
                </c:pt>
                <c:pt idx="345">
                  <c:v>5.4</c:v>
                </c:pt>
                <c:pt idx="346">
                  <c:v>5.3</c:v>
                </c:pt>
                <c:pt idx="347">
                  <c:v>5.3</c:v>
                </c:pt>
                <c:pt idx="348">
                  <c:v>5.4</c:v>
                </c:pt>
                <c:pt idx="349">
                  <c:v>5.2</c:v>
                </c:pt>
                <c:pt idx="350">
                  <c:v>5</c:v>
                </c:pt>
                <c:pt idx="351">
                  <c:v>5.2</c:v>
                </c:pt>
                <c:pt idx="352">
                  <c:v>5.2</c:v>
                </c:pt>
                <c:pt idx="353">
                  <c:v>5.3</c:v>
                </c:pt>
                <c:pt idx="354">
                  <c:v>5.2</c:v>
                </c:pt>
                <c:pt idx="355">
                  <c:v>5.2</c:v>
                </c:pt>
                <c:pt idx="356">
                  <c:v>5.3</c:v>
                </c:pt>
                <c:pt idx="357">
                  <c:v>5.3</c:v>
                </c:pt>
                <c:pt idx="358">
                  <c:v>5.4</c:v>
                </c:pt>
                <c:pt idx="359">
                  <c:v>5.4</c:v>
                </c:pt>
                <c:pt idx="360">
                  <c:v>5.4</c:v>
                </c:pt>
                <c:pt idx="361">
                  <c:v>5.3</c:v>
                </c:pt>
                <c:pt idx="362">
                  <c:v>5.2</c:v>
                </c:pt>
                <c:pt idx="363">
                  <c:v>5.4</c:v>
                </c:pt>
                <c:pt idx="364">
                  <c:v>5.4</c:v>
                </c:pt>
                <c:pt idx="365">
                  <c:v>5.2</c:v>
                </c:pt>
                <c:pt idx="366">
                  <c:v>5.5</c:v>
                </c:pt>
                <c:pt idx="367">
                  <c:v>5.7</c:v>
                </c:pt>
                <c:pt idx="368">
                  <c:v>5.9</c:v>
                </c:pt>
                <c:pt idx="369">
                  <c:v>5.9</c:v>
                </c:pt>
                <c:pt idx="370">
                  <c:v>6.2</c:v>
                </c:pt>
                <c:pt idx="371">
                  <c:v>6.3</c:v>
                </c:pt>
                <c:pt idx="372">
                  <c:v>6.4</c:v>
                </c:pt>
                <c:pt idx="373">
                  <c:v>6.6</c:v>
                </c:pt>
                <c:pt idx="374">
                  <c:v>6.8</c:v>
                </c:pt>
                <c:pt idx="375">
                  <c:v>6.7</c:v>
                </c:pt>
                <c:pt idx="376">
                  <c:v>6.9</c:v>
                </c:pt>
                <c:pt idx="377">
                  <c:v>6.9</c:v>
                </c:pt>
                <c:pt idx="378">
                  <c:v>6.8</c:v>
                </c:pt>
                <c:pt idx="379">
                  <c:v>6.9</c:v>
                </c:pt>
                <c:pt idx="380">
                  <c:v>6.9</c:v>
                </c:pt>
                <c:pt idx="381">
                  <c:v>7</c:v>
                </c:pt>
                <c:pt idx="382">
                  <c:v>7</c:v>
                </c:pt>
                <c:pt idx="383">
                  <c:v>7.3</c:v>
                </c:pt>
                <c:pt idx="384">
                  <c:v>7.3</c:v>
                </c:pt>
                <c:pt idx="385">
                  <c:v>7.4</c:v>
                </c:pt>
                <c:pt idx="386">
                  <c:v>7.4</c:v>
                </c:pt>
                <c:pt idx="387">
                  <c:v>7.4</c:v>
                </c:pt>
                <c:pt idx="388">
                  <c:v>7.6</c:v>
                </c:pt>
                <c:pt idx="389">
                  <c:v>7.8</c:v>
                </c:pt>
                <c:pt idx="390">
                  <c:v>7.7</c:v>
                </c:pt>
                <c:pt idx="391">
                  <c:v>7.6</c:v>
                </c:pt>
                <c:pt idx="392">
                  <c:v>7.6</c:v>
                </c:pt>
                <c:pt idx="393">
                  <c:v>7.3</c:v>
                </c:pt>
                <c:pt idx="394">
                  <c:v>7.4</c:v>
                </c:pt>
                <c:pt idx="395">
                  <c:v>7.4</c:v>
                </c:pt>
                <c:pt idx="396">
                  <c:v>7.3</c:v>
                </c:pt>
                <c:pt idx="397">
                  <c:v>7.1</c:v>
                </c:pt>
                <c:pt idx="398">
                  <c:v>7</c:v>
                </c:pt>
                <c:pt idx="399">
                  <c:v>7.1</c:v>
                </c:pt>
                <c:pt idx="400">
                  <c:v>7.1</c:v>
                </c:pt>
                <c:pt idx="401">
                  <c:v>7</c:v>
                </c:pt>
                <c:pt idx="402">
                  <c:v>6.9</c:v>
                </c:pt>
                <c:pt idx="403">
                  <c:v>6.8</c:v>
                </c:pt>
                <c:pt idx="404">
                  <c:v>6.7</c:v>
                </c:pt>
                <c:pt idx="405">
                  <c:v>6.8</c:v>
                </c:pt>
                <c:pt idx="406">
                  <c:v>6.6</c:v>
                </c:pt>
                <c:pt idx="407">
                  <c:v>6.5</c:v>
                </c:pt>
                <c:pt idx="408">
                  <c:v>6.6</c:v>
                </c:pt>
                <c:pt idx="409">
                  <c:v>6.6</c:v>
                </c:pt>
                <c:pt idx="410">
                  <c:v>6.5</c:v>
                </c:pt>
                <c:pt idx="411">
                  <c:v>6.4</c:v>
                </c:pt>
                <c:pt idx="412">
                  <c:v>6.1</c:v>
                </c:pt>
                <c:pt idx="413">
                  <c:v>6.1</c:v>
                </c:pt>
                <c:pt idx="414">
                  <c:v>6.1</c:v>
                </c:pt>
                <c:pt idx="415">
                  <c:v>6</c:v>
                </c:pt>
                <c:pt idx="416">
                  <c:v>5.9</c:v>
                </c:pt>
                <c:pt idx="417">
                  <c:v>5.8</c:v>
                </c:pt>
                <c:pt idx="418">
                  <c:v>5.6</c:v>
                </c:pt>
                <c:pt idx="419">
                  <c:v>5.5</c:v>
                </c:pt>
                <c:pt idx="420">
                  <c:v>5.6</c:v>
                </c:pt>
                <c:pt idx="421">
                  <c:v>5.4</c:v>
                </c:pt>
                <c:pt idx="422">
                  <c:v>5.4</c:v>
                </c:pt>
                <c:pt idx="423">
                  <c:v>5.8</c:v>
                </c:pt>
                <c:pt idx="424">
                  <c:v>5.6</c:v>
                </c:pt>
                <c:pt idx="425">
                  <c:v>5.6</c:v>
                </c:pt>
                <c:pt idx="426">
                  <c:v>5.7</c:v>
                </c:pt>
                <c:pt idx="427">
                  <c:v>5.7</c:v>
                </c:pt>
                <c:pt idx="428">
                  <c:v>5.6</c:v>
                </c:pt>
                <c:pt idx="429">
                  <c:v>5.5</c:v>
                </c:pt>
                <c:pt idx="430">
                  <c:v>5.6</c:v>
                </c:pt>
                <c:pt idx="431">
                  <c:v>5.6</c:v>
                </c:pt>
                <c:pt idx="432">
                  <c:v>5.6</c:v>
                </c:pt>
                <c:pt idx="433">
                  <c:v>5.5</c:v>
                </c:pt>
                <c:pt idx="434">
                  <c:v>5.5</c:v>
                </c:pt>
                <c:pt idx="435">
                  <c:v>5.6</c:v>
                </c:pt>
                <c:pt idx="436">
                  <c:v>5.6</c:v>
                </c:pt>
                <c:pt idx="437">
                  <c:v>5.3</c:v>
                </c:pt>
                <c:pt idx="438">
                  <c:v>5.5</c:v>
                </c:pt>
                <c:pt idx="439">
                  <c:v>5.0999999999999996</c:v>
                </c:pt>
                <c:pt idx="440">
                  <c:v>5.2</c:v>
                </c:pt>
                <c:pt idx="441">
                  <c:v>5.2</c:v>
                </c:pt>
                <c:pt idx="442">
                  <c:v>5.4</c:v>
                </c:pt>
                <c:pt idx="443">
                  <c:v>5.4</c:v>
                </c:pt>
                <c:pt idx="444">
                  <c:v>5.3</c:v>
                </c:pt>
                <c:pt idx="445">
                  <c:v>5.2</c:v>
                </c:pt>
                <c:pt idx="446">
                  <c:v>5.2</c:v>
                </c:pt>
                <c:pt idx="447">
                  <c:v>5.0999999999999996</c:v>
                </c:pt>
                <c:pt idx="448">
                  <c:v>4.9000000000000004</c:v>
                </c:pt>
                <c:pt idx="449">
                  <c:v>5</c:v>
                </c:pt>
                <c:pt idx="450">
                  <c:v>4.9000000000000004</c:v>
                </c:pt>
                <c:pt idx="451">
                  <c:v>4.8</c:v>
                </c:pt>
                <c:pt idx="452">
                  <c:v>4.9000000000000004</c:v>
                </c:pt>
                <c:pt idx="453">
                  <c:v>4.7</c:v>
                </c:pt>
                <c:pt idx="454">
                  <c:v>4.5999999999999996</c:v>
                </c:pt>
                <c:pt idx="455">
                  <c:v>4.7</c:v>
                </c:pt>
                <c:pt idx="456">
                  <c:v>4.5999999999999996</c:v>
                </c:pt>
                <c:pt idx="457">
                  <c:v>4.5999999999999996</c:v>
                </c:pt>
                <c:pt idx="458">
                  <c:v>4.7</c:v>
                </c:pt>
                <c:pt idx="459">
                  <c:v>4.3</c:v>
                </c:pt>
                <c:pt idx="460">
                  <c:v>4.4000000000000004</c:v>
                </c:pt>
                <c:pt idx="461">
                  <c:v>4.5</c:v>
                </c:pt>
                <c:pt idx="462">
                  <c:v>4.5</c:v>
                </c:pt>
                <c:pt idx="463">
                  <c:v>4.5</c:v>
                </c:pt>
                <c:pt idx="464">
                  <c:v>4.5999999999999996</c:v>
                </c:pt>
                <c:pt idx="465">
                  <c:v>4.5</c:v>
                </c:pt>
                <c:pt idx="466">
                  <c:v>4.4000000000000004</c:v>
                </c:pt>
                <c:pt idx="467">
                  <c:v>4.4000000000000004</c:v>
                </c:pt>
                <c:pt idx="468">
                  <c:v>4.3</c:v>
                </c:pt>
                <c:pt idx="469">
                  <c:v>4.4000000000000004</c:v>
                </c:pt>
                <c:pt idx="470">
                  <c:v>4.2</c:v>
                </c:pt>
                <c:pt idx="471">
                  <c:v>4.3</c:v>
                </c:pt>
                <c:pt idx="472">
                  <c:v>4.2</c:v>
                </c:pt>
                <c:pt idx="473">
                  <c:v>4.3</c:v>
                </c:pt>
                <c:pt idx="474">
                  <c:v>4.3</c:v>
                </c:pt>
                <c:pt idx="475">
                  <c:v>4.2</c:v>
                </c:pt>
                <c:pt idx="476">
                  <c:v>4.2</c:v>
                </c:pt>
                <c:pt idx="477">
                  <c:v>4.0999999999999996</c:v>
                </c:pt>
                <c:pt idx="478">
                  <c:v>4.0999999999999996</c:v>
                </c:pt>
                <c:pt idx="479">
                  <c:v>4</c:v>
                </c:pt>
                <c:pt idx="480">
                  <c:v>4</c:v>
                </c:pt>
                <c:pt idx="481">
                  <c:v>4.0999999999999996</c:v>
                </c:pt>
                <c:pt idx="482">
                  <c:v>4</c:v>
                </c:pt>
                <c:pt idx="483">
                  <c:v>3.8</c:v>
                </c:pt>
                <c:pt idx="484">
                  <c:v>4</c:v>
                </c:pt>
                <c:pt idx="485">
                  <c:v>4</c:v>
                </c:pt>
                <c:pt idx="486">
                  <c:v>4</c:v>
                </c:pt>
                <c:pt idx="487">
                  <c:v>4.0999999999999996</c:v>
                </c:pt>
                <c:pt idx="488">
                  <c:v>3.9</c:v>
                </c:pt>
                <c:pt idx="489">
                  <c:v>3.9</c:v>
                </c:pt>
                <c:pt idx="490">
                  <c:v>3.9</c:v>
                </c:pt>
                <c:pt idx="491">
                  <c:v>3.9</c:v>
                </c:pt>
                <c:pt idx="492">
                  <c:v>4.2</c:v>
                </c:pt>
                <c:pt idx="493">
                  <c:v>4.2</c:v>
                </c:pt>
                <c:pt idx="494">
                  <c:v>4.3</c:v>
                </c:pt>
                <c:pt idx="495">
                  <c:v>4.4000000000000004</c:v>
                </c:pt>
                <c:pt idx="496">
                  <c:v>4.3</c:v>
                </c:pt>
                <c:pt idx="497">
                  <c:v>4.5</c:v>
                </c:pt>
                <c:pt idx="498">
                  <c:v>4.5999999999999996</c:v>
                </c:pt>
                <c:pt idx="499">
                  <c:v>4.9000000000000004</c:v>
                </c:pt>
                <c:pt idx="500">
                  <c:v>5</c:v>
                </c:pt>
                <c:pt idx="501">
                  <c:v>5.3</c:v>
                </c:pt>
                <c:pt idx="502">
                  <c:v>5.5</c:v>
                </c:pt>
                <c:pt idx="503">
                  <c:v>5.7</c:v>
                </c:pt>
                <c:pt idx="504">
                  <c:v>5.7</c:v>
                </c:pt>
                <c:pt idx="505">
                  <c:v>5.7</c:v>
                </c:pt>
                <c:pt idx="506">
                  <c:v>5.7</c:v>
                </c:pt>
                <c:pt idx="507">
                  <c:v>5.9</c:v>
                </c:pt>
                <c:pt idx="508">
                  <c:v>5.8</c:v>
                </c:pt>
                <c:pt idx="509">
                  <c:v>5.8</c:v>
                </c:pt>
                <c:pt idx="510">
                  <c:v>5.8</c:v>
                </c:pt>
                <c:pt idx="511">
                  <c:v>5.7</c:v>
                </c:pt>
                <c:pt idx="512">
                  <c:v>5.7</c:v>
                </c:pt>
                <c:pt idx="513">
                  <c:v>5.7</c:v>
                </c:pt>
                <c:pt idx="514">
                  <c:v>5.9</c:v>
                </c:pt>
                <c:pt idx="515">
                  <c:v>6</c:v>
                </c:pt>
                <c:pt idx="516">
                  <c:v>5.8</c:v>
                </c:pt>
                <c:pt idx="517">
                  <c:v>5.9</c:v>
                </c:pt>
                <c:pt idx="518">
                  <c:v>5.9</c:v>
                </c:pt>
                <c:pt idx="519">
                  <c:v>6</c:v>
                </c:pt>
                <c:pt idx="520">
                  <c:v>6.1</c:v>
                </c:pt>
                <c:pt idx="521">
                  <c:v>6.3</c:v>
                </c:pt>
                <c:pt idx="522">
                  <c:v>6.2</c:v>
                </c:pt>
                <c:pt idx="523">
                  <c:v>6.1</c:v>
                </c:pt>
                <c:pt idx="524">
                  <c:v>6.1</c:v>
                </c:pt>
                <c:pt idx="525">
                  <c:v>6</c:v>
                </c:pt>
                <c:pt idx="526">
                  <c:v>5.8</c:v>
                </c:pt>
                <c:pt idx="527">
                  <c:v>5.7</c:v>
                </c:pt>
                <c:pt idx="528">
                  <c:v>5.7</c:v>
                </c:pt>
                <c:pt idx="529">
                  <c:v>5.6</c:v>
                </c:pt>
                <c:pt idx="530">
                  <c:v>5.8</c:v>
                </c:pt>
                <c:pt idx="531">
                  <c:v>5.6</c:v>
                </c:pt>
                <c:pt idx="532">
                  <c:v>5.6</c:v>
                </c:pt>
                <c:pt idx="533">
                  <c:v>5.6</c:v>
                </c:pt>
                <c:pt idx="534">
                  <c:v>5.5</c:v>
                </c:pt>
                <c:pt idx="535">
                  <c:v>5.4</c:v>
                </c:pt>
                <c:pt idx="536">
                  <c:v>5.4</c:v>
                </c:pt>
                <c:pt idx="537">
                  <c:v>5.5</c:v>
                </c:pt>
                <c:pt idx="538">
                  <c:v>5.4</c:v>
                </c:pt>
                <c:pt idx="539">
                  <c:v>5.4</c:v>
                </c:pt>
                <c:pt idx="540">
                  <c:v>5.3</c:v>
                </c:pt>
                <c:pt idx="541">
                  <c:v>5.4</c:v>
                </c:pt>
                <c:pt idx="542">
                  <c:v>5.2</c:v>
                </c:pt>
                <c:pt idx="543">
                  <c:v>5.2</c:v>
                </c:pt>
                <c:pt idx="544">
                  <c:v>5.0999999999999996</c:v>
                </c:pt>
                <c:pt idx="545">
                  <c:v>5</c:v>
                </c:pt>
                <c:pt idx="546">
                  <c:v>5</c:v>
                </c:pt>
                <c:pt idx="547">
                  <c:v>4.9000000000000004</c:v>
                </c:pt>
                <c:pt idx="548">
                  <c:v>5</c:v>
                </c:pt>
                <c:pt idx="549">
                  <c:v>5</c:v>
                </c:pt>
                <c:pt idx="550">
                  <c:v>5</c:v>
                </c:pt>
                <c:pt idx="551">
                  <c:v>4.9000000000000004</c:v>
                </c:pt>
                <c:pt idx="552">
                  <c:v>4.7</c:v>
                </c:pt>
                <c:pt idx="553">
                  <c:v>4.8</c:v>
                </c:pt>
                <c:pt idx="554">
                  <c:v>4.7</c:v>
                </c:pt>
                <c:pt idx="555">
                  <c:v>4.7</c:v>
                </c:pt>
                <c:pt idx="556">
                  <c:v>4.5999999999999996</c:v>
                </c:pt>
                <c:pt idx="557">
                  <c:v>4.5999999999999996</c:v>
                </c:pt>
                <c:pt idx="558">
                  <c:v>4.7</c:v>
                </c:pt>
                <c:pt idx="559">
                  <c:v>4.7</c:v>
                </c:pt>
                <c:pt idx="560">
                  <c:v>4.5</c:v>
                </c:pt>
                <c:pt idx="561">
                  <c:v>4.4000000000000004</c:v>
                </c:pt>
                <c:pt idx="562">
                  <c:v>4.5</c:v>
                </c:pt>
                <c:pt idx="563">
                  <c:v>4.4000000000000004</c:v>
                </c:pt>
                <c:pt idx="564">
                  <c:v>4.5999999999999996</c:v>
                </c:pt>
                <c:pt idx="565">
                  <c:v>4.5</c:v>
                </c:pt>
                <c:pt idx="566">
                  <c:v>4.4000000000000004</c:v>
                </c:pt>
                <c:pt idx="567">
                  <c:v>4.5</c:v>
                </c:pt>
                <c:pt idx="568">
                  <c:v>4.4000000000000004</c:v>
                </c:pt>
                <c:pt idx="569">
                  <c:v>4.5999999999999996</c:v>
                </c:pt>
                <c:pt idx="570">
                  <c:v>4.7</c:v>
                </c:pt>
                <c:pt idx="571">
                  <c:v>4.5999999999999996</c:v>
                </c:pt>
                <c:pt idx="572">
                  <c:v>4.7</c:v>
                </c:pt>
                <c:pt idx="573">
                  <c:v>4.7</c:v>
                </c:pt>
                <c:pt idx="574">
                  <c:v>4.7</c:v>
                </c:pt>
                <c:pt idx="575">
                  <c:v>5</c:v>
                </c:pt>
                <c:pt idx="576">
                  <c:v>5</c:v>
                </c:pt>
                <c:pt idx="577">
                  <c:v>4.9000000000000004</c:v>
                </c:pt>
                <c:pt idx="578">
                  <c:v>5.0999999999999996</c:v>
                </c:pt>
                <c:pt idx="579">
                  <c:v>5</c:v>
                </c:pt>
                <c:pt idx="580">
                  <c:v>5.4</c:v>
                </c:pt>
                <c:pt idx="581">
                  <c:v>5.6</c:v>
                </c:pt>
                <c:pt idx="582">
                  <c:v>5.8</c:v>
                </c:pt>
                <c:pt idx="583">
                  <c:v>6.1</c:v>
                </c:pt>
                <c:pt idx="584">
                  <c:v>6.1</c:v>
                </c:pt>
                <c:pt idx="585">
                  <c:v>6.5</c:v>
                </c:pt>
                <c:pt idx="586">
                  <c:v>6.8</c:v>
                </c:pt>
                <c:pt idx="587">
                  <c:v>7.3</c:v>
                </c:pt>
                <c:pt idx="588">
                  <c:v>7.8</c:v>
                </c:pt>
                <c:pt idx="589">
                  <c:v>8.3000000000000007</c:v>
                </c:pt>
                <c:pt idx="590">
                  <c:v>8.6999999999999993</c:v>
                </c:pt>
                <c:pt idx="591">
                  <c:v>9</c:v>
                </c:pt>
                <c:pt idx="592">
                  <c:v>9.4</c:v>
                </c:pt>
                <c:pt idx="593">
                  <c:v>9.5</c:v>
                </c:pt>
                <c:pt idx="594">
                  <c:v>9.5</c:v>
                </c:pt>
                <c:pt idx="595">
                  <c:v>9.6</c:v>
                </c:pt>
                <c:pt idx="596">
                  <c:v>9.8000000000000007</c:v>
                </c:pt>
                <c:pt idx="597">
                  <c:v>10</c:v>
                </c:pt>
                <c:pt idx="598">
                  <c:v>9.9</c:v>
                </c:pt>
                <c:pt idx="599">
                  <c:v>9.9</c:v>
                </c:pt>
                <c:pt idx="600">
                  <c:v>9.8000000000000007</c:v>
                </c:pt>
                <c:pt idx="601">
                  <c:v>9.8000000000000007</c:v>
                </c:pt>
                <c:pt idx="602">
                  <c:v>9.9</c:v>
                </c:pt>
                <c:pt idx="603">
                  <c:v>9.9</c:v>
                </c:pt>
                <c:pt idx="604">
                  <c:v>9.6</c:v>
                </c:pt>
                <c:pt idx="605">
                  <c:v>9.4</c:v>
                </c:pt>
                <c:pt idx="606">
                  <c:v>9.4</c:v>
                </c:pt>
                <c:pt idx="607">
                  <c:v>9.5</c:v>
                </c:pt>
                <c:pt idx="608">
                  <c:v>9.5</c:v>
                </c:pt>
                <c:pt idx="609">
                  <c:v>9.4</c:v>
                </c:pt>
                <c:pt idx="610">
                  <c:v>9.8000000000000007</c:v>
                </c:pt>
                <c:pt idx="611">
                  <c:v>9.3000000000000007</c:v>
                </c:pt>
                <c:pt idx="612">
                  <c:v>9.1</c:v>
                </c:pt>
                <c:pt idx="613">
                  <c:v>9</c:v>
                </c:pt>
                <c:pt idx="614">
                  <c:v>9</c:v>
                </c:pt>
                <c:pt idx="615">
                  <c:v>9.1</c:v>
                </c:pt>
                <c:pt idx="616">
                  <c:v>9</c:v>
                </c:pt>
                <c:pt idx="617">
                  <c:v>9.1</c:v>
                </c:pt>
                <c:pt idx="618">
                  <c:v>9</c:v>
                </c:pt>
                <c:pt idx="619">
                  <c:v>9</c:v>
                </c:pt>
                <c:pt idx="620">
                  <c:v>9</c:v>
                </c:pt>
                <c:pt idx="621">
                  <c:v>8.8000000000000007</c:v>
                </c:pt>
                <c:pt idx="622">
                  <c:v>8.6</c:v>
                </c:pt>
                <c:pt idx="623">
                  <c:v>8.5</c:v>
                </c:pt>
                <c:pt idx="624">
                  <c:v>8.3000000000000007</c:v>
                </c:pt>
                <c:pt idx="625">
                  <c:v>8.3000000000000007</c:v>
                </c:pt>
                <c:pt idx="626">
                  <c:v>8.1999999999999993</c:v>
                </c:pt>
                <c:pt idx="627">
                  <c:v>8.1999999999999993</c:v>
                </c:pt>
                <c:pt idx="628">
                  <c:v>8.1999999999999993</c:v>
                </c:pt>
                <c:pt idx="629">
                  <c:v>8.1999999999999993</c:v>
                </c:pt>
                <c:pt idx="630">
                  <c:v>8.1999999999999993</c:v>
                </c:pt>
                <c:pt idx="631">
                  <c:v>8.1</c:v>
                </c:pt>
                <c:pt idx="632">
                  <c:v>7.8</c:v>
                </c:pt>
                <c:pt idx="633">
                  <c:v>7.8</c:v>
                </c:pt>
                <c:pt idx="634">
                  <c:v>7.7</c:v>
                </c:pt>
                <c:pt idx="635">
                  <c:v>7.9</c:v>
                </c:pt>
                <c:pt idx="636">
                  <c:v>8</c:v>
                </c:pt>
                <c:pt idx="637">
                  <c:v>7.7</c:v>
                </c:pt>
                <c:pt idx="638">
                  <c:v>7.5</c:v>
                </c:pt>
                <c:pt idx="639">
                  <c:v>7.6</c:v>
                </c:pt>
                <c:pt idx="640">
                  <c:v>7.5</c:v>
                </c:pt>
                <c:pt idx="641">
                  <c:v>7.5</c:v>
                </c:pt>
                <c:pt idx="642">
                  <c:v>7.3</c:v>
                </c:pt>
                <c:pt idx="643">
                  <c:v>7.2</c:v>
                </c:pt>
                <c:pt idx="644">
                  <c:v>7.2</c:v>
                </c:pt>
                <c:pt idx="645">
                  <c:v>7.2</c:v>
                </c:pt>
                <c:pt idx="646">
                  <c:v>6.9</c:v>
                </c:pt>
                <c:pt idx="647">
                  <c:v>6.7</c:v>
                </c:pt>
                <c:pt idx="648">
                  <c:v>6.6</c:v>
                </c:pt>
                <c:pt idx="649">
                  <c:v>6.7</c:v>
                </c:pt>
                <c:pt idx="650">
                  <c:v>6.7</c:v>
                </c:pt>
                <c:pt idx="651">
                  <c:v>6.2</c:v>
                </c:pt>
                <c:pt idx="652">
                  <c:v>6.3</c:v>
                </c:pt>
                <c:pt idx="653">
                  <c:v>6.1</c:v>
                </c:pt>
                <c:pt idx="654">
                  <c:v>6.2</c:v>
                </c:pt>
                <c:pt idx="655">
                  <c:v>6.1</c:v>
                </c:pt>
                <c:pt idx="656">
                  <c:v>5.9</c:v>
                </c:pt>
                <c:pt idx="657">
                  <c:v>5.7</c:v>
                </c:pt>
                <c:pt idx="658">
                  <c:v>5.8</c:v>
                </c:pt>
                <c:pt idx="659">
                  <c:v>5.6</c:v>
                </c:pt>
                <c:pt idx="660">
                  <c:v>5.7</c:v>
                </c:pt>
                <c:pt idx="661">
                  <c:v>5.5</c:v>
                </c:pt>
                <c:pt idx="662">
                  <c:v>5.4</c:v>
                </c:pt>
                <c:pt idx="663">
                  <c:v>5.4</c:v>
                </c:pt>
                <c:pt idx="664">
                  <c:v>5.6</c:v>
                </c:pt>
                <c:pt idx="665">
                  <c:v>5.3</c:v>
                </c:pt>
                <c:pt idx="666">
                  <c:v>5.2</c:v>
                </c:pt>
                <c:pt idx="667">
                  <c:v>5.0999999999999996</c:v>
                </c:pt>
                <c:pt idx="668">
                  <c:v>5</c:v>
                </c:pt>
                <c:pt idx="669">
                  <c:v>5</c:v>
                </c:pt>
                <c:pt idx="670">
                  <c:v>5.0999999999999996</c:v>
                </c:pt>
                <c:pt idx="671">
                  <c:v>5</c:v>
                </c:pt>
                <c:pt idx="672">
                  <c:v>4.9000000000000004</c:v>
                </c:pt>
                <c:pt idx="673">
                  <c:v>4.9000000000000004</c:v>
                </c:pt>
                <c:pt idx="674">
                  <c:v>5</c:v>
                </c:pt>
                <c:pt idx="675">
                  <c:v>5</c:v>
                </c:pt>
                <c:pt idx="676">
                  <c:v>4.8</c:v>
                </c:pt>
                <c:pt idx="677">
                  <c:v>4.9000000000000004</c:v>
                </c:pt>
                <c:pt idx="678">
                  <c:v>4.8</c:v>
                </c:pt>
                <c:pt idx="679">
                  <c:v>4.9000000000000004</c:v>
                </c:pt>
                <c:pt idx="680">
                  <c:v>5</c:v>
                </c:pt>
                <c:pt idx="681">
                  <c:v>4.9000000000000004</c:v>
                </c:pt>
                <c:pt idx="682">
                  <c:v>4.7</c:v>
                </c:pt>
                <c:pt idx="683">
                  <c:v>4.7</c:v>
                </c:pt>
                <c:pt idx="684">
                  <c:v>4.7</c:v>
                </c:pt>
                <c:pt idx="685">
                  <c:v>4.5999999999999996</c:v>
                </c:pt>
                <c:pt idx="686">
                  <c:v>4.4000000000000004</c:v>
                </c:pt>
                <c:pt idx="687">
                  <c:v>4.4000000000000004</c:v>
                </c:pt>
                <c:pt idx="688">
                  <c:v>4.4000000000000004</c:v>
                </c:pt>
                <c:pt idx="689">
                  <c:v>4.3</c:v>
                </c:pt>
                <c:pt idx="690">
                  <c:v>4.3</c:v>
                </c:pt>
                <c:pt idx="691">
                  <c:v>4.4000000000000004</c:v>
                </c:pt>
                <c:pt idx="692">
                  <c:v>4.2</c:v>
                </c:pt>
                <c:pt idx="693">
                  <c:v>4.0999999999999996</c:v>
                </c:pt>
                <c:pt idx="694">
                  <c:v>4.2</c:v>
                </c:pt>
                <c:pt idx="695">
                  <c:v>4.0999999999999996</c:v>
                </c:pt>
                <c:pt idx="696">
                  <c:v>4.0999999999999996</c:v>
                </c:pt>
                <c:pt idx="697">
                  <c:v>4.0999999999999996</c:v>
                </c:pt>
                <c:pt idx="698">
                  <c:v>4</c:v>
                </c:pt>
                <c:pt idx="699">
                  <c:v>4</c:v>
                </c:pt>
                <c:pt idx="700">
                  <c:v>3.8</c:v>
                </c:pt>
                <c:pt idx="701">
                  <c:v>4</c:v>
                </c:pt>
                <c:pt idx="702">
                  <c:v>3.8</c:v>
                </c:pt>
                <c:pt idx="703">
                  <c:v>3.8</c:v>
                </c:pt>
                <c:pt idx="704">
                  <c:v>3.7</c:v>
                </c:pt>
                <c:pt idx="705">
                  <c:v>3.8</c:v>
                </c:pt>
                <c:pt idx="706">
                  <c:v>3.7</c:v>
                </c:pt>
                <c:pt idx="707">
                  <c:v>3.9</c:v>
                </c:pt>
                <c:pt idx="708">
                  <c:v>4</c:v>
                </c:pt>
                <c:pt idx="709">
                  <c:v>3.8</c:v>
                </c:pt>
                <c:pt idx="710">
                  <c:v>3.8</c:v>
                </c:pt>
                <c:pt idx="711">
                  <c:v>3.6</c:v>
                </c:pt>
                <c:pt idx="712">
                  <c:v>3.6</c:v>
                </c:pt>
                <c:pt idx="713">
                  <c:v>3.7</c:v>
                </c:pt>
                <c:pt idx="714">
                  <c:v>3.7</c:v>
                </c:pt>
                <c:pt idx="715">
                  <c:v>3.7</c:v>
                </c:pt>
                <c:pt idx="716">
                  <c:v>3.5</c:v>
                </c:pt>
                <c:pt idx="717">
                  <c:v>3.6</c:v>
                </c:pt>
                <c:pt idx="718">
                  <c:v>3.5</c:v>
                </c:pt>
                <c:pt idx="719">
                  <c:v>3.5</c:v>
                </c:pt>
                <c:pt idx="720">
                  <c:v>3.6</c:v>
                </c:pt>
                <c:pt idx="721">
                  <c:v>3.5</c:v>
                </c:pt>
              </c:numCache>
            </c:numRef>
          </c:val>
          <c:smooth val="0"/>
          <c:extLst>
            <c:ext xmlns:c16="http://schemas.microsoft.com/office/drawing/2014/chart" uri="{C3380CC4-5D6E-409C-BE32-E72D297353CC}">
              <c16:uniqueId val="{00000000-E9E8-4E7F-8FE2-82CC0D0A0ED8}"/>
            </c:ext>
          </c:extLst>
        </c:ser>
        <c:dLbls>
          <c:showLegendKey val="0"/>
          <c:showVal val="0"/>
          <c:showCatName val="0"/>
          <c:showSerName val="0"/>
          <c:showPercent val="0"/>
          <c:showBubbleSize val="0"/>
        </c:dLbls>
        <c:smooth val="0"/>
        <c:axId val="455616984"/>
        <c:axId val="455617312"/>
      </c:lineChart>
      <c:catAx>
        <c:axId val="45561698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617312"/>
        <c:crosses val="autoZero"/>
        <c:auto val="1"/>
        <c:lblAlgn val="ctr"/>
        <c:lblOffset val="100"/>
        <c:noMultiLvlLbl val="0"/>
      </c:catAx>
      <c:valAx>
        <c:axId val="45561731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6169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solidFill>
                  <a:schemeClr val="tx1"/>
                </a:solidFill>
              </a:rPr>
              <a:t>History and CBO Projections of r-g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2143263342082237E-2"/>
          <c:y val="0.12324074074074072"/>
          <c:w val="0.88341229221347328"/>
          <c:h val="0.67132764654418198"/>
        </c:manualLayout>
      </c:layout>
      <c:lineChart>
        <c:grouping val="standard"/>
        <c:varyColors val="0"/>
        <c:ser>
          <c:idx val="0"/>
          <c:order val="0"/>
          <c:spPr>
            <a:ln w="28575" cap="rnd">
              <a:solidFill>
                <a:schemeClr val="accent1"/>
              </a:solidFill>
              <a:round/>
            </a:ln>
            <a:effectLst/>
          </c:spPr>
          <c:marker>
            <c:symbol val="none"/>
          </c:marker>
          <c:cat>
            <c:numRef>
              <c:f>'3. Economic Vars'!$F$8:$BN$8</c:f>
              <c:numCache>
                <c:formatCode>General</c:formatCode>
                <c:ptCount val="6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pt idx="51">
                  <c:v>2041</c:v>
                </c:pt>
                <c:pt idx="52">
                  <c:v>2042</c:v>
                </c:pt>
                <c:pt idx="53">
                  <c:v>2043</c:v>
                </c:pt>
                <c:pt idx="54">
                  <c:v>2044</c:v>
                </c:pt>
                <c:pt idx="55">
                  <c:v>2045</c:v>
                </c:pt>
                <c:pt idx="56">
                  <c:v>2046</c:v>
                </c:pt>
                <c:pt idx="57">
                  <c:v>2047</c:v>
                </c:pt>
                <c:pt idx="58">
                  <c:v>2048</c:v>
                </c:pt>
                <c:pt idx="59">
                  <c:v>2049</c:v>
                </c:pt>
                <c:pt idx="60">
                  <c:v>2050</c:v>
                </c:pt>
              </c:numCache>
            </c:numRef>
          </c:cat>
          <c:val>
            <c:numRef>
              <c:f>'3. Economic Vars'!$F$42:$BN$42</c:f>
              <c:numCache>
                <c:formatCode>0.0</c:formatCode>
                <c:ptCount val="61"/>
                <c:pt idx="0">
                  <c:v>2.2000000000000002</c:v>
                </c:pt>
                <c:pt idx="1">
                  <c:v>4.8</c:v>
                </c:pt>
                <c:pt idx="2">
                  <c:v>2.1000000000000005</c:v>
                </c:pt>
                <c:pt idx="3">
                  <c:v>1</c:v>
                </c:pt>
                <c:pt idx="4">
                  <c:v>0.29999999999999982</c:v>
                </c:pt>
                <c:pt idx="5">
                  <c:v>1.5</c:v>
                </c:pt>
                <c:pt idx="6">
                  <c:v>1.5</c:v>
                </c:pt>
                <c:pt idx="7">
                  <c:v>0.20000000000000018</c:v>
                </c:pt>
                <c:pt idx="8">
                  <c:v>0.70000000000000018</c:v>
                </c:pt>
                <c:pt idx="9">
                  <c:v>0.10000000000000053</c:v>
                </c:pt>
                <c:pt idx="10">
                  <c:v>-0.60000000000000053</c:v>
                </c:pt>
                <c:pt idx="11">
                  <c:v>2</c:v>
                </c:pt>
                <c:pt idx="12">
                  <c:v>2.3000000000000003</c:v>
                </c:pt>
                <c:pt idx="13">
                  <c:v>9.9999999999999645E-2</c:v>
                </c:pt>
                <c:pt idx="14">
                  <c:v>-2.5</c:v>
                </c:pt>
                <c:pt idx="15">
                  <c:v>-2.4000000000000004</c:v>
                </c:pt>
                <c:pt idx="16">
                  <c:v>-1.3999999999999995</c:v>
                </c:pt>
                <c:pt idx="17">
                  <c:v>0.10000000000000053</c:v>
                </c:pt>
                <c:pt idx="18">
                  <c:v>1.7999999999999998</c:v>
                </c:pt>
                <c:pt idx="19">
                  <c:v>5.3000000000000007</c:v>
                </c:pt>
                <c:pt idx="20">
                  <c:v>-0.19999999999999973</c:v>
                </c:pt>
                <c:pt idx="21">
                  <c:v>-1.1999999999999997</c:v>
                </c:pt>
                <c:pt idx="22">
                  <c:v>-2</c:v>
                </c:pt>
                <c:pt idx="23">
                  <c:v>-1.4</c:v>
                </c:pt>
                <c:pt idx="24">
                  <c:v>-2.5000000000000004</c:v>
                </c:pt>
                <c:pt idx="25">
                  <c:v>-2.7</c:v>
                </c:pt>
                <c:pt idx="26">
                  <c:v>-0.7</c:v>
                </c:pt>
                <c:pt idx="27">
                  <c:v>-2</c:v>
                </c:pt>
                <c:pt idx="28">
                  <c:v>-3.2</c:v>
                </c:pt>
                <c:pt idx="29">
                  <c:v>-1.9</c:v>
                </c:pt>
                <c:pt idx="30">
                  <c:v>4.7</c:v>
                </c:pt>
                <c:pt idx="31">
                  <c:v>-0.30000000000000004</c:v>
                </c:pt>
                <c:pt idx="32">
                  <c:v>-3.8999999999999995</c:v>
                </c:pt>
                <c:pt idx="33">
                  <c:v>-2.8999999999999995</c:v>
                </c:pt>
                <c:pt idx="34">
                  <c:v>-3.1999999999999997</c:v>
                </c:pt>
                <c:pt idx="35">
                  <c:v>-3.3000000000000003</c:v>
                </c:pt>
                <c:pt idx="36">
                  <c:v>-3.3</c:v>
                </c:pt>
                <c:pt idx="37">
                  <c:v>-3.1000000000000005</c:v>
                </c:pt>
                <c:pt idx="38">
                  <c:v>-2.8</c:v>
                </c:pt>
                <c:pt idx="39">
                  <c:v>-2.2000000000000002</c:v>
                </c:pt>
                <c:pt idx="40">
                  <c:v>-1.7999999999999998</c:v>
                </c:pt>
                <c:pt idx="41">
                  <c:v>-1.4</c:v>
                </c:pt>
                <c:pt idx="42">
                  <c:v>-1</c:v>
                </c:pt>
                <c:pt idx="43">
                  <c:v>-0.80000000000000027</c:v>
                </c:pt>
                <c:pt idx="44">
                  <c:v>-0.5</c:v>
                </c:pt>
                <c:pt idx="45">
                  <c:v>-0.30000000000000027</c:v>
                </c:pt>
                <c:pt idx="46">
                  <c:v>-0.30000000000000027</c:v>
                </c:pt>
                <c:pt idx="47">
                  <c:v>-0.20000000000000018</c:v>
                </c:pt>
                <c:pt idx="48">
                  <c:v>0</c:v>
                </c:pt>
                <c:pt idx="49">
                  <c:v>0.10000000000000009</c:v>
                </c:pt>
                <c:pt idx="50">
                  <c:v>0.20000000000000018</c:v>
                </c:pt>
                <c:pt idx="51">
                  <c:v>0.20000000000000018</c:v>
                </c:pt>
                <c:pt idx="52">
                  <c:v>0.29999999999999982</c:v>
                </c:pt>
                <c:pt idx="53">
                  <c:v>0.39999999999999991</c:v>
                </c:pt>
                <c:pt idx="54">
                  <c:v>0.5</c:v>
                </c:pt>
                <c:pt idx="55">
                  <c:v>0.59999999999999964</c:v>
                </c:pt>
                <c:pt idx="56">
                  <c:v>0.59999999999999964</c:v>
                </c:pt>
                <c:pt idx="57">
                  <c:v>0.60000000000000009</c:v>
                </c:pt>
                <c:pt idx="58">
                  <c:v>0.69999999999999973</c:v>
                </c:pt>
                <c:pt idx="59">
                  <c:v>0.80000000000000027</c:v>
                </c:pt>
                <c:pt idx="60">
                  <c:v>0.80000000000000027</c:v>
                </c:pt>
              </c:numCache>
            </c:numRef>
          </c:val>
          <c:smooth val="0"/>
          <c:extLst>
            <c:ext xmlns:c16="http://schemas.microsoft.com/office/drawing/2014/chart" uri="{C3380CC4-5D6E-409C-BE32-E72D297353CC}">
              <c16:uniqueId val="{00000000-413E-4040-883A-CF5E981E2394}"/>
            </c:ext>
          </c:extLst>
        </c:ser>
        <c:dLbls>
          <c:showLegendKey val="0"/>
          <c:showVal val="0"/>
          <c:showCatName val="0"/>
          <c:showSerName val="0"/>
          <c:showPercent val="0"/>
          <c:showBubbleSize val="0"/>
        </c:dLbls>
        <c:smooth val="0"/>
        <c:axId val="512481312"/>
        <c:axId val="512481968"/>
      </c:lineChart>
      <c:catAx>
        <c:axId val="51248131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481968"/>
        <c:crosses val="autoZero"/>
        <c:auto val="1"/>
        <c:lblAlgn val="ctr"/>
        <c:lblOffset val="100"/>
        <c:tickLblSkip val="5"/>
        <c:noMultiLvlLbl val="0"/>
      </c:catAx>
      <c:valAx>
        <c:axId val="5124819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4813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E9E8F-4AC5-4472-B477-893AEA2D3B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BDE8DB-FFF8-434D-B960-D646F36F2F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B17A50-8528-470F-942D-0E84498B7580}"/>
              </a:ext>
            </a:extLst>
          </p:cNvPr>
          <p:cNvSpPr>
            <a:spLocks noGrp="1"/>
          </p:cNvSpPr>
          <p:nvPr>
            <p:ph type="dt" sz="half" idx="10"/>
          </p:nvPr>
        </p:nvSpPr>
        <p:spPr/>
        <p:txBody>
          <a:bodyPr/>
          <a:lstStyle/>
          <a:p>
            <a:fld id="{8D9860EA-052F-4DAA-B036-08EB62B0E8AF}" type="datetimeFigureOut">
              <a:rPr lang="en-US" smtClean="0"/>
              <a:t>10/14/2020</a:t>
            </a:fld>
            <a:endParaRPr lang="en-US"/>
          </a:p>
        </p:txBody>
      </p:sp>
      <p:sp>
        <p:nvSpPr>
          <p:cNvPr id="5" name="Footer Placeholder 4">
            <a:extLst>
              <a:ext uri="{FF2B5EF4-FFF2-40B4-BE49-F238E27FC236}">
                <a16:creationId xmlns:a16="http://schemas.microsoft.com/office/drawing/2014/main" id="{D08323AB-92A3-4356-AA09-7693545C87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B1E0C5-5B8F-4F5B-A0B2-25F3AAB6828A}"/>
              </a:ext>
            </a:extLst>
          </p:cNvPr>
          <p:cNvSpPr>
            <a:spLocks noGrp="1"/>
          </p:cNvSpPr>
          <p:nvPr>
            <p:ph type="sldNum" sz="quarter" idx="12"/>
          </p:nvPr>
        </p:nvSpPr>
        <p:spPr/>
        <p:txBody>
          <a:bodyPr/>
          <a:lstStyle/>
          <a:p>
            <a:fld id="{0AA89E1D-B6C0-4217-B610-822B5F8FA6CC}" type="slidenum">
              <a:rPr lang="en-US" smtClean="0"/>
              <a:t>‹#›</a:t>
            </a:fld>
            <a:endParaRPr lang="en-US"/>
          </a:p>
        </p:txBody>
      </p:sp>
    </p:spTree>
    <p:extLst>
      <p:ext uri="{BB962C8B-B14F-4D97-AF65-F5344CB8AC3E}">
        <p14:creationId xmlns:p14="http://schemas.microsoft.com/office/powerpoint/2010/main" val="94526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A71D0-8C40-4D64-8A41-2E3457551B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B1684E-FE5B-4B78-8111-69E33E8A1F7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EB5C2-D80D-473A-BF89-96A87CE625A2}"/>
              </a:ext>
            </a:extLst>
          </p:cNvPr>
          <p:cNvSpPr>
            <a:spLocks noGrp="1"/>
          </p:cNvSpPr>
          <p:nvPr>
            <p:ph type="dt" sz="half" idx="10"/>
          </p:nvPr>
        </p:nvSpPr>
        <p:spPr/>
        <p:txBody>
          <a:bodyPr/>
          <a:lstStyle/>
          <a:p>
            <a:fld id="{8D9860EA-052F-4DAA-B036-08EB62B0E8AF}" type="datetimeFigureOut">
              <a:rPr lang="en-US" smtClean="0"/>
              <a:t>10/14/2020</a:t>
            </a:fld>
            <a:endParaRPr lang="en-US"/>
          </a:p>
        </p:txBody>
      </p:sp>
      <p:sp>
        <p:nvSpPr>
          <p:cNvPr id="5" name="Footer Placeholder 4">
            <a:extLst>
              <a:ext uri="{FF2B5EF4-FFF2-40B4-BE49-F238E27FC236}">
                <a16:creationId xmlns:a16="http://schemas.microsoft.com/office/drawing/2014/main" id="{C56CFFC1-AC18-46A4-9954-730ACF4C35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5B4215-4699-4B8C-9FA2-129EAC1C2BDB}"/>
              </a:ext>
            </a:extLst>
          </p:cNvPr>
          <p:cNvSpPr>
            <a:spLocks noGrp="1"/>
          </p:cNvSpPr>
          <p:nvPr>
            <p:ph type="sldNum" sz="quarter" idx="12"/>
          </p:nvPr>
        </p:nvSpPr>
        <p:spPr/>
        <p:txBody>
          <a:bodyPr/>
          <a:lstStyle/>
          <a:p>
            <a:fld id="{0AA89E1D-B6C0-4217-B610-822B5F8FA6CC}" type="slidenum">
              <a:rPr lang="en-US" smtClean="0"/>
              <a:t>‹#›</a:t>
            </a:fld>
            <a:endParaRPr lang="en-US"/>
          </a:p>
        </p:txBody>
      </p:sp>
    </p:spTree>
    <p:extLst>
      <p:ext uri="{BB962C8B-B14F-4D97-AF65-F5344CB8AC3E}">
        <p14:creationId xmlns:p14="http://schemas.microsoft.com/office/powerpoint/2010/main" val="59254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1F185F-4A21-4E25-9222-A39154CFDE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D29742-1199-42E0-B8C6-BDA9E95040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21E1A2-E706-4562-AF4B-44D0B24BAE66}"/>
              </a:ext>
            </a:extLst>
          </p:cNvPr>
          <p:cNvSpPr>
            <a:spLocks noGrp="1"/>
          </p:cNvSpPr>
          <p:nvPr>
            <p:ph type="dt" sz="half" idx="10"/>
          </p:nvPr>
        </p:nvSpPr>
        <p:spPr/>
        <p:txBody>
          <a:bodyPr/>
          <a:lstStyle/>
          <a:p>
            <a:fld id="{8D9860EA-052F-4DAA-B036-08EB62B0E8AF}" type="datetimeFigureOut">
              <a:rPr lang="en-US" smtClean="0"/>
              <a:t>10/14/2020</a:t>
            </a:fld>
            <a:endParaRPr lang="en-US"/>
          </a:p>
        </p:txBody>
      </p:sp>
      <p:sp>
        <p:nvSpPr>
          <p:cNvPr id="5" name="Footer Placeholder 4">
            <a:extLst>
              <a:ext uri="{FF2B5EF4-FFF2-40B4-BE49-F238E27FC236}">
                <a16:creationId xmlns:a16="http://schemas.microsoft.com/office/drawing/2014/main" id="{DA01C7A1-1143-4005-B685-D2D75C89C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6C34A6-5781-4E4F-BAD7-C75DE85947E8}"/>
              </a:ext>
            </a:extLst>
          </p:cNvPr>
          <p:cNvSpPr>
            <a:spLocks noGrp="1"/>
          </p:cNvSpPr>
          <p:nvPr>
            <p:ph type="sldNum" sz="quarter" idx="12"/>
          </p:nvPr>
        </p:nvSpPr>
        <p:spPr/>
        <p:txBody>
          <a:bodyPr/>
          <a:lstStyle/>
          <a:p>
            <a:fld id="{0AA89E1D-B6C0-4217-B610-822B5F8FA6CC}" type="slidenum">
              <a:rPr lang="en-US" smtClean="0"/>
              <a:t>‹#›</a:t>
            </a:fld>
            <a:endParaRPr lang="en-US"/>
          </a:p>
        </p:txBody>
      </p:sp>
    </p:spTree>
    <p:extLst>
      <p:ext uri="{BB962C8B-B14F-4D97-AF65-F5344CB8AC3E}">
        <p14:creationId xmlns:p14="http://schemas.microsoft.com/office/powerpoint/2010/main" val="3498255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875" y="81756"/>
            <a:ext cx="10515600" cy="1325563"/>
          </a:xfrm>
        </p:spPr>
        <p:txBody>
          <a:bodyPr anchor="b" anchorCtr="0"/>
          <a:lstStyle>
            <a:lvl1pPr>
              <a:defRPr/>
            </a:lvl1pPr>
          </a:lstStyle>
          <a:p>
            <a:r>
              <a:rPr lang="en-US" dirty="0"/>
              <a:t>Click to edit Master title style</a:t>
            </a:r>
          </a:p>
        </p:txBody>
      </p:sp>
      <p:sp>
        <p:nvSpPr>
          <p:cNvPr id="3" name="Content Placeholder 2"/>
          <p:cNvSpPr>
            <a:spLocks noGrp="1"/>
          </p:cNvSpPr>
          <p:nvPr>
            <p:ph idx="1"/>
          </p:nvPr>
        </p:nvSpPr>
        <p:spPr>
          <a:xfrm>
            <a:off x="838200" y="1606550"/>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424274-A7F7-4D66-B99A-2E830972224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EA254-D8DC-4BD7-BC83-0982B35DB65C}" type="slidenum">
              <a:rPr lang="en-US" smtClean="0"/>
              <a:t>‹#›</a:t>
            </a:fld>
            <a:endParaRPr lang="en-US"/>
          </a:p>
        </p:txBody>
      </p:sp>
    </p:spTree>
    <p:extLst>
      <p:ext uri="{BB962C8B-B14F-4D97-AF65-F5344CB8AC3E}">
        <p14:creationId xmlns:p14="http://schemas.microsoft.com/office/powerpoint/2010/main" val="313795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A3FC2-E0B8-4318-8CBB-09CC178451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1D366F-C9DC-488A-BCD4-CFC376513D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4C2348-CBD0-45F2-AA41-FB679B768C37}"/>
              </a:ext>
            </a:extLst>
          </p:cNvPr>
          <p:cNvSpPr>
            <a:spLocks noGrp="1"/>
          </p:cNvSpPr>
          <p:nvPr>
            <p:ph type="dt" sz="half" idx="10"/>
          </p:nvPr>
        </p:nvSpPr>
        <p:spPr/>
        <p:txBody>
          <a:bodyPr/>
          <a:lstStyle/>
          <a:p>
            <a:fld id="{8D9860EA-052F-4DAA-B036-08EB62B0E8AF}" type="datetimeFigureOut">
              <a:rPr lang="en-US" smtClean="0"/>
              <a:t>10/14/2020</a:t>
            </a:fld>
            <a:endParaRPr lang="en-US"/>
          </a:p>
        </p:txBody>
      </p:sp>
      <p:sp>
        <p:nvSpPr>
          <p:cNvPr id="5" name="Footer Placeholder 4">
            <a:extLst>
              <a:ext uri="{FF2B5EF4-FFF2-40B4-BE49-F238E27FC236}">
                <a16:creationId xmlns:a16="http://schemas.microsoft.com/office/drawing/2014/main" id="{3D7AC6CB-CEF2-451A-AE3E-3684061C6F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11C445-5D23-4392-B38A-165D4C118936}"/>
              </a:ext>
            </a:extLst>
          </p:cNvPr>
          <p:cNvSpPr>
            <a:spLocks noGrp="1"/>
          </p:cNvSpPr>
          <p:nvPr>
            <p:ph type="sldNum" sz="quarter" idx="12"/>
          </p:nvPr>
        </p:nvSpPr>
        <p:spPr/>
        <p:txBody>
          <a:bodyPr/>
          <a:lstStyle/>
          <a:p>
            <a:fld id="{0AA89E1D-B6C0-4217-B610-822B5F8FA6CC}" type="slidenum">
              <a:rPr lang="en-US" smtClean="0"/>
              <a:t>‹#›</a:t>
            </a:fld>
            <a:endParaRPr lang="en-US"/>
          </a:p>
        </p:txBody>
      </p:sp>
    </p:spTree>
    <p:extLst>
      <p:ext uri="{BB962C8B-B14F-4D97-AF65-F5344CB8AC3E}">
        <p14:creationId xmlns:p14="http://schemas.microsoft.com/office/powerpoint/2010/main" val="190105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E42C9-245E-4030-8C80-D130F1612D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B0F95B-7C53-473E-BC4B-484D7D352A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55AC81E-B4BE-4769-AA79-C521FAF2ECC3}"/>
              </a:ext>
            </a:extLst>
          </p:cNvPr>
          <p:cNvSpPr>
            <a:spLocks noGrp="1"/>
          </p:cNvSpPr>
          <p:nvPr>
            <p:ph type="dt" sz="half" idx="10"/>
          </p:nvPr>
        </p:nvSpPr>
        <p:spPr/>
        <p:txBody>
          <a:bodyPr/>
          <a:lstStyle/>
          <a:p>
            <a:fld id="{8D9860EA-052F-4DAA-B036-08EB62B0E8AF}" type="datetimeFigureOut">
              <a:rPr lang="en-US" smtClean="0"/>
              <a:t>10/14/2020</a:t>
            </a:fld>
            <a:endParaRPr lang="en-US"/>
          </a:p>
        </p:txBody>
      </p:sp>
      <p:sp>
        <p:nvSpPr>
          <p:cNvPr id="5" name="Footer Placeholder 4">
            <a:extLst>
              <a:ext uri="{FF2B5EF4-FFF2-40B4-BE49-F238E27FC236}">
                <a16:creationId xmlns:a16="http://schemas.microsoft.com/office/drawing/2014/main" id="{0E5A93DD-2574-4882-8E7A-154D31438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A124-D42E-40FD-A9E2-3F09CB94C4B7}"/>
              </a:ext>
            </a:extLst>
          </p:cNvPr>
          <p:cNvSpPr>
            <a:spLocks noGrp="1"/>
          </p:cNvSpPr>
          <p:nvPr>
            <p:ph type="sldNum" sz="quarter" idx="12"/>
          </p:nvPr>
        </p:nvSpPr>
        <p:spPr/>
        <p:txBody>
          <a:bodyPr/>
          <a:lstStyle/>
          <a:p>
            <a:fld id="{0AA89E1D-B6C0-4217-B610-822B5F8FA6CC}" type="slidenum">
              <a:rPr lang="en-US" smtClean="0"/>
              <a:t>‹#›</a:t>
            </a:fld>
            <a:endParaRPr lang="en-US"/>
          </a:p>
        </p:txBody>
      </p:sp>
    </p:spTree>
    <p:extLst>
      <p:ext uri="{BB962C8B-B14F-4D97-AF65-F5344CB8AC3E}">
        <p14:creationId xmlns:p14="http://schemas.microsoft.com/office/powerpoint/2010/main" val="3416186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B8A5-CC51-4FC7-A324-51B621D32B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2BEBCA-3026-4BED-84D7-EAF0842A8D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B16B54-5D26-4070-86ED-2A8D910017D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1F34CF-3144-46C4-89C2-AABDBAC67433}"/>
              </a:ext>
            </a:extLst>
          </p:cNvPr>
          <p:cNvSpPr>
            <a:spLocks noGrp="1"/>
          </p:cNvSpPr>
          <p:nvPr>
            <p:ph type="dt" sz="half" idx="10"/>
          </p:nvPr>
        </p:nvSpPr>
        <p:spPr/>
        <p:txBody>
          <a:bodyPr/>
          <a:lstStyle/>
          <a:p>
            <a:fld id="{8D9860EA-052F-4DAA-B036-08EB62B0E8AF}" type="datetimeFigureOut">
              <a:rPr lang="en-US" smtClean="0"/>
              <a:t>10/14/2020</a:t>
            </a:fld>
            <a:endParaRPr lang="en-US"/>
          </a:p>
        </p:txBody>
      </p:sp>
      <p:sp>
        <p:nvSpPr>
          <p:cNvPr id="6" name="Footer Placeholder 5">
            <a:extLst>
              <a:ext uri="{FF2B5EF4-FFF2-40B4-BE49-F238E27FC236}">
                <a16:creationId xmlns:a16="http://schemas.microsoft.com/office/drawing/2014/main" id="{B310C293-4425-4368-A50D-D9D2033596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C4A348-4B91-407E-9C4D-473B3A86D9B9}"/>
              </a:ext>
            </a:extLst>
          </p:cNvPr>
          <p:cNvSpPr>
            <a:spLocks noGrp="1"/>
          </p:cNvSpPr>
          <p:nvPr>
            <p:ph type="sldNum" sz="quarter" idx="12"/>
          </p:nvPr>
        </p:nvSpPr>
        <p:spPr/>
        <p:txBody>
          <a:bodyPr/>
          <a:lstStyle/>
          <a:p>
            <a:fld id="{0AA89E1D-B6C0-4217-B610-822B5F8FA6CC}" type="slidenum">
              <a:rPr lang="en-US" smtClean="0"/>
              <a:t>‹#›</a:t>
            </a:fld>
            <a:endParaRPr lang="en-US"/>
          </a:p>
        </p:txBody>
      </p:sp>
    </p:spTree>
    <p:extLst>
      <p:ext uri="{BB962C8B-B14F-4D97-AF65-F5344CB8AC3E}">
        <p14:creationId xmlns:p14="http://schemas.microsoft.com/office/powerpoint/2010/main" val="14856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055A7-3277-4A4A-A953-C0C26337EC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47AEAD-6677-4F7C-BA37-D790AB36CC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B711F7F-E99B-4C72-93BD-E739070DA6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CE303E-6DD4-4EBE-9685-1FAD2BAF24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199578E-2A33-403B-A3D3-590DCD7688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3C3BA0-79C0-483C-B7CC-54BF931A5C3C}"/>
              </a:ext>
            </a:extLst>
          </p:cNvPr>
          <p:cNvSpPr>
            <a:spLocks noGrp="1"/>
          </p:cNvSpPr>
          <p:nvPr>
            <p:ph type="dt" sz="half" idx="10"/>
          </p:nvPr>
        </p:nvSpPr>
        <p:spPr/>
        <p:txBody>
          <a:bodyPr/>
          <a:lstStyle/>
          <a:p>
            <a:fld id="{8D9860EA-052F-4DAA-B036-08EB62B0E8AF}" type="datetimeFigureOut">
              <a:rPr lang="en-US" smtClean="0"/>
              <a:t>10/14/2020</a:t>
            </a:fld>
            <a:endParaRPr lang="en-US"/>
          </a:p>
        </p:txBody>
      </p:sp>
      <p:sp>
        <p:nvSpPr>
          <p:cNvPr id="8" name="Footer Placeholder 7">
            <a:extLst>
              <a:ext uri="{FF2B5EF4-FFF2-40B4-BE49-F238E27FC236}">
                <a16:creationId xmlns:a16="http://schemas.microsoft.com/office/drawing/2014/main" id="{DC339E79-292B-46A4-825D-BBE1D7E20F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95EA19-531B-4F1C-9098-5F22A2C4D3D8}"/>
              </a:ext>
            </a:extLst>
          </p:cNvPr>
          <p:cNvSpPr>
            <a:spLocks noGrp="1"/>
          </p:cNvSpPr>
          <p:nvPr>
            <p:ph type="sldNum" sz="quarter" idx="12"/>
          </p:nvPr>
        </p:nvSpPr>
        <p:spPr/>
        <p:txBody>
          <a:bodyPr/>
          <a:lstStyle/>
          <a:p>
            <a:fld id="{0AA89E1D-B6C0-4217-B610-822B5F8FA6CC}" type="slidenum">
              <a:rPr lang="en-US" smtClean="0"/>
              <a:t>‹#›</a:t>
            </a:fld>
            <a:endParaRPr lang="en-US"/>
          </a:p>
        </p:txBody>
      </p:sp>
    </p:spTree>
    <p:extLst>
      <p:ext uri="{BB962C8B-B14F-4D97-AF65-F5344CB8AC3E}">
        <p14:creationId xmlns:p14="http://schemas.microsoft.com/office/powerpoint/2010/main" val="17638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8F4F7-96EC-4452-8BDA-F3ED639FDB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93BAA7-7D62-491E-8B73-184C90B3063A}"/>
              </a:ext>
            </a:extLst>
          </p:cNvPr>
          <p:cNvSpPr>
            <a:spLocks noGrp="1"/>
          </p:cNvSpPr>
          <p:nvPr>
            <p:ph type="dt" sz="half" idx="10"/>
          </p:nvPr>
        </p:nvSpPr>
        <p:spPr/>
        <p:txBody>
          <a:bodyPr/>
          <a:lstStyle/>
          <a:p>
            <a:fld id="{8D9860EA-052F-4DAA-B036-08EB62B0E8AF}" type="datetimeFigureOut">
              <a:rPr lang="en-US" smtClean="0"/>
              <a:t>10/14/2020</a:t>
            </a:fld>
            <a:endParaRPr lang="en-US"/>
          </a:p>
        </p:txBody>
      </p:sp>
      <p:sp>
        <p:nvSpPr>
          <p:cNvPr id="4" name="Footer Placeholder 3">
            <a:extLst>
              <a:ext uri="{FF2B5EF4-FFF2-40B4-BE49-F238E27FC236}">
                <a16:creationId xmlns:a16="http://schemas.microsoft.com/office/drawing/2014/main" id="{64EAEE2C-BDC4-43AC-B580-FD2AD92390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497114-CB83-446E-BCF0-2784E3946FD9}"/>
              </a:ext>
            </a:extLst>
          </p:cNvPr>
          <p:cNvSpPr>
            <a:spLocks noGrp="1"/>
          </p:cNvSpPr>
          <p:nvPr>
            <p:ph type="sldNum" sz="quarter" idx="12"/>
          </p:nvPr>
        </p:nvSpPr>
        <p:spPr/>
        <p:txBody>
          <a:bodyPr/>
          <a:lstStyle/>
          <a:p>
            <a:fld id="{0AA89E1D-B6C0-4217-B610-822B5F8FA6CC}" type="slidenum">
              <a:rPr lang="en-US" smtClean="0"/>
              <a:t>‹#›</a:t>
            </a:fld>
            <a:endParaRPr lang="en-US"/>
          </a:p>
        </p:txBody>
      </p:sp>
    </p:spTree>
    <p:extLst>
      <p:ext uri="{BB962C8B-B14F-4D97-AF65-F5344CB8AC3E}">
        <p14:creationId xmlns:p14="http://schemas.microsoft.com/office/powerpoint/2010/main" val="264616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95A1F8-7090-4ECD-A8F2-B1F12D15FAA2}"/>
              </a:ext>
            </a:extLst>
          </p:cNvPr>
          <p:cNvSpPr>
            <a:spLocks noGrp="1"/>
          </p:cNvSpPr>
          <p:nvPr>
            <p:ph type="dt" sz="half" idx="10"/>
          </p:nvPr>
        </p:nvSpPr>
        <p:spPr/>
        <p:txBody>
          <a:bodyPr/>
          <a:lstStyle/>
          <a:p>
            <a:fld id="{8D9860EA-052F-4DAA-B036-08EB62B0E8AF}" type="datetimeFigureOut">
              <a:rPr lang="en-US" smtClean="0"/>
              <a:t>10/14/2020</a:t>
            </a:fld>
            <a:endParaRPr lang="en-US"/>
          </a:p>
        </p:txBody>
      </p:sp>
      <p:sp>
        <p:nvSpPr>
          <p:cNvPr id="3" name="Footer Placeholder 2">
            <a:extLst>
              <a:ext uri="{FF2B5EF4-FFF2-40B4-BE49-F238E27FC236}">
                <a16:creationId xmlns:a16="http://schemas.microsoft.com/office/drawing/2014/main" id="{6FE71F44-BE61-4178-ACC7-D0F7E6FFEE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6DB747-64B7-4917-B4E6-A3BD39F6521F}"/>
              </a:ext>
            </a:extLst>
          </p:cNvPr>
          <p:cNvSpPr>
            <a:spLocks noGrp="1"/>
          </p:cNvSpPr>
          <p:nvPr>
            <p:ph type="sldNum" sz="quarter" idx="12"/>
          </p:nvPr>
        </p:nvSpPr>
        <p:spPr/>
        <p:txBody>
          <a:bodyPr/>
          <a:lstStyle/>
          <a:p>
            <a:fld id="{0AA89E1D-B6C0-4217-B610-822B5F8FA6CC}" type="slidenum">
              <a:rPr lang="en-US" smtClean="0"/>
              <a:t>‹#›</a:t>
            </a:fld>
            <a:endParaRPr lang="en-US"/>
          </a:p>
        </p:txBody>
      </p:sp>
    </p:spTree>
    <p:extLst>
      <p:ext uri="{BB962C8B-B14F-4D97-AF65-F5344CB8AC3E}">
        <p14:creationId xmlns:p14="http://schemas.microsoft.com/office/powerpoint/2010/main" val="4205913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76AC0-E2D3-48A5-AC87-B85BBF1CD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4791EF-3087-440D-BA9B-7C60DEB561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D3A0CE-FFE4-4CE4-8DCB-EF19D50F7C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76F7C7-8567-41B7-84EC-AA1DEB922625}"/>
              </a:ext>
            </a:extLst>
          </p:cNvPr>
          <p:cNvSpPr>
            <a:spLocks noGrp="1"/>
          </p:cNvSpPr>
          <p:nvPr>
            <p:ph type="dt" sz="half" idx="10"/>
          </p:nvPr>
        </p:nvSpPr>
        <p:spPr/>
        <p:txBody>
          <a:bodyPr/>
          <a:lstStyle/>
          <a:p>
            <a:fld id="{8D9860EA-052F-4DAA-B036-08EB62B0E8AF}" type="datetimeFigureOut">
              <a:rPr lang="en-US" smtClean="0"/>
              <a:t>10/14/2020</a:t>
            </a:fld>
            <a:endParaRPr lang="en-US"/>
          </a:p>
        </p:txBody>
      </p:sp>
      <p:sp>
        <p:nvSpPr>
          <p:cNvPr id="6" name="Footer Placeholder 5">
            <a:extLst>
              <a:ext uri="{FF2B5EF4-FFF2-40B4-BE49-F238E27FC236}">
                <a16:creationId xmlns:a16="http://schemas.microsoft.com/office/drawing/2014/main" id="{F352467D-8E1F-4EEE-A9A5-72DD4EF3DA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0AECA-F2A9-49BD-AB56-EC6DC57A3094}"/>
              </a:ext>
            </a:extLst>
          </p:cNvPr>
          <p:cNvSpPr>
            <a:spLocks noGrp="1"/>
          </p:cNvSpPr>
          <p:nvPr>
            <p:ph type="sldNum" sz="quarter" idx="12"/>
          </p:nvPr>
        </p:nvSpPr>
        <p:spPr/>
        <p:txBody>
          <a:bodyPr/>
          <a:lstStyle/>
          <a:p>
            <a:fld id="{0AA89E1D-B6C0-4217-B610-822B5F8FA6CC}" type="slidenum">
              <a:rPr lang="en-US" smtClean="0"/>
              <a:t>‹#›</a:t>
            </a:fld>
            <a:endParaRPr lang="en-US"/>
          </a:p>
        </p:txBody>
      </p:sp>
    </p:spTree>
    <p:extLst>
      <p:ext uri="{BB962C8B-B14F-4D97-AF65-F5344CB8AC3E}">
        <p14:creationId xmlns:p14="http://schemas.microsoft.com/office/powerpoint/2010/main" val="114299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F9D08-1BE5-4125-9E9D-23AC568929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AE433C-10E3-4337-AB29-1B2A238C9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EAC0E9-47A4-4738-869A-5DB8EF5F6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24ABA9-9FA0-48B3-9E5C-629B00C23417}"/>
              </a:ext>
            </a:extLst>
          </p:cNvPr>
          <p:cNvSpPr>
            <a:spLocks noGrp="1"/>
          </p:cNvSpPr>
          <p:nvPr>
            <p:ph type="dt" sz="half" idx="10"/>
          </p:nvPr>
        </p:nvSpPr>
        <p:spPr/>
        <p:txBody>
          <a:bodyPr/>
          <a:lstStyle/>
          <a:p>
            <a:fld id="{8D9860EA-052F-4DAA-B036-08EB62B0E8AF}" type="datetimeFigureOut">
              <a:rPr lang="en-US" smtClean="0"/>
              <a:t>10/14/2020</a:t>
            </a:fld>
            <a:endParaRPr lang="en-US"/>
          </a:p>
        </p:txBody>
      </p:sp>
      <p:sp>
        <p:nvSpPr>
          <p:cNvPr id="6" name="Footer Placeholder 5">
            <a:extLst>
              <a:ext uri="{FF2B5EF4-FFF2-40B4-BE49-F238E27FC236}">
                <a16:creationId xmlns:a16="http://schemas.microsoft.com/office/drawing/2014/main" id="{CDAD5875-78A1-405F-A707-EF48614925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0E99DF-4F36-4DB3-95AC-5083F321A2B0}"/>
              </a:ext>
            </a:extLst>
          </p:cNvPr>
          <p:cNvSpPr>
            <a:spLocks noGrp="1"/>
          </p:cNvSpPr>
          <p:nvPr>
            <p:ph type="sldNum" sz="quarter" idx="12"/>
          </p:nvPr>
        </p:nvSpPr>
        <p:spPr/>
        <p:txBody>
          <a:bodyPr/>
          <a:lstStyle/>
          <a:p>
            <a:fld id="{0AA89E1D-B6C0-4217-B610-822B5F8FA6CC}" type="slidenum">
              <a:rPr lang="en-US" smtClean="0"/>
              <a:t>‹#›</a:t>
            </a:fld>
            <a:endParaRPr lang="en-US"/>
          </a:p>
        </p:txBody>
      </p:sp>
    </p:spTree>
    <p:extLst>
      <p:ext uri="{BB962C8B-B14F-4D97-AF65-F5344CB8AC3E}">
        <p14:creationId xmlns:p14="http://schemas.microsoft.com/office/powerpoint/2010/main" val="645373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00309A-2159-48AC-8141-295C1D2DAA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4D6150-7E88-4C1E-AD20-E2614A25C2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B549C8-366F-41DA-92EC-B1B393BD29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860EA-052F-4DAA-B036-08EB62B0E8AF}" type="datetimeFigureOut">
              <a:rPr lang="en-US" smtClean="0"/>
              <a:t>10/14/2020</a:t>
            </a:fld>
            <a:endParaRPr lang="en-US"/>
          </a:p>
        </p:txBody>
      </p:sp>
      <p:sp>
        <p:nvSpPr>
          <p:cNvPr id="5" name="Footer Placeholder 4">
            <a:extLst>
              <a:ext uri="{FF2B5EF4-FFF2-40B4-BE49-F238E27FC236}">
                <a16:creationId xmlns:a16="http://schemas.microsoft.com/office/drawing/2014/main" id="{B6FB47BA-FC9A-42F7-85FE-4C2D8026AA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6C99A7-7F4B-4450-AB23-9F3F970D36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89E1D-B6C0-4217-B610-822B5F8FA6CC}" type="slidenum">
              <a:rPr lang="en-US" smtClean="0"/>
              <a:t>‹#›</a:t>
            </a:fld>
            <a:endParaRPr lang="en-US"/>
          </a:p>
        </p:txBody>
      </p:sp>
    </p:spTree>
    <p:extLst>
      <p:ext uri="{BB962C8B-B14F-4D97-AF65-F5344CB8AC3E}">
        <p14:creationId xmlns:p14="http://schemas.microsoft.com/office/powerpoint/2010/main" val="4039065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2875" y="84137"/>
            <a:ext cx="11487150" cy="1325563"/>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24274-A7F7-4D66-B99A-2E830972224D}" type="datetimeFigureOut">
              <a:rPr lang="en-US" smtClean="0"/>
              <a:t>10/14/2020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1EA254-D8DC-4BD7-BC83-0982B35DB65C}" type="slidenum">
              <a:rPr lang="en-US" smtClean="0"/>
              <a:t>‹#›</a:t>
            </a:fld>
            <a:endParaRPr lang="en-US"/>
          </a:p>
        </p:txBody>
      </p:sp>
      <p:cxnSp>
        <p:nvCxnSpPr>
          <p:cNvPr id="8" name="Straight Connector 7"/>
          <p:cNvCxnSpPr/>
          <p:nvPr userDrawn="1"/>
        </p:nvCxnSpPr>
        <p:spPr>
          <a:xfrm>
            <a:off x="247650" y="1409700"/>
            <a:ext cx="12068175"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7650" y="6316868"/>
            <a:ext cx="318995" cy="404607"/>
          </a:xfrm>
          <a:prstGeom prst="rect">
            <a:avLst/>
          </a:prstGeom>
        </p:spPr>
      </p:pic>
    </p:spTree>
    <p:extLst>
      <p:ext uri="{BB962C8B-B14F-4D97-AF65-F5344CB8AC3E}">
        <p14:creationId xmlns:p14="http://schemas.microsoft.com/office/powerpoint/2010/main" val="2980238165"/>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E99AD-762B-4440-AC50-343E2D83D2AE}"/>
              </a:ext>
            </a:extLst>
          </p:cNvPr>
          <p:cNvSpPr>
            <a:spLocks noGrp="1"/>
          </p:cNvSpPr>
          <p:nvPr>
            <p:ph type="ctrTitle"/>
          </p:nvPr>
        </p:nvSpPr>
        <p:spPr>
          <a:xfrm>
            <a:off x="1627695" y="603889"/>
            <a:ext cx="9144000" cy="2387600"/>
          </a:xfrm>
        </p:spPr>
        <p:txBody>
          <a:bodyPr>
            <a:normAutofit/>
          </a:bodyPr>
          <a:lstStyle/>
          <a:p>
            <a:r>
              <a:rPr lang="en-US" sz="4000" dirty="0">
                <a:solidFill>
                  <a:srgbClr val="0070C0"/>
                </a:solidFill>
              </a:rPr>
              <a:t>Fiscal Policy Response to COVID and the Long Term Outlook for the Federal Budget</a:t>
            </a:r>
          </a:p>
        </p:txBody>
      </p:sp>
      <p:sp>
        <p:nvSpPr>
          <p:cNvPr id="3" name="Subtitle 2">
            <a:extLst>
              <a:ext uri="{FF2B5EF4-FFF2-40B4-BE49-F238E27FC236}">
                <a16:creationId xmlns:a16="http://schemas.microsoft.com/office/drawing/2014/main" id="{C9F857CD-EE48-4850-9E1E-AFA3B44D9ED3}"/>
              </a:ext>
            </a:extLst>
          </p:cNvPr>
          <p:cNvSpPr>
            <a:spLocks noGrp="1"/>
          </p:cNvSpPr>
          <p:nvPr>
            <p:ph type="subTitle" idx="1"/>
          </p:nvPr>
        </p:nvSpPr>
        <p:spPr>
          <a:xfrm>
            <a:off x="1410878" y="4224207"/>
            <a:ext cx="9144000" cy="1655762"/>
          </a:xfrm>
        </p:spPr>
        <p:txBody>
          <a:bodyPr>
            <a:normAutofit fontScale="55000" lnSpcReduction="20000"/>
          </a:bodyPr>
          <a:lstStyle/>
          <a:p>
            <a:r>
              <a:rPr lang="en-US" dirty="0">
                <a:solidFill>
                  <a:srgbClr val="0070C0"/>
                </a:solidFill>
              </a:rPr>
              <a:t>Louise Sheiner</a:t>
            </a:r>
          </a:p>
          <a:p>
            <a:r>
              <a:rPr lang="en-US" dirty="0">
                <a:solidFill>
                  <a:srgbClr val="0070C0"/>
                </a:solidFill>
              </a:rPr>
              <a:t>The Hutchins Center on Fiscal and Monetary Policy</a:t>
            </a:r>
          </a:p>
          <a:p>
            <a:r>
              <a:rPr lang="en-US" dirty="0">
                <a:solidFill>
                  <a:srgbClr val="0070C0"/>
                </a:solidFill>
              </a:rPr>
              <a:t>The Brookings Institution</a:t>
            </a:r>
          </a:p>
          <a:p>
            <a:r>
              <a:rPr lang="en-US" dirty="0">
                <a:solidFill>
                  <a:srgbClr val="0070C0"/>
                </a:solidFill>
              </a:rPr>
              <a:t>lsheiner@brookings.edu</a:t>
            </a:r>
          </a:p>
          <a:p>
            <a:endParaRPr lang="en-US" dirty="0">
              <a:solidFill>
                <a:srgbClr val="0070C0"/>
              </a:solidFill>
            </a:endParaRPr>
          </a:p>
          <a:p>
            <a:r>
              <a:rPr lang="en-US" dirty="0">
                <a:solidFill>
                  <a:srgbClr val="0070C0"/>
                </a:solidFill>
              </a:rPr>
              <a:t>October 2020</a:t>
            </a:r>
          </a:p>
        </p:txBody>
      </p:sp>
    </p:spTree>
    <p:extLst>
      <p:ext uri="{BB962C8B-B14F-4D97-AF65-F5344CB8AC3E}">
        <p14:creationId xmlns:p14="http://schemas.microsoft.com/office/powerpoint/2010/main" val="2045673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0947E-F155-44A6-B4D4-6BB3251EBDB6}"/>
              </a:ext>
            </a:extLst>
          </p:cNvPr>
          <p:cNvSpPr>
            <a:spLocks noGrp="1"/>
          </p:cNvSpPr>
          <p:nvPr>
            <p:ph type="title"/>
          </p:nvPr>
        </p:nvSpPr>
        <p:spPr>
          <a:xfrm>
            <a:off x="838200" y="18255"/>
            <a:ext cx="10515600" cy="1325563"/>
          </a:xfrm>
        </p:spPr>
        <p:txBody>
          <a:bodyPr>
            <a:normAutofit/>
          </a:bodyPr>
          <a:lstStyle/>
          <a:p>
            <a:pPr algn="ctr"/>
            <a:r>
              <a:rPr lang="en-US" sz="3600" dirty="0">
                <a:solidFill>
                  <a:srgbClr val="0070C0"/>
                </a:solidFill>
              </a:rPr>
              <a:t>And Debt to GDP Projected to Keep on Increasing</a:t>
            </a:r>
          </a:p>
        </p:txBody>
      </p:sp>
      <p:pic>
        <p:nvPicPr>
          <p:cNvPr id="4" name="Content Placeholder 3">
            <a:extLst>
              <a:ext uri="{FF2B5EF4-FFF2-40B4-BE49-F238E27FC236}">
                <a16:creationId xmlns:a16="http://schemas.microsoft.com/office/drawing/2014/main" id="{296A996A-8C32-4005-BFD2-E3D5A44DF4EA}"/>
              </a:ext>
            </a:extLst>
          </p:cNvPr>
          <p:cNvPicPr>
            <a:picLocks noGrp="1" noChangeAspect="1"/>
          </p:cNvPicPr>
          <p:nvPr>
            <p:ph idx="1"/>
          </p:nvPr>
        </p:nvPicPr>
        <p:blipFill>
          <a:blip r:embed="rId2"/>
          <a:stretch>
            <a:fillRect/>
          </a:stretch>
        </p:blipFill>
        <p:spPr>
          <a:xfrm>
            <a:off x="520089" y="1711325"/>
            <a:ext cx="8666774" cy="4901334"/>
          </a:xfrm>
          <a:prstGeom prst="rect">
            <a:avLst/>
          </a:prstGeom>
        </p:spPr>
      </p:pic>
      <p:sp>
        <p:nvSpPr>
          <p:cNvPr id="5" name="TextBox 4">
            <a:extLst>
              <a:ext uri="{FF2B5EF4-FFF2-40B4-BE49-F238E27FC236}">
                <a16:creationId xmlns:a16="http://schemas.microsoft.com/office/drawing/2014/main" id="{84CEACE0-E7AE-4CA2-B5A9-AA72BE1D86F1}"/>
              </a:ext>
            </a:extLst>
          </p:cNvPr>
          <p:cNvSpPr txBox="1"/>
          <p:nvPr/>
        </p:nvSpPr>
        <p:spPr>
          <a:xfrm>
            <a:off x="8886825" y="1743075"/>
            <a:ext cx="3305175" cy="4154984"/>
          </a:xfrm>
          <a:prstGeom prst="rect">
            <a:avLst/>
          </a:prstGeom>
          <a:noFill/>
        </p:spPr>
        <p:txBody>
          <a:bodyPr wrap="square" rtlCol="0">
            <a:spAutoFit/>
          </a:bodyPr>
          <a:lstStyle/>
          <a:p>
            <a:r>
              <a:rPr lang="en-US" sz="2400" dirty="0"/>
              <a:t>Recent increases in debt due to GR and COVID.</a:t>
            </a:r>
          </a:p>
          <a:p>
            <a:endParaRPr lang="en-US" sz="2400" dirty="0"/>
          </a:p>
          <a:p>
            <a:r>
              <a:rPr lang="en-US" sz="2400" dirty="0"/>
              <a:t>Future increases reflect population aging and continued rising health care spending.</a:t>
            </a:r>
          </a:p>
          <a:p>
            <a:endParaRPr lang="en-US" sz="2400" dirty="0"/>
          </a:p>
          <a:p>
            <a:r>
              <a:rPr lang="en-US" sz="2400" dirty="0"/>
              <a:t>Debt is projected to reach levels never seen before.</a:t>
            </a:r>
          </a:p>
        </p:txBody>
      </p:sp>
    </p:spTree>
    <p:extLst>
      <p:ext uri="{BB962C8B-B14F-4D97-AF65-F5344CB8AC3E}">
        <p14:creationId xmlns:p14="http://schemas.microsoft.com/office/powerpoint/2010/main" val="280984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8194A-AC4F-4799-B88C-C04100A3BD8A}"/>
              </a:ext>
            </a:extLst>
          </p:cNvPr>
          <p:cNvSpPr>
            <a:spLocks noGrp="1"/>
          </p:cNvSpPr>
          <p:nvPr>
            <p:ph type="title"/>
          </p:nvPr>
        </p:nvSpPr>
        <p:spPr>
          <a:xfrm>
            <a:off x="1133475" y="518160"/>
            <a:ext cx="10515600" cy="807403"/>
          </a:xfrm>
        </p:spPr>
        <p:txBody>
          <a:bodyPr>
            <a:normAutofit/>
          </a:bodyPr>
          <a:lstStyle/>
          <a:p>
            <a:pPr algn="ctr"/>
            <a:r>
              <a:rPr lang="en-US" sz="3600" dirty="0">
                <a:solidFill>
                  <a:srgbClr val="0070C0"/>
                </a:solidFill>
                <a:latin typeface="Calibri Light" panose="020F0302020204030204" pitchFamily="34" charset="0"/>
                <a:cs typeface="Calibri Light" panose="020F0302020204030204" pitchFamily="34" charset="0"/>
              </a:rPr>
              <a:t>Is this a huge problem?</a:t>
            </a:r>
          </a:p>
        </p:txBody>
      </p:sp>
      <p:sp>
        <p:nvSpPr>
          <p:cNvPr id="3" name="Content Placeholder 2">
            <a:extLst>
              <a:ext uri="{FF2B5EF4-FFF2-40B4-BE49-F238E27FC236}">
                <a16:creationId xmlns:a16="http://schemas.microsoft.com/office/drawing/2014/main" id="{5EC913F5-5B54-4E93-8329-6F4437B37A04}"/>
              </a:ext>
            </a:extLst>
          </p:cNvPr>
          <p:cNvSpPr>
            <a:spLocks noGrp="1"/>
          </p:cNvSpPr>
          <p:nvPr>
            <p:ph idx="1"/>
          </p:nvPr>
        </p:nvSpPr>
        <p:spPr/>
        <p:txBody>
          <a:bodyPr>
            <a:normAutofit fontScale="70000" lnSpcReduction="20000"/>
          </a:bodyPr>
          <a:lstStyle/>
          <a:p>
            <a:pPr marL="0" indent="0">
              <a:buNone/>
            </a:pPr>
            <a:r>
              <a:rPr lang="en-US" dirty="0"/>
              <a:t>Traditional—probably dated—view: </a:t>
            </a:r>
          </a:p>
          <a:p>
            <a:pPr marL="0" indent="0">
              <a:buNone/>
            </a:pPr>
            <a:endParaRPr lang="en-US" dirty="0"/>
          </a:p>
          <a:p>
            <a:pPr marL="0" indent="0">
              <a:buNone/>
            </a:pPr>
            <a:r>
              <a:rPr lang="en-US" dirty="0"/>
              <a:t>Why do we worry about debt?</a:t>
            </a:r>
          </a:p>
          <a:p>
            <a:r>
              <a:rPr lang="en-US" dirty="0"/>
              <a:t>Crowds out private investment: </a:t>
            </a:r>
          </a:p>
          <a:p>
            <a:pPr marL="457200" lvl="1" indent="0">
              <a:buNone/>
            </a:pPr>
            <a:r>
              <a:rPr lang="en-US" dirty="0"/>
              <a:t>Savers lend to U.S. government, making less $ available to fund private investment</a:t>
            </a:r>
          </a:p>
          <a:p>
            <a:pPr marL="457200" lvl="1" indent="0">
              <a:buNone/>
            </a:pPr>
            <a:r>
              <a:rPr lang="en-US" dirty="0"/>
              <a:t>Less investment -&gt; less growth in GDP. We are poorer in the future. </a:t>
            </a:r>
          </a:p>
          <a:p>
            <a:r>
              <a:rPr lang="en-US" dirty="0"/>
              <a:t>Requires increases in future taxes/cuts to future spending to pay interest on the debt</a:t>
            </a:r>
          </a:p>
          <a:p>
            <a:pPr lvl="1"/>
            <a:r>
              <a:rPr lang="en-US" dirty="0"/>
              <a:t>Borrowing to finance current consumption lowers future living standards</a:t>
            </a:r>
          </a:p>
          <a:p>
            <a:pPr lvl="1"/>
            <a:r>
              <a:rPr lang="en-US" dirty="0"/>
              <a:t>Borrowing to finance investment (e.g. infrastructure, education) does not </a:t>
            </a:r>
          </a:p>
          <a:p>
            <a:pPr marL="457200" lvl="1" indent="0">
              <a:buNone/>
            </a:pPr>
            <a:endParaRPr lang="en-US" dirty="0"/>
          </a:p>
          <a:p>
            <a:r>
              <a:rPr lang="en-US" dirty="0"/>
              <a:t>If we keep increasing borrowing (to finance consumption), interest rates will rise, crowding out lots of future consumption. Eventually no one will lend to us because we won’t be able to credibly repay. </a:t>
            </a:r>
          </a:p>
          <a:p>
            <a:endParaRPr lang="en-US" dirty="0"/>
          </a:p>
          <a:p>
            <a:pPr marL="0" indent="0">
              <a:buNone/>
            </a:pPr>
            <a:r>
              <a:rPr lang="en-US" dirty="0"/>
              <a:t>This view doesn’t account for the very low interest rates we now see. </a:t>
            </a:r>
          </a:p>
          <a:p>
            <a:endParaRPr lang="en-US" dirty="0"/>
          </a:p>
        </p:txBody>
      </p:sp>
    </p:spTree>
    <p:extLst>
      <p:ext uri="{BB962C8B-B14F-4D97-AF65-F5344CB8AC3E}">
        <p14:creationId xmlns:p14="http://schemas.microsoft.com/office/powerpoint/2010/main" val="742755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BFF3A-B5BB-4390-9186-A8D8251089BB}"/>
              </a:ext>
            </a:extLst>
          </p:cNvPr>
          <p:cNvSpPr>
            <a:spLocks noGrp="1"/>
          </p:cNvSpPr>
          <p:nvPr>
            <p:ph type="title"/>
          </p:nvPr>
        </p:nvSpPr>
        <p:spPr>
          <a:xfrm>
            <a:off x="142875" y="81757"/>
            <a:ext cx="10515600" cy="786924"/>
          </a:xfrm>
        </p:spPr>
        <p:txBody>
          <a:bodyPr>
            <a:normAutofit/>
          </a:bodyPr>
          <a:lstStyle/>
          <a:p>
            <a:pPr algn="ctr"/>
            <a:r>
              <a:rPr lang="en-US" sz="3600" dirty="0">
                <a:solidFill>
                  <a:srgbClr val="0070C0"/>
                </a:solidFill>
                <a:latin typeface="Calibri Light" panose="020F0302020204030204" pitchFamily="34" charset="0"/>
                <a:cs typeface="Calibri Light" panose="020F0302020204030204" pitchFamily="34" charset="0"/>
              </a:rPr>
              <a:t>Interest rates have been falling for 30 years.</a:t>
            </a:r>
          </a:p>
        </p:txBody>
      </p:sp>
      <p:pic>
        <p:nvPicPr>
          <p:cNvPr id="7" name="Content Placeholder 6">
            <a:extLst>
              <a:ext uri="{FF2B5EF4-FFF2-40B4-BE49-F238E27FC236}">
                <a16:creationId xmlns:a16="http://schemas.microsoft.com/office/drawing/2014/main" id="{B1ED12AC-97A2-4F34-A2CD-DE8E95BCE016}"/>
              </a:ext>
            </a:extLst>
          </p:cNvPr>
          <p:cNvPicPr>
            <a:picLocks noGrp="1" noChangeAspect="1"/>
          </p:cNvPicPr>
          <p:nvPr>
            <p:ph idx="1"/>
          </p:nvPr>
        </p:nvPicPr>
        <p:blipFill>
          <a:blip r:embed="rId2"/>
          <a:stretch>
            <a:fillRect/>
          </a:stretch>
        </p:blipFill>
        <p:spPr>
          <a:xfrm>
            <a:off x="1153182" y="1735759"/>
            <a:ext cx="9491179" cy="4655102"/>
          </a:xfrm>
          <a:prstGeom prst="rect">
            <a:avLst/>
          </a:prstGeom>
        </p:spPr>
      </p:pic>
    </p:spTree>
    <p:extLst>
      <p:ext uri="{BB962C8B-B14F-4D97-AF65-F5344CB8AC3E}">
        <p14:creationId xmlns:p14="http://schemas.microsoft.com/office/powerpoint/2010/main" val="210217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BFF3A-B5BB-4390-9186-A8D8251089BB}"/>
              </a:ext>
            </a:extLst>
          </p:cNvPr>
          <p:cNvSpPr>
            <a:spLocks noGrp="1"/>
          </p:cNvSpPr>
          <p:nvPr>
            <p:ph type="title"/>
          </p:nvPr>
        </p:nvSpPr>
        <p:spPr>
          <a:xfrm>
            <a:off x="142875" y="81757"/>
            <a:ext cx="10515600" cy="786924"/>
          </a:xfrm>
        </p:spPr>
        <p:txBody>
          <a:bodyPr>
            <a:normAutofit/>
          </a:bodyPr>
          <a:lstStyle/>
          <a:p>
            <a:pPr algn="ctr"/>
            <a:r>
              <a:rPr lang="en-US" sz="2400" dirty="0">
                <a:solidFill>
                  <a:srgbClr val="0070C0"/>
                </a:solidFill>
                <a:latin typeface="Calibri Light" panose="020F0302020204030204" pitchFamily="34" charset="0"/>
                <a:cs typeface="Calibri Light" panose="020F0302020204030204" pitchFamily="34" charset="0"/>
              </a:rPr>
              <a:t>Real rates for 30-year bonds are negative! While this may not last, government could lock in low rates for a long time</a:t>
            </a:r>
          </a:p>
        </p:txBody>
      </p:sp>
      <p:pic>
        <p:nvPicPr>
          <p:cNvPr id="5" name="Content Placeholder 4">
            <a:extLst>
              <a:ext uri="{FF2B5EF4-FFF2-40B4-BE49-F238E27FC236}">
                <a16:creationId xmlns:a16="http://schemas.microsoft.com/office/drawing/2014/main" id="{FACE7355-3E3A-47A3-A2D4-E0953E514098}"/>
              </a:ext>
            </a:extLst>
          </p:cNvPr>
          <p:cNvPicPr>
            <a:picLocks noGrp="1" noChangeAspect="1"/>
          </p:cNvPicPr>
          <p:nvPr>
            <p:ph idx="1"/>
          </p:nvPr>
        </p:nvPicPr>
        <p:blipFill>
          <a:blip r:embed="rId2"/>
          <a:stretch>
            <a:fillRect/>
          </a:stretch>
        </p:blipFill>
        <p:spPr>
          <a:xfrm>
            <a:off x="1721904" y="1606550"/>
            <a:ext cx="8748192" cy="4351338"/>
          </a:xfrm>
          <a:prstGeom prst="rect">
            <a:avLst/>
          </a:prstGeom>
        </p:spPr>
      </p:pic>
    </p:spTree>
    <p:extLst>
      <p:ext uri="{BB962C8B-B14F-4D97-AF65-F5344CB8AC3E}">
        <p14:creationId xmlns:p14="http://schemas.microsoft.com/office/powerpoint/2010/main" val="1610553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03EAD-B4A9-4B13-A9BD-93FDF4859EE5}"/>
              </a:ext>
            </a:extLst>
          </p:cNvPr>
          <p:cNvSpPr>
            <a:spLocks noGrp="1"/>
          </p:cNvSpPr>
          <p:nvPr>
            <p:ph type="title"/>
          </p:nvPr>
        </p:nvSpPr>
        <p:spPr/>
        <p:txBody>
          <a:bodyPr>
            <a:normAutofit/>
          </a:bodyPr>
          <a:lstStyle/>
          <a:p>
            <a:pPr algn="ctr"/>
            <a:r>
              <a:rPr lang="en-US" sz="3600" dirty="0">
                <a:solidFill>
                  <a:srgbClr val="0070C0"/>
                </a:solidFill>
                <a:latin typeface="Calibri Light" panose="020F0302020204030204" pitchFamily="34" charset="0"/>
                <a:cs typeface="Calibri Light" panose="020F0302020204030204" pitchFamily="34" charset="0"/>
              </a:rPr>
              <a:t>Debt Sustainability in a World of Persistently Low Interest Rates</a:t>
            </a:r>
          </a:p>
        </p:txBody>
      </p:sp>
      <p:sp>
        <p:nvSpPr>
          <p:cNvPr id="3" name="Content Placeholder 2">
            <a:extLst>
              <a:ext uri="{FF2B5EF4-FFF2-40B4-BE49-F238E27FC236}">
                <a16:creationId xmlns:a16="http://schemas.microsoft.com/office/drawing/2014/main" id="{6FAC7015-CAB6-486F-86F8-FD99DFE75EA1}"/>
              </a:ext>
            </a:extLst>
          </p:cNvPr>
          <p:cNvSpPr>
            <a:spLocks noGrp="1"/>
          </p:cNvSpPr>
          <p:nvPr>
            <p:ph idx="1"/>
          </p:nvPr>
        </p:nvSpPr>
        <p:spPr>
          <a:xfrm>
            <a:off x="838200" y="1835150"/>
            <a:ext cx="10515600" cy="4351338"/>
          </a:xfrm>
        </p:spPr>
        <p:txBody>
          <a:bodyPr>
            <a:normAutofit lnSpcReduction="10000"/>
          </a:bodyPr>
          <a:lstStyle/>
          <a:p>
            <a:pPr marL="0" indent="0">
              <a:buNone/>
            </a:pPr>
            <a:r>
              <a:rPr lang="en-US" sz="2400" dirty="0"/>
              <a:t>Debt is sustainable when it is a constant share of GDP</a:t>
            </a:r>
          </a:p>
          <a:p>
            <a:pPr marL="0" indent="0">
              <a:buNone/>
            </a:pPr>
            <a:endParaRPr lang="en-US" sz="2400" dirty="0"/>
          </a:p>
          <a:p>
            <a:pPr marL="0" indent="0">
              <a:buNone/>
            </a:pPr>
            <a:r>
              <a:rPr lang="en-US" sz="2400" dirty="0"/>
              <a:t>What is required for debt to be constant as a share of GDP?</a:t>
            </a:r>
          </a:p>
          <a:p>
            <a:pPr marL="457200" lvl="1" indent="0">
              <a:buNone/>
            </a:pPr>
            <a:endParaRPr lang="en-US" dirty="0"/>
          </a:p>
          <a:p>
            <a:pPr marL="457200" lvl="1" indent="0">
              <a:buNone/>
            </a:pPr>
            <a:r>
              <a:rPr lang="en-US" dirty="0"/>
              <a:t>Primary Surplus (revenues – non-interest spending) </a:t>
            </a:r>
          </a:p>
          <a:p>
            <a:pPr marL="457200" lvl="1" indent="0">
              <a:buNone/>
            </a:pPr>
            <a:r>
              <a:rPr lang="en-US" dirty="0"/>
              <a:t>             must equal (r-g)*Debt, </a:t>
            </a:r>
          </a:p>
          <a:p>
            <a:pPr marL="457200" lvl="1" indent="0">
              <a:buNone/>
            </a:pPr>
            <a:endParaRPr lang="en-US" dirty="0"/>
          </a:p>
          <a:p>
            <a:pPr marL="457200" lvl="1" indent="0">
              <a:buNone/>
            </a:pPr>
            <a:r>
              <a:rPr lang="en-US" dirty="0"/>
              <a:t>where r is the interest rate and g is the growth rate of GDP. </a:t>
            </a:r>
          </a:p>
          <a:p>
            <a:pPr marL="457200" lvl="1" indent="0">
              <a:buNone/>
            </a:pPr>
            <a:endParaRPr lang="en-US" dirty="0"/>
          </a:p>
          <a:p>
            <a:pPr marL="457200" lvl="1" indent="0">
              <a:buNone/>
            </a:pPr>
            <a:r>
              <a:rPr lang="en-US" dirty="0"/>
              <a:t>Intuition? If economy is growing, debt can grow too and still be stable. How much can debt grow? g*Debt. </a:t>
            </a:r>
          </a:p>
        </p:txBody>
      </p:sp>
    </p:spTree>
    <p:extLst>
      <p:ext uri="{BB962C8B-B14F-4D97-AF65-F5344CB8AC3E}">
        <p14:creationId xmlns:p14="http://schemas.microsoft.com/office/powerpoint/2010/main" val="3877744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D23F-C62E-419C-ABB3-2E6477E8E12F}"/>
              </a:ext>
            </a:extLst>
          </p:cNvPr>
          <p:cNvSpPr>
            <a:spLocks noGrp="1"/>
          </p:cNvSpPr>
          <p:nvPr>
            <p:ph type="title"/>
          </p:nvPr>
        </p:nvSpPr>
        <p:spPr/>
        <p:txBody>
          <a:bodyPr>
            <a:normAutofit/>
          </a:bodyPr>
          <a:lstStyle/>
          <a:p>
            <a:pPr algn="ctr"/>
            <a:r>
              <a:rPr lang="en-US" sz="2800" dirty="0">
                <a:solidFill>
                  <a:srgbClr val="0070C0"/>
                </a:solidFill>
                <a:latin typeface="Calibri Light" panose="020F0302020204030204" pitchFamily="34" charset="0"/>
                <a:cs typeface="Calibri Light" panose="020F0302020204030204" pitchFamily="34" charset="0"/>
              </a:rPr>
              <a:t>When r&lt;g, any given level of debt declines without the government making any payments on it</a:t>
            </a:r>
          </a:p>
        </p:txBody>
      </p:sp>
      <p:pic>
        <p:nvPicPr>
          <p:cNvPr id="4" name="Content Placeholder 3">
            <a:extLst>
              <a:ext uri="{FF2B5EF4-FFF2-40B4-BE49-F238E27FC236}">
                <a16:creationId xmlns:a16="http://schemas.microsoft.com/office/drawing/2014/main" id="{C6078208-FC05-467E-903A-CCCF807FE40B}"/>
              </a:ext>
            </a:extLst>
          </p:cNvPr>
          <p:cNvPicPr>
            <a:picLocks noGrp="1" noChangeAspect="1"/>
          </p:cNvPicPr>
          <p:nvPr>
            <p:ph idx="1"/>
          </p:nvPr>
        </p:nvPicPr>
        <p:blipFill>
          <a:blip r:embed="rId2"/>
          <a:stretch>
            <a:fillRect/>
          </a:stretch>
        </p:blipFill>
        <p:spPr>
          <a:xfrm>
            <a:off x="1356048" y="1497218"/>
            <a:ext cx="8404178" cy="5375808"/>
          </a:xfrm>
          <a:prstGeom prst="rect">
            <a:avLst/>
          </a:prstGeom>
        </p:spPr>
      </p:pic>
    </p:spTree>
    <p:extLst>
      <p:ext uri="{BB962C8B-B14F-4D97-AF65-F5344CB8AC3E}">
        <p14:creationId xmlns:p14="http://schemas.microsoft.com/office/powerpoint/2010/main" val="2202520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BFF3A-B5BB-4390-9186-A8D8251089BB}"/>
              </a:ext>
            </a:extLst>
          </p:cNvPr>
          <p:cNvSpPr>
            <a:spLocks noGrp="1"/>
          </p:cNvSpPr>
          <p:nvPr>
            <p:ph type="title"/>
          </p:nvPr>
        </p:nvSpPr>
        <p:spPr>
          <a:xfrm>
            <a:off x="142875" y="81756"/>
            <a:ext cx="10515600" cy="1325563"/>
          </a:xfrm>
        </p:spPr>
        <p:txBody>
          <a:bodyPr>
            <a:normAutofit/>
          </a:bodyPr>
          <a:lstStyle/>
          <a:p>
            <a:pPr algn="ctr"/>
            <a:r>
              <a:rPr lang="en-US" sz="3200" dirty="0">
                <a:solidFill>
                  <a:srgbClr val="0070C0"/>
                </a:solidFill>
                <a:latin typeface="Calibri Light" panose="020F0302020204030204" pitchFamily="34" charset="0"/>
                <a:cs typeface="Calibri Light" panose="020F0302020204030204" pitchFamily="34" charset="0"/>
              </a:rPr>
              <a:t>CBO projects interest rates to be at or </a:t>
            </a:r>
            <a:br>
              <a:rPr lang="en-US" sz="3200" dirty="0">
                <a:solidFill>
                  <a:srgbClr val="0070C0"/>
                </a:solidFill>
                <a:latin typeface="Calibri Light" panose="020F0302020204030204" pitchFamily="34" charset="0"/>
                <a:cs typeface="Calibri Light" panose="020F0302020204030204" pitchFamily="34" charset="0"/>
              </a:rPr>
            </a:br>
            <a:r>
              <a:rPr lang="en-US" sz="3200" dirty="0">
                <a:solidFill>
                  <a:srgbClr val="0070C0"/>
                </a:solidFill>
                <a:latin typeface="Calibri Light" panose="020F0302020204030204" pitchFamily="34" charset="0"/>
                <a:cs typeface="Calibri Light" panose="020F0302020204030204" pitchFamily="34" charset="0"/>
              </a:rPr>
              <a:t>below GDP growth for the next 17 years. </a:t>
            </a:r>
          </a:p>
        </p:txBody>
      </p:sp>
      <p:graphicFrame>
        <p:nvGraphicFramePr>
          <p:cNvPr id="5" name="Chart 4">
            <a:extLst>
              <a:ext uri="{FF2B5EF4-FFF2-40B4-BE49-F238E27FC236}">
                <a16:creationId xmlns:a16="http://schemas.microsoft.com/office/drawing/2014/main" id="{84DB08A7-FEC2-4324-89F9-64F97FC21358}"/>
              </a:ext>
            </a:extLst>
          </p:cNvPr>
          <p:cNvGraphicFramePr>
            <a:graphicFrameLocks/>
          </p:cNvGraphicFramePr>
          <p:nvPr>
            <p:extLst>
              <p:ext uri="{D42A27DB-BD31-4B8C-83A1-F6EECF244321}">
                <p14:modId xmlns:p14="http://schemas.microsoft.com/office/powerpoint/2010/main" val="431594331"/>
              </p:ext>
            </p:extLst>
          </p:nvPr>
        </p:nvGraphicFramePr>
        <p:xfrm>
          <a:off x="1298943" y="1951329"/>
          <a:ext cx="8706038" cy="4317496"/>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a:extLst>
              <a:ext uri="{FF2B5EF4-FFF2-40B4-BE49-F238E27FC236}">
                <a16:creationId xmlns:a16="http://schemas.microsoft.com/office/drawing/2014/main" id="{C19C9D59-7C88-48F3-83C7-3502E43F337F}"/>
              </a:ext>
            </a:extLst>
          </p:cNvPr>
          <p:cNvCxnSpPr>
            <a:cxnSpLocks/>
          </p:cNvCxnSpPr>
          <p:nvPr/>
        </p:nvCxnSpPr>
        <p:spPr>
          <a:xfrm>
            <a:off x="1932495" y="3940405"/>
            <a:ext cx="7654565" cy="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7804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92F79-41AB-41A2-A6C4-BE061F38EE23}"/>
              </a:ext>
            </a:extLst>
          </p:cNvPr>
          <p:cNvSpPr>
            <a:spLocks noGrp="1"/>
          </p:cNvSpPr>
          <p:nvPr>
            <p:ph type="title"/>
          </p:nvPr>
        </p:nvSpPr>
        <p:spPr/>
        <p:txBody>
          <a:bodyPr>
            <a:normAutofit/>
          </a:bodyPr>
          <a:lstStyle/>
          <a:p>
            <a:pPr algn="ctr"/>
            <a:r>
              <a:rPr lang="en-US" sz="3600" dirty="0">
                <a:solidFill>
                  <a:srgbClr val="0070C0"/>
                </a:solidFill>
                <a:latin typeface="Calibri Light" panose="020F0302020204030204" pitchFamily="34" charset="0"/>
                <a:cs typeface="Calibri Light" panose="020F0302020204030204" pitchFamily="34" charset="0"/>
              </a:rPr>
              <a:t>Low interest rates relative to GDP growth means debt is not costly</a:t>
            </a:r>
          </a:p>
        </p:txBody>
      </p:sp>
      <p:sp>
        <p:nvSpPr>
          <p:cNvPr id="3" name="Content Placeholder 2">
            <a:extLst>
              <a:ext uri="{FF2B5EF4-FFF2-40B4-BE49-F238E27FC236}">
                <a16:creationId xmlns:a16="http://schemas.microsoft.com/office/drawing/2014/main" id="{98604567-ABD9-47EB-A689-727FE032D431}"/>
              </a:ext>
            </a:extLst>
          </p:cNvPr>
          <p:cNvSpPr>
            <a:spLocks noGrp="1"/>
          </p:cNvSpPr>
          <p:nvPr>
            <p:ph idx="1"/>
          </p:nvPr>
        </p:nvSpPr>
        <p:spPr>
          <a:xfrm>
            <a:off x="746760" y="1800860"/>
            <a:ext cx="10515600" cy="4351338"/>
          </a:xfrm>
        </p:spPr>
        <p:txBody>
          <a:bodyPr>
            <a:normAutofit/>
          </a:bodyPr>
          <a:lstStyle/>
          <a:p>
            <a:pPr marL="0" indent="0">
              <a:buNone/>
            </a:pPr>
            <a:r>
              <a:rPr lang="en-US" dirty="0"/>
              <a:t>If r-g &lt;0, can rollover debt indefinitely by borrowing more to pay the interest, and debt won’t rise.</a:t>
            </a:r>
          </a:p>
          <a:p>
            <a:pPr marL="0" indent="0">
              <a:buNone/>
            </a:pPr>
            <a:endParaRPr lang="en-US" dirty="0"/>
          </a:p>
          <a:p>
            <a:pPr lvl="1"/>
            <a:r>
              <a:rPr lang="en-US" dirty="0"/>
              <a:t>In this sense, debt is “free.”</a:t>
            </a:r>
          </a:p>
          <a:p>
            <a:pPr lvl="1"/>
            <a:r>
              <a:rPr lang="en-US" dirty="0"/>
              <a:t>Of course, at some point, increased debt will lead to higher interest rates.</a:t>
            </a:r>
          </a:p>
          <a:p>
            <a:pPr lvl="1"/>
            <a:r>
              <a:rPr lang="en-US" dirty="0"/>
              <a:t>But note CBO projections assume </a:t>
            </a:r>
            <a:r>
              <a:rPr lang="en-US" u="sng" dirty="0"/>
              <a:t>current</a:t>
            </a:r>
            <a:r>
              <a:rPr lang="en-US" dirty="0"/>
              <a:t> debt projections—debt rising indefinitely.</a:t>
            </a:r>
          </a:p>
          <a:p>
            <a:pPr lvl="1"/>
            <a:r>
              <a:rPr lang="en-US" dirty="0"/>
              <a:t>Also, interest rates hard to project. Don’t want to go all in on low interest rates and debt because rates could increase sharply and then debt would be hard to service.</a:t>
            </a:r>
          </a:p>
          <a:p>
            <a:pPr marL="0" indent="0">
              <a:buNone/>
            </a:pPr>
            <a:endParaRPr lang="en-US" dirty="0"/>
          </a:p>
        </p:txBody>
      </p:sp>
    </p:spTree>
    <p:extLst>
      <p:ext uri="{BB962C8B-B14F-4D97-AF65-F5344CB8AC3E}">
        <p14:creationId xmlns:p14="http://schemas.microsoft.com/office/powerpoint/2010/main" val="1952870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A5B0F-9603-408A-B33E-0B8414AD651F}"/>
              </a:ext>
            </a:extLst>
          </p:cNvPr>
          <p:cNvSpPr>
            <a:spLocks noGrp="1"/>
          </p:cNvSpPr>
          <p:nvPr>
            <p:ph type="title"/>
          </p:nvPr>
        </p:nvSpPr>
        <p:spPr>
          <a:xfrm>
            <a:off x="68533" y="-230478"/>
            <a:ext cx="10599466" cy="1159745"/>
          </a:xfrm>
        </p:spPr>
        <p:txBody>
          <a:bodyPr>
            <a:normAutofit/>
          </a:bodyPr>
          <a:lstStyle/>
          <a:p>
            <a:pPr algn="ctr"/>
            <a:r>
              <a:rPr lang="en-US" sz="3600" dirty="0">
                <a:solidFill>
                  <a:srgbClr val="0070C0"/>
                </a:solidFill>
                <a:latin typeface="Calibri Light" panose="020F0302020204030204" pitchFamily="34" charset="0"/>
                <a:cs typeface="Calibri Light" panose="020F0302020204030204" pitchFamily="34" charset="0"/>
              </a:rPr>
              <a:t>Why is r so low?</a:t>
            </a:r>
          </a:p>
        </p:txBody>
      </p:sp>
      <p:sp>
        <p:nvSpPr>
          <p:cNvPr id="3" name="Content Placeholder 2">
            <a:extLst>
              <a:ext uri="{FF2B5EF4-FFF2-40B4-BE49-F238E27FC236}">
                <a16:creationId xmlns:a16="http://schemas.microsoft.com/office/drawing/2014/main" id="{26D4DBD1-BC03-46D6-B954-439441567D3F}"/>
              </a:ext>
            </a:extLst>
          </p:cNvPr>
          <p:cNvSpPr>
            <a:spLocks noGrp="1"/>
          </p:cNvSpPr>
          <p:nvPr>
            <p:ph idx="1"/>
          </p:nvPr>
        </p:nvSpPr>
        <p:spPr>
          <a:xfrm>
            <a:off x="838200" y="1606550"/>
            <a:ext cx="11006138" cy="4979988"/>
          </a:xfrm>
        </p:spPr>
        <p:txBody>
          <a:bodyPr>
            <a:normAutofit/>
          </a:bodyPr>
          <a:lstStyle/>
          <a:p>
            <a:pPr marL="0" indent="0">
              <a:buNone/>
            </a:pPr>
            <a:r>
              <a:rPr lang="en-US" dirty="0"/>
              <a:t>Glut of savings relative to demand for investment – so return on savings very low.</a:t>
            </a:r>
          </a:p>
          <a:p>
            <a:pPr marL="0" indent="0">
              <a:buNone/>
            </a:pPr>
            <a:r>
              <a:rPr lang="en-US" dirty="0"/>
              <a:t>Why? </a:t>
            </a:r>
          </a:p>
          <a:p>
            <a:pPr marL="0" indent="0">
              <a:buNone/>
            </a:pPr>
            <a:r>
              <a:rPr lang="en-US" dirty="0"/>
              <a:t>Not well understood, but some of the proposed reasons:  </a:t>
            </a:r>
          </a:p>
          <a:p>
            <a:r>
              <a:rPr lang="en-US" dirty="0"/>
              <a:t>Demographic change: lowers demand for investment, increases supply of savings possibly</a:t>
            </a:r>
          </a:p>
          <a:p>
            <a:r>
              <a:rPr lang="en-US" dirty="0"/>
              <a:t>Move away from capital-intensive industries</a:t>
            </a:r>
          </a:p>
          <a:p>
            <a:r>
              <a:rPr lang="en-US" dirty="0"/>
              <a:t>Increased social insurance lowers need for precautionary savings</a:t>
            </a:r>
          </a:p>
          <a:p>
            <a:r>
              <a:rPr lang="en-US" dirty="0"/>
              <a:t>Increasing inequality raises saving rate.</a:t>
            </a:r>
          </a:p>
          <a:p>
            <a:pPr marL="0" indent="0">
              <a:buNone/>
            </a:pPr>
            <a:r>
              <a:rPr lang="en-US" dirty="0"/>
              <a:t>Note that these reasons suggest r will mostly remain low.</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1837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92F79-41AB-41A2-A6C4-BE061F38EE23}"/>
              </a:ext>
            </a:extLst>
          </p:cNvPr>
          <p:cNvSpPr>
            <a:spLocks noGrp="1"/>
          </p:cNvSpPr>
          <p:nvPr>
            <p:ph type="title"/>
          </p:nvPr>
        </p:nvSpPr>
        <p:spPr/>
        <p:txBody>
          <a:bodyPr>
            <a:normAutofit/>
          </a:bodyPr>
          <a:lstStyle/>
          <a:p>
            <a:pPr algn="ctr"/>
            <a:r>
              <a:rPr lang="en-US" sz="3600" dirty="0">
                <a:solidFill>
                  <a:srgbClr val="0070C0"/>
                </a:solidFill>
              </a:rPr>
              <a:t>Improving Future Living Standards</a:t>
            </a:r>
          </a:p>
        </p:txBody>
      </p:sp>
      <p:sp>
        <p:nvSpPr>
          <p:cNvPr id="3" name="Content Placeholder 2">
            <a:extLst>
              <a:ext uri="{FF2B5EF4-FFF2-40B4-BE49-F238E27FC236}">
                <a16:creationId xmlns:a16="http://schemas.microsoft.com/office/drawing/2014/main" id="{98604567-ABD9-47EB-A689-727FE032D431}"/>
              </a:ext>
            </a:extLst>
          </p:cNvPr>
          <p:cNvSpPr>
            <a:spLocks noGrp="1"/>
          </p:cNvSpPr>
          <p:nvPr>
            <p:ph idx="1"/>
          </p:nvPr>
        </p:nvSpPr>
        <p:spPr>
          <a:xfrm>
            <a:off x="746760" y="1800860"/>
            <a:ext cx="10515600" cy="4351338"/>
          </a:xfrm>
        </p:spPr>
        <p:txBody>
          <a:bodyPr>
            <a:normAutofit fontScale="62500" lnSpcReduction="20000"/>
          </a:bodyPr>
          <a:lstStyle/>
          <a:p>
            <a:pPr marL="0" indent="0">
              <a:buNone/>
            </a:pPr>
            <a:r>
              <a:rPr lang="en-US" dirty="0"/>
              <a:t>To try to improve future living standards, rather than cutting back on spending or raising taxes, one should:</a:t>
            </a:r>
          </a:p>
          <a:p>
            <a:r>
              <a:rPr lang="en-US" dirty="0"/>
              <a:t>Do everything possible to get economy back to potential as soon as possible. </a:t>
            </a:r>
          </a:p>
          <a:p>
            <a:r>
              <a:rPr lang="en-US" dirty="0"/>
              <a:t>Improve education, health, housing, especially for poor families.</a:t>
            </a:r>
          </a:p>
          <a:p>
            <a:r>
              <a:rPr lang="en-US" dirty="0"/>
              <a:t>Improve infrastructure, invest in clean air.</a:t>
            </a:r>
          </a:p>
          <a:p>
            <a:r>
              <a:rPr lang="en-US" dirty="0"/>
              <a:t>Invest in climate change resilience. </a:t>
            </a:r>
          </a:p>
          <a:p>
            <a:pPr marL="0" indent="0">
              <a:buNone/>
            </a:pPr>
            <a:endParaRPr lang="en-US" dirty="0"/>
          </a:p>
          <a:p>
            <a:pPr marL="0" indent="0">
              <a:buNone/>
            </a:pPr>
            <a:r>
              <a:rPr lang="en-US" dirty="0"/>
              <a:t>These are all investments that are likely to yield much higher returns than the cost of debt</a:t>
            </a:r>
          </a:p>
          <a:p>
            <a:r>
              <a:rPr lang="en-US" dirty="0"/>
              <a:t>So future is better off if borrow and invest than if we don’t, even though debt would increase. </a:t>
            </a:r>
          </a:p>
          <a:p>
            <a:r>
              <a:rPr lang="en-US" dirty="0"/>
              <a:t>Doesn’t make sense to not invest because “can’t afford it” .e.g. removing lead from drinking water.</a:t>
            </a:r>
          </a:p>
          <a:p>
            <a:endParaRPr lang="en-US" dirty="0"/>
          </a:p>
          <a:p>
            <a:pPr marL="0" indent="0">
              <a:buNone/>
            </a:pPr>
            <a:r>
              <a:rPr lang="en-US" dirty="0"/>
              <a:t>Lot of evidence in recent years that many of these programs have very high rates of return. </a:t>
            </a:r>
          </a:p>
        </p:txBody>
      </p:sp>
    </p:spTree>
    <p:extLst>
      <p:ext uri="{BB962C8B-B14F-4D97-AF65-F5344CB8AC3E}">
        <p14:creationId xmlns:p14="http://schemas.microsoft.com/office/powerpoint/2010/main" val="4283249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857A-7E23-4CF7-B4E5-DA0A2DC7AA23}"/>
              </a:ext>
            </a:extLst>
          </p:cNvPr>
          <p:cNvSpPr>
            <a:spLocks noGrp="1"/>
          </p:cNvSpPr>
          <p:nvPr>
            <p:ph type="title"/>
          </p:nvPr>
        </p:nvSpPr>
        <p:spPr/>
        <p:txBody>
          <a:bodyPr>
            <a:normAutofit/>
          </a:bodyPr>
          <a:lstStyle/>
          <a:p>
            <a:pPr algn="ctr"/>
            <a:r>
              <a:rPr lang="en-US" sz="3600" dirty="0">
                <a:solidFill>
                  <a:srgbClr val="0070C0"/>
                </a:solidFill>
              </a:rPr>
              <a:t>The Economic Consequences of the Pandemic</a:t>
            </a:r>
          </a:p>
        </p:txBody>
      </p:sp>
      <p:sp>
        <p:nvSpPr>
          <p:cNvPr id="3" name="Content Placeholder 2">
            <a:extLst>
              <a:ext uri="{FF2B5EF4-FFF2-40B4-BE49-F238E27FC236}">
                <a16:creationId xmlns:a16="http://schemas.microsoft.com/office/drawing/2014/main" id="{8B62C71A-DE56-4D4A-996C-64C99A8B93BF}"/>
              </a:ext>
            </a:extLst>
          </p:cNvPr>
          <p:cNvSpPr>
            <a:spLocks noGrp="1"/>
          </p:cNvSpPr>
          <p:nvPr>
            <p:ph idx="1"/>
          </p:nvPr>
        </p:nvSpPr>
        <p:spPr>
          <a:xfrm>
            <a:off x="838200" y="1876425"/>
            <a:ext cx="10515600" cy="4351338"/>
          </a:xfrm>
        </p:spPr>
        <p:txBody>
          <a:bodyPr>
            <a:normAutofit fontScale="85000" lnSpcReduction="10000"/>
          </a:bodyPr>
          <a:lstStyle/>
          <a:p>
            <a:pPr marL="0" indent="0">
              <a:buNone/>
            </a:pPr>
            <a:r>
              <a:rPr lang="en-US" dirty="0"/>
              <a:t>Employment and output (GDP) decline caused by lockdowns/social distancing. </a:t>
            </a:r>
          </a:p>
          <a:p>
            <a:pPr lvl="1"/>
            <a:r>
              <a:rPr lang="en-US" dirty="0"/>
              <a:t>GDP is production. With people not working, production falls. </a:t>
            </a:r>
          </a:p>
          <a:p>
            <a:pPr lvl="1"/>
            <a:r>
              <a:rPr lang="en-US" dirty="0"/>
              <a:t>Economic policy not able to do much about this</a:t>
            </a:r>
          </a:p>
          <a:p>
            <a:pPr lvl="1"/>
            <a:r>
              <a:rPr lang="en-US" dirty="0"/>
              <a:t>Public health policy (testing, tracing, encouraging masks, keeping certain places closed) to minimize the need for lockdowns/social distancing could.</a:t>
            </a:r>
          </a:p>
          <a:p>
            <a:pPr lvl="1"/>
            <a:endParaRPr lang="en-US" dirty="0"/>
          </a:p>
          <a:p>
            <a:pPr marL="0" indent="0">
              <a:buNone/>
            </a:pPr>
            <a:r>
              <a:rPr lang="en-US" dirty="0"/>
              <a:t>GDP fell about 9% in the second quarter (Q2=April, May, June). At an annual rate, that’s 31.4%.</a:t>
            </a:r>
          </a:p>
          <a:p>
            <a:pPr marL="0" indent="0">
              <a:buNone/>
            </a:pPr>
            <a:endParaRPr lang="en-US" dirty="0"/>
          </a:p>
          <a:p>
            <a:pPr marL="0" indent="0">
              <a:buNone/>
            </a:pPr>
            <a:r>
              <a:rPr lang="en-US" dirty="0"/>
              <a:t>Unemployment rate averaged 13% in Q2. </a:t>
            </a:r>
          </a:p>
          <a:p>
            <a:pPr marL="0" indent="0">
              <a:buNone/>
            </a:pPr>
            <a:endParaRPr lang="en-US" dirty="0"/>
          </a:p>
          <a:p>
            <a:pPr marL="0" indent="0">
              <a:buNone/>
            </a:pPr>
            <a:r>
              <a:rPr lang="en-US" dirty="0"/>
              <a:t>Big </a:t>
            </a:r>
            <a:r>
              <a:rPr lang="en-US" dirty="0" err="1"/>
              <a:t>bounceback</a:t>
            </a:r>
            <a:r>
              <a:rPr lang="en-US" dirty="0"/>
              <a:t> in Q3. Unemployment rate fell to 7.9% by September. </a:t>
            </a:r>
          </a:p>
        </p:txBody>
      </p:sp>
    </p:spTree>
    <p:extLst>
      <p:ext uri="{BB962C8B-B14F-4D97-AF65-F5344CB8AC3E}">
        <p14:creationId xmlns:p14="http://schemas.microsoft.com/office/powerpoint/2010/main" val="1787891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EAFB0-3A53-414F-9157-7C33FA3F07EA}"/>
              </a:ext>
            </a:extLst>
          </p:cNvPr>
          <p:cNvSpPr>
            <a:spLocks noGrp="1"/>
          </p:cNvSpPr>
          <p:nvPr>
            <p:ph type="title"/>
          </p:nvPr>
        </p:nvSpPr>
        <p:spPr/>
        <p:txBody>
          <a:bodyPr/>
          <a:lstStyle/>
          <a:p>
            <a:pPr algn="ctr"/>
            <a:r>
              <a:rPr lang="en-US" dirty="0">
                <a:solidFill>
                  <a:srgbClr val="0070C0"/>
                </a:solidFill>
              </a:rPr>
              <a:t>Conclusions</a:t>
            </a:r>
          </a:p>
        </p:txBody>
      </p:sp>
      <p:sp>
        <p:nvSpPr>
          <p:cNvPr id="3" name="Content Placeholder 2">
            <a:extLst>
              <a:ext uri="{FF2B5EF4-FFF2-40B4-BE49-F238E27FC236}">
                <a16:creationId xmlns:a16="http://schemas.microsoft.com/office/drawing/2014/main" id="{51B2B9BA-B77F-4E85-A568-3F3F3C1CC178}"/>
              </a:ext>
            </a:extLst>
          </p:cNvPr>
          <p:cNvSpPr>
            <a:spLocks noGrp="1"/>
          </p:cNvSpPr>
          <p:nvPr>
            <p:ph idx="1"/>
          </p:nvPr>
        </p:nvSpPr>
        <p:spPr>
          <a:xfrm>
            <a:off x="838200" y="1606549"/>
            <a:ext cx="10839680" cy="4684081"/>
          </a:xfrm>
        </p:spPr>
        <p:txBody>
          <a:bodyPr>
            <a:normAutofit fontScale="77500" lnSpcReduction="20000"/>
          </a:bodyPr>
          <a:lstStyle/>
          <a:p>
            <a:r>
              <a:rPr lang="en-US" dirty="0"/>
              <a:t>Fiscal response to COVID has raised debt to GDP sharply, and debt projected to continue rising over foreseeable future</a:t>
            </a:r>
          </a:p>
          <a:p>
            <a:endParaRPr lang="en-US" dirty="0"/>
          </a:p>
          <a:p>
            <a:r>
              <a:rPr lang="en-US" dirty="0"/>
              <a:t>Despite this rise in debt (here and around the world), interest rates have continued to plummet, and real interest rates now negative </a:t>
            </a:r>
          </a:p>
          <a:p>
            <a:endParaRPr lang="en-US" dirty="0"/>
          </a:p>
          <a:p>
            <a:r>
              <a:rPr lang="en-US" dirty="0"/>
              <a:t>Looking forward, we expect interest rates to remain low and to remain below the growth rate of the economy for some time</a:t>
            </a:r>
          </a:p>
          <a:p>
            <a:endParaRPr lang="en-US" dirty="0"/>
          </a:p>
          <a:p>
            <a:r>
              <a:rPr lang="en-US" dirty="0"/>
              <a:t>This is the time to invest in our economy</a:t>
            </a:r>
          </a:p>
          <a:p>
            <a:endParaRPr lang="en-US" dirty="0"/>
          </a:p>
          <a:p>
            <a:r>
              <a:rPr lang="en-US" dirty="0"/>
              <a:t>Not only will this improve future living standards, but it also can make help address some of our other major challenges: rising inequality, falling mobility, climate change</a:t>
            </a:r>
          </a:p>
          <a:p>
            <a:pPr marL="0" indent="0">
              <a:buNone/>
            </a:pPr>
            <a:endParaRPr lang="en-US" dirty="0"/>
          </a:p>
        </p:txBody>
      </p:sp>
    </p:spTree>
    <p:extLst>
      <p:ext uri="{BB962C8B-B14F-4D97-AF65-F5344CB8AC3E}">
        <p14:creationId xmlns:p14="http://schemas.microsoft.com/office/powerpoint/2010/main" val="2847393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385DF9-629C-4B7F-9C87-BE894AAAE434}"/>
              </a:ext>
            </a:extLst>
          </p:cNvPr>
          <p:cNvSpPr>
            <a:spLocks noGrp="1"/>
          </p:cNvSpPr>
          <p:nvPr>
            <p:ph idx="1"/>
          </p:nvPr>
        </p:nvSpPr>
        <p:spPr/>
        <p:txBody>
          <a:bodyPr/>
          <a:lstStyle/>
          <a:p>
            <a:pPr marL="0" indent="0" algn="ctr">
              <a:buNone/>
            </a:pPr>
            <a:endParaRPr lang="en-US" dirty="0">
              <a:solidFill>
                <a:srgbClr val="0070C0"/>
              </a:solidFill>
            </a:endParaRPr>
          </a:p>
          <a:p>
            <a:pPr marL="0" indent="0" algn="ctr">
              <a:buNone/>
            </a:pPr>
            <a:endParaRPr lang="en-US" dirty="0">
              <a:solidFill>
                <a:srgbClr val="0070C0"/>
              </a:solidFill>
            </a:endParaRPr>
          </a:p>
          <a:p>
            <a:pPr marL="0" indent="0" algn="ctr">
              <a:buNone/>
            </a:pPr>
            <a:endParaRPr lang="en-US" dirty="0">
              <a:solidFill>
                <a:srgbClr val="0070C0"/>
              </a:solidFill>
            </a:endParaRPr>
          </a:p>
          <a:p>
            <a:pPr marL="0" indent="0" algn="ctr">
              <a:buNone/>
            </a:pPr>
            <a:endParaRPr lang="en-US" dirty="0">
              <a:solidFill>
                <a:srgbClr val="0070C0"/>
              </a:solidFill>
            </a:endParaRPr>
          </a:p>
          <a:p>
            <a:pPr marL="0" indent="0" algn="ctr">
              <a:buNone/>
            </a:pPr>
            <a:r>
              <a:rPr lang="en-US" dirty="0">
                <a:solidFill>
                  <a:srgbClr val="0070C0"/>
                </a:solidFill>
              </a:rPr>
              <a:t>Thank you!</a:t>
            </a:r>
          </a:p>
        </p:txBody>
      </p:sp>
    </p:spTree>
    <p:extLst>
      <p:ext uri="{BB962C8B-B14F-4D97-AF65-F5344CB8AC3E}">
        <p14:creationId xmlns:p14="http://schemas.microsoft.com/office/powerpoint/2010/main" val="313028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857A-7E23-4CF7-B4E5-DA0A2DC7AA23}"/>
              </a:ext>
            </a:extLst>
          </p:cNvPr>
          <p:cNvSpPr>
            <a:spLocks noGrp="1"/>
          </p:cNvSpPr>
          <p:nvPr>
            <p:ph type="title"/>
          </p:nvPr>
        </p:nvSpPr>
        <p:spPr/>
        <p:txBody>
          <a:bodyPr>
            <a:normAutofit/>
          </a:bodyPr>
          <a:lstStyle/>
          <a:p>
            <a:pPr algn="ctr"/>
            <a:r>
              <a:rPr lang="en-US" sz="3600" dirty="0">
                <a:solidFill>
                  <a:srgbClr val="0070C0"/>
                </a:solidFill>
              </a:rPr>
              <a:t>What can fiscal policy do in a pandemic? </a:t>
            </a:r>
          </a:p>
        </p:txBody>
      </p:sp>
      <p:sp>
        <p:nvSpPr>
          <p:cNvPr id="3" name="Content Placeholder 2">
            <a:extLst>
              <a:ext uri="{FF2B5EF4-FFF2-40B4-BE49-F238E27FC236}">
                <a16:creationId xmlns:a16="http://schemas.microsoft.com/office/drawing/2014/main" id="{8B62C71A-DE56-4D4A-996C-64C99A8B93BF}"/>
              </a:ext>
            </a:extLst>
          </p:cNvPr>
          <p:cNvSpPr>
            <a:spLocks noGrp="1"/>
          </p:cNvSpPr>
          <p:nvPr>
            <p:ph idx="1"/>
          </p:nvPr>
        </p:nvSpPr>
        <p:spPr>
          <a:xfrm>
            <a:off x="994144" y="1563355"/>
            <a:ext cx="10515600" cy="4351338"/>
          </a:xfrm>
        </p:spPr>
        <p:txBody>
          <a:bodyPr>
            <a:normAutofit fontScale="77500" lnSpcReduction="20000"/>
          </a:bodyPr>
          <a:lstStyle/>
          <a:p>
            <a:pPr marL="457200" lvl="1" indent="0">
              <a:buNone/>
            </a:pPr>
            <a:endParaRPr lang="en-US" dirty="0"/>
          </a:p>
          <a:p>
            <a:pPr marL="457200" lvl="1" indent="0">
              <a:buNone/>
            </a:pPr>
            <a:r>
              <a:rPr lang="en-US" dirty="0">
                <a:latin typeface="Calibri (Body)"/>
              </a:rPr>
              <a:t>Fund public health: Invest in testing, tracing, research. Best thing for the economy is to limit the need for social distancing.</a:t>
            </a:r>
          </a:p>
          <a:p>
            <a:pPr marL="457200" lvl="1" indent="0">
              <a:buNone/>
            </a:pPr>
            <a:endParaRPr lang="en-US" dirty="0">
              <a:latin typeface="Calibri (Body)"/>
            </a:endParaRPr>
          </a:p>
          <a:p>
            <a:pPr marL="457200" lvl="1" indent="0">
              <a:buNone/>
            </a:pPr>
            <a:r>
              <a:rPr lang="en-US" dirty="0">
                <a:latin typeface="Calibri (Body)"/>
              </a:rPr>
              <a:t>Provide sick leave: Make sure people have the ability to self-quarantine if sick.</a:t>
            </a:r>
          </a:p>
          <a:p>
            <a:pPr marL="457200" lvl="1" indent="0">
              <a:buNone/>
            </a:pPr>
            <a:endParaRPr lang="en-US" dirty="0">
              <a:latin typeface="Calibri (Body)"/>
            </a:endParaRPr>
          </a:p>
          <a:p>
            <a:pPr marL="457200" lvl="1" indent="0">
              <a:buNone/>
            </a:pPr>
            <a:r>
              <a:rPr lang="en-US" dirty="0">
                <a:latin typeface="Calibri (Body)"/>
              </a:rPr>
              <a:t>Relief: Make sure people have enough income to eat, pay bills, etc. while unable to work.  </a:t>
            </a:r>
          </a:p>
          <a:p>
            <a:pPr marL="457200" lvl="1" indent="0">
              <a:buNone/>
            </a:pPr>
            <a:endParaRPr lang="en-US" dirty="0">
              <a:latin typeface="Calibri (Body)"/>
            </a:endParaRPr>
          </a:p>
          <a:p>
            <a:pPr marL="457200" lvl="1" indent="0">
              <a:buNone/>
            </a:pPr>
            <a:r>
              <a:rPr lang="en-US" dirty="0">
                <a:latin typeface="Calibri (Body)"/>
              </a:rPr>
              <a:t>Help create a strong recovery: Try to limit the GDP effects to those necessitated by the response to the virus, rather than having additional knock-on effects.</a:t>
            </a:r>
          </a:p>
          <a:p>
            <a:pPr marL="457200" lvl="1" indent="0">
              <a:buNone/>
            </a:pPr>
            <a:endParaRPr lang="en-US" dirty="0">
              <a:latin typeface="Calibri (Body)"/>
            </a:endParaRPr>
          </a:p>
          <a:p>
            <a:pPr marL="457200" lvl="1" indent="0">
              <a:buNone/>
            </a:pPr>
            <a:r>
              <a:rPr lang="en-US" dirty="0">
                <a:latin typeface="Calibri (Body)"/>
              </a:rPr>
              <a:t>What’s a knock-on effect? If people don’t have income, then they can’t buy things that are NOT affected by social distancing, like goods they purchase online.  That weakens the economy beyond the weakness due directly to social distancing. </a:t>
            </a:r>
          </a:p>
          <a:p>
            <a:pPr marL="457200" lvl="1" indent="0">
              <a:buNone/>
            </a:pPr>
            <a:endParaRPr lang="en-US" dirty="0">
              <a:latin typeface="Calibri (Body)"/>
            </a:endParaRPr>
          </a:p>
          <a:p>
            <a:pPr marL="457200" lvl="1" indent="0">
              <a:buNone/>
            </a:pPr>
            <a:r>
              <a:rPr lang="en-US" dirty="0">
                <a:latin typeface="Calibri (Body)"/>
              </a:rPr>
              <a:t>Similarly, if business</a:t>
            </a:r>
            <a:r>
              <a:rPr lang="en-US" dirty="0"/>
              <a:t>es fail might cause some damage to the economy that lasts beyond the end of social distancing.</a:t>
            </a:r>
          </a:p>
          <a:p>
            <a:endParaRPr lang="en-US" dirty="0"/>
          </a:p>
        </p:txBody>
      </p:sp>
    </p:spTree>
    <p:extLst>
      <p:ext uri="{BB962C8B-B14F-4D97-AF65-F5344CB8AC3E}">
        <p14:creationId xmlns:p14="http://schemas.microsoft.com/office/powerpoint/2010/main" val="379558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74C5D-A2E4-453A-A43B-BBCE4FF0F9E9}"/>
              </a:ext>
            </a:extLst>
          </p:cNvPr>
          <p:cNvSpPr>
            <a:spLocks noGrp="1"/>
          </p:cNvSpPr>
          <p:nvPr>
            <p:ph type="title"/>
          </p:nvPr>
        </p:nvSpPr>
        <p:spPr>
          <a:xfrm>
            <a:off x="838200" y="18256"/>
            <a:ext cx="10515600" cy="1066474"/>
          </a:xfrm>
        </p:spPr>
        <p:txBody>
          <a:bodyPr>
            <a:normAutofit/>
          </a:bodyPr>
          <a:lstStyle/>
          <a:p>
            <a:pPr algn="ctr"/>
            <a:r>
              <a:rPr lang="en-US" sz="3600" dirty="0">
                <a:solidFill>
                  <a:srgbClr val="0070C0"/>
                </a:solidFill>
              </a:rPr>
              <a:t>The Fiscal Response Thus Far </a:t>
            </a:r>
          </a:p>
        </p:txBody>
      </p:sp>
      <p:sp>
        <p:nvSpPr>
          <p:cNvPr id="3" name="Content Placeholder 2">
            <a:extLst>
              <a:ext uri="{FF2B5EF4-FFF2-40B4-BE49-F238E27FC236}">
                <a16:creationId xmlns:a16="http://schemas.microsoft.com/office/drawing/2014/main" id="{7A7623AD-CDB8-4A37-91B1-04AD1707A4B6}"/>
              </a:ext>
            </a:extLst>
          </p:cNvPr>
          <p:cNvSpPr>
            <a:spLocks noGrp="1"/>
          </p:cNvSpPr>
          <p:nvPr>
            <p:ph idx="1"/>
          </p:nvPr>
        </p:nvSpPr>
        <p:spPr>
          <a:xfrm>
            <a:off x="681318" y="1264024"/>
            <a:ext cx="10672482" cy="4912939"/>
          </a:xfrm>
        </p:spPr>
        <p:txBody>
          <a:bodyPr>
            <a:normAutofit fontScale="85000" lnSpcReduction="20000"/>
          </a:bodyPr>
          <a:lstStyle/>
          <a:p>
            <a:pPr marL="0" indent="0">
              <a:buNone/>
            </a:pPr>
            <a:r>
              <a:rPr lang="en-US" dirty="0"/>
              <a:t>Cares Act and other legislation: </a:t>
            </a:r>
          </a:p>
          <a:p>
            <a:r>
              <a:rPr lang="en-US" dirty="0"/>
              <a:t>$1200 rebate checks for most adults</a:t>
            </a:r>
          </a:p>
          <a:p>
            <a:r>
              <a:rPr lang="en-US" dirty="0"/>
              <a:t>Unprecedented expansion of unemployment insurance: </a:t>
            </a:r>
          </a:p>
          <a:p>
            <a:pPr lvl="1"/>
            <a:r>
              <a:rPr lang="en-US" dirty="0"/>
              <a:t>Additional $600 per week through July.</a:t>
            </a:r>
          </a:p>
          <a:p>
            <a:pPr lvl="1"/>
            <a:r>
              <a:rPr lang="en-US" dirty="0"/>
              <a:t>Eligibility for previously ineligible (gig workers and others) until end of December.</a:t>
            </a:r>
          </a:p>
          <a:p>
            <a:r>
              <a:rPr lang="en-US" dirty="0"/>
              <a:t>Paycheck Protection Act: $550 billion in forgivable loans to businesses who kept workers on their payrolls. </a:t>
            </a:r>
          </a:p>
          <a:p>
            <a:r>
              <a:rPr lang="en-US" dirty="0"/>
              <a:t>$150 billion coronavirus relief fund to states.</a:t>
            </a:r>
          </a:p>
          <a:p>
            <a:pPr marL="0" indent="0">
              <a:buNone/>
            </a:pPr>
            <a:endParaRPr lang="en-US" dirty="0"/>
          </a:p>
          <a:p>
            <a:pPr marL="0" indent="0">
              <a:buNone/>
            </a:pPr>
            <a:r>
              <a:rPr lang="en-US" dirty="0"/>
              <a:t>On the whole—surprisingly good and quick response. </a:t>
            </a:r>
          </a:p>
          <a:p>
            <a:r>
              <a:rPr lang="en-US" dirty="0"/>
              <a:t>Clearly motivated by desire to set stage for strong recovery.</a:t>
            </a:r>
          </a:p>
          <a:p>
            <a:r>
              <a:rPr lang="en-US" dirty="0"/>
              <a:t>Tried to get money out fast. Tried to get out in various ways (UI, PPP, checks) to limit the amount of falling through the cracks.</a:t>
            </a:r>
          </a:p>
          <a:p>
            <a:r>
              <a:rPr lang="en-US" dirty="0"/>
              <a:t>UI very progressive. </a:t>
            </a:r>
          </a:p>
        </p:txBody>
      </p:sp>
    </p:spTree>
    <p:extLst>
      <p:ext uri="{BB962C8B-B14F-4D97-AF65-F5344CB8AC3E}">
        <p14:creationId xmlns:p14="http://schemas.microsoft.com/office/powerpoint/2010/main" val="1574389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74C5D-A2E4-453A-A43B-BBCE4FF0F9E9}"/>
              </a:ext>
            </a:extLst>
          </p:cNvPr>
          <p:cNvSpPr>
            <a:spLocks noGrp="1"/>
          </p:cNvSpPr>
          <p:nvPr>
            <p:ph type="title"/>
          </p:nvPr>
        </p:nvSpPr>
        <p:spPr>
          <a:xfrm>
            <a:off x="838200" y="18256"/>
            <a:ext cx="10515600" cy="1066474"/>
          </a:xfrm>
        </p:spPr>
        <p:txBody>
          <a:bodyPr>
            <a:normAutofit/>
          </a:bodyPr>
          <a:lstStyle/>
          <a:p>
            <a:pPr algn="ctr"/>
            <a:r>
              <a:rPr lang="en-US" sz="3600" dirty="0">
                <a:solidFill>
                  <a:srgbClr val="0070C0"/>
                </a:solidFill>
              </a:rPr>
              <a:t>Did it work? Mostly yes, but we need more. </a:t>
            </a:r>
          </a:p>
        </p:txBody>
      </p:sp>
      <p:sp>
        <p:nvSpPr>
          <p:cNvPr id="3" name="Content Placeholder 2">
            <a:extLst>
              <a:ext uri="{FF2B5EF4-FFF2-40B4-BE49-F238E27FC236}">
                <a16:creationId xmlns:a16="http://schemas.microsoft.com/office/drawing/2014/main" id="{7A7623AD-CDB8-4A37-91B1-04AD1707A4B6}"/>
              </a:ext>
            </a:extLst>
          </p:cNvPr>
          <p:cNvSpPr>
            <a:spLocks noGrp="1"/>
          </p:cNvSpPr>
          <p:nvPr>
            <p:ph idx="1"/>
          </p:nvPr>
        </p:nvSpPr>
        <p:spPr>
          <a:xfrm>
            <a:off x="681318" y="1264024"/>
            <a:ext cx="10672482" cy="4912939"/>
          </a:xfrm>
        </p:spPr>
        <p:txBody>
          <a:bodyPr>
            <a:normAutofit fontScale="70000" lnSpcReduction="20000"/>
          </a:bodyPr>
          <a:lstStyle/>
          <a:p>
            <a:pPr marL="0" indent="0">
              <a:buNone/>
            </a:pPr>
            <a:r>
              <a:rPr lang="en-US" dirty="0"/>
              <a:t>UI benefits took a long time to get out—because state UI systems were overwhelmed with the volume of claims—but eventually the $ did go out.</a:t>
            </a:r>
          </a:p>
          <a:p>
            <a:pPr marL="457200" lvl="1" indent="0">
              <a:buNone/>
            </a:pPr>
            <a:r>
              <a:rPr lang="en-US" dirty="0"/>
              <a:t>Income actually </a:t>
            </a:r>
            <a:r>
              <a:rPr lang="en-US" u="sng" dirty="0"/>
              <a:t>rose</a:t>
            </a:r>
            <a:r>
              <a:rPr lang="en-US" dirty="0"/>
              <a:t> in Q2 because of the checks and UI, despite the high unemployment rate.</a:t>
            </a:r>
          </a:p>
          <a:p>
            <a:pPr marL="457200" lvl="1" indent="0">
              <a:buNone/>
            </a:pPr>
            <a:r>
              <a:rPr lang="en-US" dirty="0"/>
              <a:t>Because spending fell a lot because of the pandemic, saving also increased sharply. This will help set the stage for a stronger recovery once the risk of the virus has subsided.</a:t>
            </a:r>
          </a:p>
          <a:p>
            <a:pPr marL="0" indent="0">
              <a:buNone/>
            </a:pPr>
            <a:endParaRPr lang="en-US" sz="600" dirty="0"/>
          </a:p>
          <a:p>
            <a:pPr marL="0" indent="0">
              <a:buNone/>
            </a:pPr>
            <a:r>
              <a:rPr lang="en-US" dirty="0"/>
              <a:t>But now, the extra $600 is gone. Replacement rates in general are quite low—only 40%-45%--meaning people’s income goes way down when they become unemployed.</a:t>
            </a:r>
          </a:p>
          <a:p>
            <a:pPr marL="0" indent="0">
              <a:buNone/>
            </a:pPr>
            <a:endParaRPr lang="en-US" sz="600" dirty="0"/>
          </a:p>
          <a:p>
            <a:pPr marL="0" indent="0">
              <a:buNone/>
            </a:pPr>
            <a:r>
              <a:rPr lang="en-US" dirty="0"/>
              <a:t>Some people will be running out of unemployment benefits soon (limited to about 39 weeks, depending on the state.) </a:t>
            </a:r>
          </a:p>
          <a:p>
            <a:pPr marL="0" indent="0">
              <a:buNone/>
            </a:pPr>
            <a:br>
              <a:rPr lang="en-US" dirty="0"/>
            </a:br>
            <a:r>
              <a:rPr lang="en-US" dirty="0"/>
              <a:t>Small businesses still not getting customers have spent their PPP money.</a:t>
            </a:r>
          </a:p>
          <a:p>
            <a:pPr marL="0" indent="0">
              <a:buNone/>
            </a:pPr>
            <a:endParaRPr lang="en-US" sz="600" dirty="0"/>
          </a:p>
          <a:p>
            <a:pPr marL="0" indent="0">
              <a:buNone/>
            </a:pPr>
            <a:r>
              <a:rPr lang="en-US" dirty="0"/>
              <a:t>State and local governments will need more help soon. </a:t>
            </a:r>
          </a:p>
          <a:p>
            <a:pPr marL="0" indent="0">
              <a:buNone/>
            </a:pPr>
            <a:endParaRPr lang="en-US" sz="500" dirty="0"/>
          </a:p>
          <a:p>
            <a:pPr marL="0" indent="0">
              <a:buNone/>
            </a:pPr>
            <a:r>
              <a:rPr lang="en-US" dirty="0"/>
              <a:t>Need more $ to provide relief to unemployed people and to minimize long-term costs of the pandemic on the macroeconomy.</a:t>
            </a:r>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1416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3BE54-95A1-4C59-8096-05A022BAFA39}"/>
              </a:ext>
            </a:extLst>
          </p:cNvPr>
          <p:cNvSpPr>
            <a:spLocks noGrp="1"/>
          </p:cNvSpPr>
          <p:nvPr>
            <p:ph type="title"/>
          </p:nvPr>
        </p:nvSpPr>
        <p:spPr>
          <a:xfrm>
            <a:off x="838200" y="114113"/>
            <a:ext cx="10515600" cy="1325563"/>
          </a:xfrm>
        </p:spPr>
        <p:txBody>
          <a:bodyPr>
            <a:normAutofit/>
          </a:bodyPr>
          <a:lstStyle/>
          <a:p>
            <a:pPr algn="ctr"/>
            <a:r>
              <a:rPr lang="en-US" sz="3600" dirty="0">
                <a:solidFill>
                  <a:srgbClr val="0070C0"/>
                </a:solidFill>
              </a:rPr>
              <a:t>CBO Projects Very Weak Recovery</a:t>
            </a:r>
            <a:br>
              <a:rPr lang="en-US" sz="3600" dirty="0">
                <a:solidFill>
                  <a:srgbClr val="0070C0"/>
                </a:solidFill>
              </a:rPr>
            </a:br>
            <a:r>
              <a:rPr lang="en-US" sz="3600" dirty="0">
                <a:solidFill>
                  <a:srgbClr val="0070C0"/>
                </a:solidFill>
              </a:rPr>
              <a:t>under Current Law</a:t>
            </a:r>
          </a:p>
        </p:txBody>
      </p:sp>
      <p:sp>
        <p:nvSpPr>
          <p:cNvPr id="7" name="TextBox 6">
            <a:extLst>
              <a:ext uri="{FF2B5EF4-FFF2-40B4-BE49-F238E27FC236}">
                <a16:creationId xmlns:a16="http://schemas.microsoft.com/office/drawing/2014/main" id="{858394A6-0DA3-4842-BD6B-A13FDC2D401E}"/>
              </a:ext>
            </a:extLst>
          </p:cNvPr>
          <p:cNvSpPr txBox="1"/>
          <p:nvPr/>
        </p:nvSpPr>
        <p:spPr>
          <a:xfrm>
            <a:off x="8686799" y="1658471"/>
            <a:ext cx="2554941" cy="3693319"/>
          </a:xfrm>
          <a:prstGeom prst="rect">
            <a:avLst/>
          </a:prstGeom>
          <a:noFill/>
        </p:spPr>
        <p:txBody>
          <a:bodyPr wrap="square" rtlCol="0">
            <a:spAutoFit/>
          </a:bodyPr>
          <a:lstStyle/>
          <a:p>
            <a:r>
              <a:rPr lang="en-US" dirty="0"/>
              <a:t>Projection assumes no new legislation.</a:t>
            </a:r>
          </a:p>
          <a:p>
            <a:endParaRPr lang="en-US" dirty="0"/>
          </a:p>
          <a:p>
            <a:r>
              <a:rPr lang="en-US" dirty="0"/>
              <a:t>Economy never fully recovers—GDP still down 1% in 2030.</a:t>
            </a:r>
          </a:p>
          <a:p>
            <a:endParaRPr lang="en-US" dirty="0"/>
          </a:p>
          <a:p>
            <a:r>
              <a:rPr lang="en-US" dirty="0"/>
              <a:t>With more fiscal stimulus, could fully recover and recover much sooner. (Say, by 2022 if vaccine widely disseminated by then.)</a:t>
            </a:r>
          </a:p>
        </p:txBody>
      </p:sp>
      <p:pic>
        <p:nvPicPr>
          <p:cNvPr id="5" name="Picture 4">
            <a:extLst>
              <a:ext uri="{FF2B5EF4-FFF2-40B4-BE49-F238E27FC236}">
                <a16:creationId xmlns:a16="http://schemas.microsoft.com/office/drawing/2014/main" id="{6AA71B7E-FCB2-431C-B3A7-677985E87C20}"/>
              </a:ext>
            </a:extLst>
          </p:cNvPr>
          <p:cNvPicPr>
            <a:picLocks noChangeAspect="1"/>
          </p:cNvPicPr>
          <p:nvPr/>
        </p:nvPicPr>
        <p:blipFill rotWithShape="1">
          <a:blip r:embed="rId2"/>
          <a:srcRect l="-203" t="22683" r="93" b="-786"/>
          <a:stretch/>
        </p:blipFill>
        <p:spPr>
          <a:xfrm>
            <a:off x="394010" y="2595968"/>
            <a:ext cx="7875885" cy="3693319"/>
          </a:xfrm>
          <a:prstGeom prst="rect">
            <a:avLst/>
          </a:prstGeom>
        </p:spPr>
      </p:pic>
      <p:sp>
        <p:nvSpPr>
          <p:cNvPr id="3" name="TextBox 2">
            <a:extLst>
              <a:ext uri="{FF2B5EF4-FFF2-40B4-BE49-F238E27FC236}">
                <a16:creationId xmlns:a16="http://schemas.microsoft.com/office/drawing/2014/main" id="{67235741-D9EC-424D-90AA-49AAE508B0C0}"/>
              </a:ext>
            </a:extLst>
          </p:cNvPr>
          <p:cNvSpPr txBox="1"/>
          <p:nvPr/>
        </p:nvSpPr>
        <p:spPr>
          <a:xfrm>
            <a:off x="394010" y="1982368"/>
            <a:ext cx="7731512" cy="369332"/>
          </a:xfrm>
          <a:prstGeom prst="rect">
            <a:avLst/>
          </a:prstGeom>
          <a:noFill/>
        </p:spPr>
        <p:txBody>
          <a:bodyPr wrap="square" rtlCol="0">
            <a:spAutoFit/>
          </a:bodyPr>
          <a:lstStyle/>
          <a:p>
            <a:pPr algn="ctr"/>
            <a:r>
              <a:rPr lang="en-US" dirty="0"/>
              <a:t>CBO Projections of Real GDP: July 2020 relative to January (pre-pandemic) 2020</a:t>
            </a:r>
          </a:p>
        </p:txBody>
      </p:sp>
    </p:spTree>
    <p:extLst>
      <p:ext uri="{BB962C8B-B14F-4D97-AF65-F5344CB8AC3E}">
        <p14:creationId xmlns:p14="http://schemas.microsoft.com/office/powerpoint/2010/main" val="57613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74C5D-A2E4-453A-A43B-BBCE4FF0F9E9}"/>
              </a:ext>
            </a:extLst>
          </p:cNvPr>
          <p:cNvSpPr>
            <a:spLocks noGrp="1"/>
          </p:cNvSpPr>
          <p:nvPr>
            <p:ph type="title"/>
          </p:nvPr>
        </p:nvSpPr>
        <p:spPr>
          <a:xfrm>
            <a:off x="838200" y="18256"/>
            <a:ext cx="10515600" cy="1066474"/>
          </a:xfrm>
        </p:spPr>
        <p:txBody>
          <a:bodyPr>
            <a:normAutofit/>
          </a:bodyPr>
          <a:lstStyle/>
          <a:p>
            <a:pPr algn="ctr"/>
            <a:r>
              <a:rPr lang="en-US" sz="3600" dirty="0">
                <a:solidFill>
                  <a:srgbClr val="0070C0"/>
                </a:solidFill>
              </a:rPr>
              <a:t>Pre-Pandemic Economy</a:t>
            </a:r>
          </a:p>
        </p:txBody>
      </p:sp>
      <p:sp>
        <p:nvSpPr>
          <p:cNvPr id="3" name="Content Placeholder 2">
            <a:extLst>
              <a:ext uri="{FF2B5EF4-FFF2-40B4-BE49-F238E27FC236}">
                <a16:creationId xmlns:a16="http://schemas.microsoft.com/office/drawing/2014/main" id="{7A7623AD-CDB8-4A37-91B1-04AD1707A4B6}"/>
              </a:ext>
            </a:extLst>
          </p:cNvPr>
          <p:cNvSpPr>
            <a:spLocks noGrp="1"/>
          </p:cNvSpPr>
          <p:nvPr>
            <p:ph idx="1"/>
          </p:nvPr>
        </p:nvSpPr>
        <p:spPr>
          <a:xfrm>
            <a:off x="681318" y="1264024"/>
            <a:ext cx="5882768" cy="4912939"/>
          </a:xfrm>
        </p:spPr>
        <p:txBody>
          <a:bodyPr>
            <a:normAutofit fontScale="85000" lnSpcReduction="20000"/>
          </a:bodyPr>
          <a:lstStyle/>
          <a:p>
            <a:pPr marL="0" indent="0">
              <a:buNone/>
            </a:pPr>
            <a:r>
              <a:rPr lang="en-US" dirty="0"/>
              <a:t>Unemployment rate was 3.5% in February, and there were no signs of inflation increasing. </a:t>
            </a:r>
          </a:p>
          <a:p>
            <a:pPr marL="0" indent="0">
              <a:buNone/>
            </a:pPr>
            <a:endParaRPr lang="en-US" dirty="0"/>
          </a:p>
          <a:p>
            <a:pPr marL="0" indent="0">
              <a:buNone/>
            </a:pPr>
            <a:r>
              <a:rPr lang="en-US" dirty="0"/>
              <a:t>We were learning that the economy had the capacity to operate at a much lower unemployment rate than we thought.</a:t>
            </a:r>
          </a:p>
          <a:p>
            <a:pPr marL="0" indent="0">
              <a:buNone/>
            </a:pPr>
            <a:endParaRPr lang="en-US" dirty="0"/>
          </a:p>
          <a:p>
            <a:pPr marL="0" indent="0">
              <a:buNone/>
            </a:pPr>
            <a:r>
              <a:rPr lang="en-US" dirty="0"/>
              <a:t>Low unemployment rate was bringing marginalized people back into the labor force, and starting to result in some real wage growth.</a:t>
            </a:r>
          </a:p>
          <a:p>
            <a:pPr marL="0" indent="0">
              <a:buNone/>
            </a:pPr>
            <a:endParaRPr lang="en-US" dirty="0"/>
          </a:p>
          <a:p>
            <a:pPr marL="0" indent="0">
              <a:buNone/>
            </a:pPr>
            <a:r>
              <a:rPr lang="en-US" dirty="0"/>
              <a:t>We need to get back to THAT economy, and not settle for a so-so recovery.</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hart 3">
            <a:extLst>
              <a:ext uri="{FF2B5EF4-FFF2-40B4-BE49-F238E27FC236}">
                <a16:creationId xmlns:a16="http://schemas.microsoft.com/office/drawing/2014/main" id="{26EDC822-67AE-4413-95E5-C3B9B395E4FE}"/>
              </a:ext>
            </a:extLst>
          </p:cNvPr>
          <p:cNvGraphicFramePr>
            <a:graphicFrameLocks/>
          </p:cNvGraphicFramePr>
          <p:nvPr/>
        </p:nvGraphicFramePr>
        <p:xfrm>
          <a:off x="6564086" y="1264023"/>
          <a:ext cx="5627914" cy="39774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473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857A-7E23-4CF7-B4E5-DA0A2DC7AA23}"/>
              </a:ext>
            </a:extLst>
          </p:cNvPr>
          <p:cNvSpPr>
            <a:spLocks noGrp="1"/>
          </p:cNvSpPr>
          <p:nvPr>
            <p:ph type="title"/>
          </p:nvPr>
        </p:nvSpPr>
        <p:spPr>
          <a:xfrm>
            <a:off x="761082" y="-152668"/>
            <a:ext cx="10515600" cy="1325563"/>
          </a:xfrm>
        </p:spPr>
        <p:txBody>
          <a:bodyPr>
            <a:normAutofit/>
          </a:bodyPr>
          <a:lstStyle/>
          <a:p>
            <a:pPr algn="ctr"/>
            <a:r>
              <a:rPr lang="en-US" sz="3600" dirty="0">
                <a:solidFill>
                  <a:srgbClr val="0070C0"/>
                </a:solidFill>
              </a:rPr>
              <a:t>But What About the Federal Deficit?</a:t>
            </a:r>
          </a:p>
        </p:txBody>
      </p:sp>
      <p:sp>
        <p:nvSpPr>
          <p:cNvPr id="3" name="Content Placeholder 2">
            <a:extLst>
              <a:ext uri="{FF2B5EF4-FFF2-40B4-BE49-F238E27FC236}">
                <a16:creationId xmlns:a16="http://schemas.microsoft.com/office/drawing/2014/main" id="{8B62C71A-DE56-4D4A-996C-64C99A8B93BF}"/>
              </a:ext>
            </a:extLst>
          </p:cNvPr>
          <p:cNvSpPr>
            <a:spLocks noGrp="1"/>
          </p:cNvSpPr>
          <p:nvPr>
            <p:ph idx="1"/>
          </p:nvPr>
        </p:nvSpPr>
        <p:spPr>
          <a:xfrm>
            <a:off x="517794" y="1068636"/>
            <a:ext cx="3809278" cy="4846057"/>
          </a:xfrm>
        </p:spPr>
        <p:txBody>
          <a:bodyPr>
            <a:normAutofit fontScale="85000" lnSpcReduction="20000"/>
          </a:bodyPr>
          <a:lstStyle/>
          <a:p>
            <a:pPr lvl="1"/>
            <a:endParaRPr lang="en-US" dirty="0"/>
          </a:p>
          <a:p>
            <a:pPr marL="457200" lvl="1" indent="0">
              <a:buNone/>
            </a:pPr>
            <a:r>
              <a:rPr lang="en-US" dirty="0"/>
              <a:t>What is the federal deficit? The amount that the government borrows.</a:t>
            </a:r>
          </a:p>
          <a:p>
            <a:pPr marL="457200" lvl="1" indent="0">
              <a:buNone/>
            </a:pPr>
            <a:endParaRPr lang="en-US" dirty="0"/>
          </a:p>
          <a:p>
            <a:pPr marL="457200" lvl="1" indent="0">
              <a:buNone/>
            </a:pPr>
            <a:r>
              <a:rPr lang="en-US" dirty="0"/>
              <a:t>The legislation already enacted increased deficit by $2.3 trillion in FY 2020.</a:t>
            </a:r>
          </a:p>
          <a:p>
            <a:pPr marL="457200" lvl="1" indent="0">
              <a:buNone/>
            </a:pPr>
            <a:endParaRPr lang="en-US" dirty="0"/>
          </a:p>
          <a:p>
            <a:pPr marL="457200" lvl="1" indent="0">
              <a:buNone/>
            </a:pPr>
            <a:r>
              <a:rPr lang="en-US" dirty="0"/>
              <a:t>Good to think about it relative to size of economy.</a:t>
            </a:r>
          </a:p>
          <a:p>
            <a:pPr marL="457200" lvl="1" indent="0">
              <a:buNone/>
            </a:pPr>
            <a:endParaRPr lang="en-US" dirty="0"/>
          </a:p>
          <a:p>
            <a:pPr marL="457200" lvl="1" indent="0">
              <a:buNone/>
            </a:pPr>
            <a:r>
              <a:rPr lang="en-US" dirty="0"/>
              <a:t>Deficit 16% of GDP in 2020 and projected to be 8.6% in 2021.  </a:t>
            </a:r>
          </a:p>
          <a:p>
            <a:pPr marL="457200" lvl="1" indent="0">
              <a:buNone/>
            </a:pPr>
            <a:endParaRPr lang="en-US" dirty="0"/>
          </a:p>
          <a:p>
            <a:pPr marL="457200" lvl="1" indent="0">
              <a:buNone/>
            </a:pPr>
            <a:r>
              <a:rPr lang="en-US" dirty="0"/>
              <a:t>These are huge #s. Bigger than any time other than during WWII. </a:t>
            </a:r>
          </a:p>
        </p:txBody>
      </p:sp>
      <p:pic>
        <p:nvPicPr>
          <p:cNvPr id="5" name="Picture 4">
            <a:extLst>
              <a:ext uri="{FF2B5EF4-FFF2-40B4-BE49-F238E27FC236}">
                <a16:creationId xmlns:a16="http://schemas.microsoft.com/office/drawing/2014/main" id="{B452C708-9E9E-4269-A035-CE39771E3A62}"/>
              </a:ext>
            </a:extLst>
          </p:cNvPr>
          <p:cNvPicPr>
            <a:picLocks noChangeAspect="1"/>
          </p:cNvPicPr>
          <p:nvPr/>
        </p:nvPicPr>
        <p:blipFill>
          <a:blip r:embed="rId2"/>
          <a:stretch>
            <a:fillRect/>
          </a:stretch>
        </p:blipFill>
        <p:spPr>
          <a:xfrm>
            <a:off x="4505163" y="1330937"/>
            <a:ext cx="7194849" cy="4324564"/>
          </a:xfrm>
          <a:prstGeom prst="rect">
            <a:avLst/>
          </a:prstGeom>
        </p:spPr>
      </p:pic>
    </p:spTree>
    <p:extLst>
      <p:ext uri="{BB962C8B-B14F-4D97-AF65-F5344CB8AC3E}">
        <p14:creationId xmlns:p14="http://schemas.microsoft.com/office/powerpoint/2010/main" val="192700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0947E-F155-44A6-B4D4-6BB3251EBDB6}"/>
              </a:ext>
            </a:extLst>
          </p:cNvPr>
          <p:cNvSpPr>
            <a:spLocks noGrp="1"/>
          </p:cNvSpPr>
          <p:nvPr>
            <p:ph type="title"/>
          </p:nvPr>
        </p:nvSpPr>
        <p:spPr>
          <a:xfrm>
            <a:off x="838200" y="18255"/>
            <a:ext cx="10515600" cy="1325563"/>
          </a:xfrm>
        </p:spPr>
        <p:txBody>
          <a:bodyPr>
            <a:normAutofit/>
          </a:bodyPr>
          <a:lstStyle/>
          <a:p>
            <a:pPr algn="ctr"/>
            <a:r>
              <a:rPr lang="en-US" sz="3600" dirty="0">
                <a:solidFill>
                  <a:srgbClr val="0070C0"/>
                </a:solidFill>
              </a:rPr>
              <a:t>What about the Debt? </a:t>
            </a:r>
          </a:p>
        </p:txBody>
      </p:sp>
      <p:pic>
        <p:nvPicPr>
          <p:cNvPr id="4" name="Picture 3">
            <a:extLst>
              <a:ext uri="{FF2B5EF4-FFF2-40B4-BE49-F238E27FC236}">
                <a16:creationId xmlns:a16="http://schemas.microsoft.com/office/drawing/2014/main" id="{C0F8DDE7-2934-4C0D-AD39-B58F4C80179D}"/>
              </a:ext>
            </a:extLst>
          </p:cNvPr>
          <p:cNvPicPr>
            <a:picLocks noChangeAspect="1"/>
          </p:cNvPicPr>
          <p:nvPr/>
        </p:nvPicPr>
        <p:blipFill>
          <a:blip r:embed="rId2"/>
          <a:stretch>
            <a:fillRect/>
          </a:stretch>
        </p:blipFill>
        <p:spPr>
          <a:xfrm>
            <a:off x="9525" y="1149582"/>
            <a:ext cx="9005888" cy="5478103"/>
          </a:xfrm>
          <a:prstGeom prst="rect">
            <a:avLst/>
          </a:prstGeom>
        </p:spPr>
      </p:pic>
      <p:sp>
        <p:nvSpPr>
          <p:cNvPr id="5" name="TextBox 4">
            <a:extLst>
              <a:ext uri="{FF2B5EF4-FFF2-40B4-BE49-F238E27FC236}">
                <a16:creationId xmlns:a16="http://schemas.microsoft.com/office/drawing/2014/main" id="{AD378824-60BE-4542-BA0F-6FA60DCCC067}"/>
              </a:ext>
            </a:extLst>
          </p:cNvPr>
          <p:cNvSpPr txBox="1"/>
          <p:nvPr/>
        </p:nvSpPr>
        <p:spPr>
          <a:xfrm>
            <a:off x="9191625" y="2274838"/>
            <a:ext cx="2476500" cy="2308324"/>
          </a:xfrm>
          <a:prstGeom prst="rect">
            <a:avLst/>
          </a:prstGeom>
          <a:noFill/>
        </p:spPr>
        <p:txBody>
          <a:bodyPr wrap="square" rtlCol="0">
            <a:spAutoFit/>
          </a:bodyPr>
          <a:lstStyle/>
          <a:p>
            <a:r>
              <a:rPr lang="en-US" sz="2400" dirty="0"/>
              <a:t>Debt in FY 2020 98% of GDP.</a:t>
            </a:r>
          </a:p>
          <a:p>
            <a:endParaRPr lang="en-US" sz="2400" dirty="0"/>
          </a:p>
          <a:p>
            <a:r>
              <a:rPr lang="en-US" sz="2400" dirty="0"/>
              <a:t>Higher than at any time other than WWII.</a:t>
            </a:r>
          </a:p>
        </p:txBody>
      </p:sp>
    </p:spTree>
    <p:extLst>
      <p:ext uri="{BB962C8B-B14F-4D97-AF65-F5344CB8AC3E}">
        <p14:creationId xmlns:p14="http://schemas.microsoft.com/office/powerpoint/2010/main" val="2406552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erry">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3285</TotalTime>
  <Words>1632</Words>
  <Application>Microsoft Office PowerPoint</Application>
  <PresentationFormat>Widescreen</PresentationFormat>
  <Paragraphs>172</Paragraphs>
  <Slides>21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Calibri</vt:lpstr>
      <vt:lpstr>Calibri (Body)</vt:lpstr>
      <vt:lpstr>Calibri Light</vt:lpstr>
      <vt:lpstr>Myriad Pro</vt:lpstr>
      <vt:lpstr>Office Theme</vt:lpstr>
      <vt:lpstr>Office Theme</vt:lpstr>
      <vt:lpstr>Fiscal Policy Response to COVID and the Long Term Outlook for the Federal Budget</vt:lpstr>
      <vt:lpstr>The Economic Consequences of the Pandemic</vt:lpstr>
      <vt:lpstr>What can fiscal policy do in a pandemic? </vt:lpstr>
      <vt:lpstr>The Fiscal Response Thus Far </vt:lpstr>
      <vt:lpstr>Did it work? Mostly yes, but we need more. </vt:lpstr>
      <vt:lpstr>CBO Projects Very Weak Recovery under Current Law</vt:lpstr>
      <vt:lpstr>Pre-Pandemic Economy</vt:lpstr>
      <vt:lpstr>But What About the Federal Deficit?</vt:lpstr>
      <vt:lpstr>What about the Debt? </vt:lpstr>
      <vt:lpstr>And Debt to GDP Projected to Keep on Increasing</vt:lpstr>
      <vt:lpstr>Is this a huge problem?</vt:lpstr>
      <vt:lpstr>Interest rates have been falling for 30 years.</vt:lpstr>
      <vt:lpstr>Real rates for 30-year bonds are negative! While this may not last, government could lock in low rates for a long time</vt:lpstr>
      <vt:lpstr>Debt Sustainability in a World of Persistently Low Interest Rates</vt:lpstr>
      <vt:lpstr>When r&lt;g, any given level of debt declines without the government making any payments on it</vt:lpstr>
      <vt:lpstr>CBO projects interest rates to be at or  below GDP growth for the next 17 years. </vt:lpstr>
      <vt:lpstr>Low interest rates relative to GDP growth means debt is not costly</vt:lpstr>
      <vt:lpstr>Why is r so low?</vt:lpstr>
      <vt:lpstr>Improving Future Living Standards</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Policy and the Economic Recovery</dc:title>
  <dc:creator>Louise Sheiner</dc:creator>
  <cp:lastModifiedBy>Louise Sheiner</cp:lastModifiedBy>
  <cp:revision>67</cp:revision>
  <dcterms:created xsi:type="dcterms:W3CDTF">2020-06-03T13:52:04Z</dcterms:created>
  <dcterms:modified xsi:type="dcterms:W3CDTF">2020-10-14T22:51:57Z</dcterms:modified>
</cp:coreProperties>
</file>