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0" r:id="rId2"/>
    <p:sldId id="258" r:id="rId3"/>
    <p:sldId id="257" r:id="rId4"/>
    <p:sldId id="271" r:id="rId5"/>
    <p:sldId id="259" r:id="rId6"/>
    <p:sldId id="260" r:id="rId7"/>
    <p:sldId id="261" r:id="rId8"/>
    <p:sldId id="263" r:id="rId9"/>
    <p:sldId id="265" r:id="rId10"/>
    <p:sldId id="266" r:id="rId11"/>
    <p:sldId id="268" r:id="rId12"/>
    <p:sldId id="267" r:id="rId13"/>
    <p:sldId id="269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fs01\cato$\home\jdorn\My%20Documents\Hill%20Briefings\Copy%20of%20US%20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9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8541409147095178"/>
          <c:y val="2.0785219399538105E-2"/>
          <c:w val="0.7911001236093943"/>
          <c:h val="0.77829099307159355"/>
        </c:manualLayout>
      </c:layout>
      <c:bar3DChart>
        <c:barDir val="bar"/>
        <c:grouping val="cluster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SUMMARY INDEX </c:v>
                </c:pt>
              </c:strCache>
            </c:strRef>
          </c:tx>
          <c:spPr>
            <a:solidFill>
              <a:srgbClr val="FFFF00"/>
            </a:solidFill>
            <a:ln w="28001">
              <a:noFill/>
            </a:ln>
          </c:spPr>
          <c:invertIfNegative val="0"/>
          <c:cat>
            <c:strRef>
              <c:f>Sheet1!$B$1:$K$1</c:f>
              <c:strCache>
                <c:ptCount val="10"/>
                <c:pt idx="0">
                  <c:v>Hong Kong</c:v>
                </c:pt>
                <c:pt idx="1">
                  <c:v>Singapore</c:v>
                </c:pt>
                <c:pt idx="2">
                  <c:v>New Zealand</c:v>
                </c:pt>
                <c:pt idx="3">
                  <c:v>Switzerland</c:v>
                </c:pt>
                <c:pt idx="4">
                  <c:v>Mauritius</c:v>
                </c:pt>
                <c:pt idx="5">
                  <c:v>Unit. Arab Em.</c:v>
                </c:pt>
                <c:pt idx="6">
                  <c:v>Canada</c:v>
                </c:pt>
                <c:pt idx="7">
                  <c:v>Australia</c:v>
                </c:pt>
                <c:pt idx="8">
                  <c:v>Jordan</c:v>
                </c:pt>
                <c:pt idx="9">
                  <c:v>Chile-Finland (tie)</c:v>
                </c:pt>
              </c:strCache>
            </c:strRef>
          </c:cat>
          <c:val>
            <c:numRef>
              <c:f>Sheet1!$B$2:$K$2</c:f>
              <c:numCache>
                <c:formatCode>0.00</c:formatCode>
                <c:ptCount val="10"/>
                <c:pt idx="0">
                  <c:v>8.98</c:v>
                </c:pt>
                <c:pt idx="1">
                  <c:v>8.5399999999999991</c:v>
                </c:pt>
                <c:pt idx="2">
                  <c:v>8.25</c:v>
                </c:pt>
                <c:pt idx="3">
                  <c:v>8.19</c:v>
                </c:pt>
                <c:pt idx="4">
                  <c:v>8.09</c:v>
                </c:pt>
                <c:pt idx="5">
                  <c:v>8.0500000000000007</c:v>
                </c:pt>
                <c:pt idx="6">
                  <c:v>8</c:v>
                </c:pt>
                <c:pt idx="7">
                  <c:v>7.87</c:v>
                </c:pt>
                <c:pt idx="8">
                  <c:v>7.86</c:v>
                </c:pt>
                <c:pt idx="9">
                  <c:v>7.84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3418488"/>
        <c:axId val="433432208"/>
        <c:axId val="0"/>
      </c:bar3DChart>
      <c:catAx>
        <c:axId val="433418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5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4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3432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432208"/>
        <c:scaling>
          <c:orientation val="minMax"/>
          <c:max val="10"/>
          <c:min val="0"/>
        </c:scaling>
        <c:delete val="0"/>
        <c:axPos val="b"/>
        <c:majorGridlines>
          <c:spPr>
            <a:ln w="350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5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Score (out of 10)</a:t>
                </a:r>
              </a:p>
            </c:rich>
          </c:tx>
          <c:layout>
            <c:manualLayout>
              <c:xMode val="edge"/>
              <c:yMode val="edge"/>
              <c:x val="0.4672434634195316"/>
              <c:y val="0.9006929133858268"/>
            </c:manualLayout>
          </c:layout>
          <c:overlay val="0"/>
          <c:spPr>
            <a:noFill/>
            <a:ln w="28001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5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6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3418488"/>
        <c:crosses val="max"/>
        <c:crossBetween val="between"/>
        <c:majorUnit val="2"/>
      </c:valAx>
      <c:spPr>
        <a:noFill/>
        <a:ln w="253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9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3076923076923078"/>
          <c:y val="2.132701421800948E-2"/>
          <c:w val="0.74441687344913154"/>
          <c:h val="0.77251184834123221"/>
        </c:manualLayout>
      </c:layout>
      <c:bar3DChart>
        <c:barDir val="bar"/>
        <c:grouping val="cluster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SUMMARY INDEX</c:v>
                </c:pt>
              </c:strCache>
            </c:strRef>
          </c:tx>
          <c:spPr>
            <a:solidFill>
              <a:srgbClr val="FFFF00"/>
            </a:solidFill>
            <a:ln w="1493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Sheet1!$B$1:$K$1</c:f>
              <c:strCache>
                <c:ptCount val="10"/>
                <c:pt idx="0">
                  <c:v>Myanmar</c:v>
                </c:pt>
                <c:pt idx="1">
                  <c:v>Congo, Dem. R.</c:v>
                </c:pt>
                <c:pt idx="2">
                  <c:v>Burundi</c:v>
                </c:pt>
                <c:pt idx="3">
                  <c:v>Chad</c:v>
                </c:pt>
                <c:pt idx="4">
                  <c:v>Iran</c:v>
                </c:pt>
                <c:pt idx="5">
                  <c:v>Algeria</c:v>
                </c:pt>
                <c:pt idx="6">
                  <c:v>Argentina</c:v>
                </c:pt>
                <c:pt idx="7">
                  <c:v>Zimbabwe</c:v>
                </c:pt>
                <c:pt idx="8">
                  <c:v>Congo, Rep. Of</c:v>
                </c:pt>
                <c:pt idx="9">
                  <c:v>Venezuela</c:v>
                </c:pt>
              </c:strCache>
            </c:strRef>
          </c:cat>
          <c:val>
            <c:numRef>
              <c:f>Sheet1!$B$2:$K$2</c:f>
              <c:numCache>
                <c:formatCode>0.00</c:formatCode>
                <c:ptCount val="10"/>
                <c:pt idx="0">
                  <c:v>5.28</c:v>
                </c:pt>
                <c:pt idx="1">
                  <c:v>5.24</c:v>
                </c:pt>
                <c:pt idx="2">
                  <c:v>5.21</c:v>
                </c:pt>
                <c:pt idx="3">
                  <c:v>5.12</c:v>
                </c:pt>
                <c:pt idx="4">
                  <c:v>5.0999999999999996</c:v>
                </c:pt>
                <c:pt idx="5">
                  <c:v>5.09</c:v>
                </c:pt>
                <c:pt idx="6">
                  <c:v>4.92</c:v>
                </c:pt>
                <c:pt idx="7">
                  <c:v>4.92</c:v>
                </c:pt>
                <c:pt idx="8">
                  <c:v>4.58</c:v>
                </c:pt>
                <c:pt idx="9">
                  <c:v>3.89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3456512"/>
        <c:axId val="433468272"/>
        <c:axId val="0"/>
      </c:bar3DChart>
      <c:catAx>
        <c:axId val="433456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7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3468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468272"/>
        <c:scaling>
          <c:orientation val="minMax"/>
          <c:max val="10"/>
          <c:min val="0"/>
        </c:scaling>
        <c:delete val="0"/>
        <c:axPos val="b"/>
        <c:majorGridlines>
          <c:spPr>
            <a:ln w="373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7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Score (out of 10)</a:t>
                </a:r>
              </a:p>
            </c:rich>
          </c:tx>
          <c:layout>
            <c:manualLayout>
              <c:xMode val="edge"/>
              <c:yMode val="edge"/>
              <c:x val="0.49698583533036639"/>
              <c:y val="0.86015241155402777"/>
            </c:manualLayout>
          </c:layout>
          <c:overlay val="0"/>
          <c:spPr>
            <a:noFill/>
            <a:ln w="29867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7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3456512"/>
        <c:crosses val="max"/>
        <c:crossBetween val="between"/>
        <c:majorUnit val="2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1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1015845241567E-2"/>
          <c:y val="0.10957697670603675"/>
          <c:w val="0.95262418586565567"/>
          <c:h val="0.804155798884514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marker>
            <c:symbol val="none"/>
          </c:marker>
          <c:cat>
            <c:numRef>
              <c:f>Sheet1!$A$2:$A$239</c:f>
              <c:numCache>
                <c:formatCode>General</c:formatCode>
                <c:ptCount val="238"/>
                <c:pt idx="0">
                  <c:v>1774</c:v>
                </c:pt>
                <c:pt idx="1">
                  <c:v>1775</c:v>
                </c:pt>
                <c:pt idx="2">
                  <c:v>1776</c:v>
                </c:pt>
                <c:pt idx="3">
                  <c:v>1777</c:v>
                </c:pt>
                <c:pt idx="4">
                  <c:v>1778</c:v>
                </c:pt>
                <c:pt idx="5">
                  <c:v>1779</c:v>
                </c:pt>
                <c:pt idx="6">
                  <c:v>1780</c:v>
                </c:pt>
                <c:pt idx="7">
                  <c:v>1781</c:v>
                </c:pt>
                <c:pt idx="8">
                  <c:v>1782</c:v>
                </c:pt>
                <c:pt idx="9">
                  <c:v>1783</c:v>
                </c:pt>
                <c:pt idx="10">
                  <c:v>1784</c:v>
                </c:pt>
                <c:pt idx="11">
                  <c:v>1785</c:v>
                </c:pt>
                <c:pt idx="12">
                  <c:v>1786</c:v>
                </c:pt>
                <c:pt idx="13">
                  <c:v>1787</c:v>
                </c:pt>
                <c:pt idx="14">
                  <c:v>1788</c:v>
                </c:pt>
                <c:pt idx="15">
                  <c:v>1789</c:v>
                </c:pt>
                <c:pt idx="16">
                  <c:v>1790</c:v>
                </c:pt>
                <c:pt idx="17">
                  <c:v>1791</c:v>
                </c:pt>
                <c:pt idx="18">
                  <c:v>1792</c:v>
                </c:pt>
                <c:pt idx="19">
                  <c:v>1793</c:v>
                </c:pt>
                <c:pt idx="20">
                  <c:v>1794</c:v>
                </c:pt>
                <c:pt idx="21">
                  <c:v>1795</c:v>
                </c:pt>
                <c:pt idx="22">
                  <c:v>1796</c:v>
                </c:pt>
                <c:pt idx="23">
                  <c:v>1797</c:v>
                </c:pt>
                <c:pt idx="24">
                  <c:v>1798</c:v>
                </c:pt>
                <c:pt idx="25">
                  <c:v>1799</c:v>
                </c:pt>
                <c:pt idx="26">
                  <c:v>1800</c:v>
                </c:pt>
                <c:pt idx="27">
                  <c:v>1801</c:v>
                </c:pt>
                <c:pt idx="28">
                  <c:v>1802</c:v>
                </c:pt>
                <c:pt idx="29">
                  <c:v>1803</c:v>
                </c:pt>
                <c:pt idx="30">
                  <c:v>1804</c:v>
                </c:pt>
                <c:pt idx="31">
                  <c:v>1805</c:v>
                </c:pt>
                <c:pt idx="32">
                  <c:v>1806</c:v>
                </c:pt>
                <c:pt idx="33">
                  <c:v>1807</c:v>
                </c:pt>
                <c:pt idx="34">
                  <c:v>1808</c:v>
                </c:pt>
                <c:pt idx="35">
                  <c:v>1809</c:v>
                </c:pt>
                <c:pt idx="36">
                  <c:v>1810</c:v>
                </c:pt>
                <c:pt idx="37">
                  <c:v>1811</c:v>
                </c:pt>
                <c:pt idx="38">
                  <c:v>1812</c:v>
                </c:pt>
                <c:pt idx="39">
                  <c:v>1813</c:v>
                </c:pt>
                <c:pt idx="40">
                  <c:v>1814</c:v>
                </c:pt>
                <c:pt idx="41">
                  <c:v>1815</c:v>
                </c:pt>
                <c:pt idx="42">
                  <c:v>1816</c:v>
                </c:pt>
                <c:pt idx="43">
                  <c:v>1817</c:v>
                </c:pt>
                <c:pt idx="44">
                  <c:v>1818</c:v>
                </c:pt>
                <c:pt idx="45">
                  <c:v>1819</c:v>
                </c:pt>
                <c:pt idx="46">
                  <c:v>1820</c:v>
                </c:pt>
                <c:pt idx="47">
                  <c:v>1821</c:v>
                </c:pt>
                <c:pt idx="48">
                  <c:v>1822</c:v>
                </c:pt>
                <c:pt idx="49">
                  <c:v>1823</c:v>
                </c:pt>
                <c:pt idx="50">
                  <c:v>1824</c:v>
                </c:pt>
                <c:pt idx="51">
                  <c:v>1825</c:v>
                </c:pt>
                <c:pt idx="52">
                  <c:v>1826</c:v>
                </c:pt>
                <c:pt idx="53">
                  <c:v>1827</c:v>
                </c:pt>
                <c:pt idx="54">
                  <c:v>1828</c:v>
                </c:pt>
                <c:pt idx="55">
                  <c:v>1829</c:v>
                </c:pt>
                <c:pt idx="56">
                  <c:v>1830</c:v>
                </c:pt>
                <c:pt idx="57">
                  <c:v>1831</c:v>
                </c:pt>
                <c:pt idx="58">
                  <c:v>1832</c:v>
                </c:pt>
                <c:pt idx="59">
                  <c:v>1833</c:v>
                </c:pt>
                <c:pt idx="60">
                  <c:v>1834</c:v>
                </c:pt>
                <c:pt idx="61">
                  <c:v>1835</c:v>
                </c:pt>
                <c:pt idx="62">
                  <c:v>1836</c:v>
                </c:pt>
                <c:pt idx="63">
                  <c:v>1837</c:v>
                </c:pt>
                <c:pt idx="64">
                  <c:v>1838</c:v>
                </c:pt>
                <c:pt idx="65">
                  <c:v>1839</c:v>
                </c:pt>
                <c:pt idx="66">
                  <c:v>1840</c:v>
                </c:pt>
                <c:pt idx="67">
                  <c:v>1841</c:v>
                </c:pt>
                <c:pt idx="68">
                  <c:v>1842</c:v>
                </c:pt>
                <c:pt idx="69">
                  <c:v>1843</c:v>
                </c:pt>
                <c:pt idx="70">
                  <c:v>1844</c:v>
                </c:pt>
                <c:pt idx="71">
                  <c:v>1845</c:v>
                </c:pt>
                <c:pt idx="72">
                  <c:v>1846</c:v>
                </c:pt>
                <c:pt idx="73">
                  <c:v>1847</c:v>
                </c:pt>
                <c:pt idx="74">
                  <c:v>1848</c:v>
                </c:pt>
                <c:pt idx="75">
                  <c:v>1849</c:v>
                </c:pt>
                <c:pt idx="76">
                  <c:v>1850</c:v>
                </c:pt>
                <c:pt idx="77">
                  <c:v>1851</c:v>
                </c:pt>
                <c:pt idx="78">
                  <c:v>1852</c:v>
                </c:pt>
                <c:pt idx="79">
                  <c:v>1853</c:v>
                </c:pt>
                <c:pt idx="80">
                  <c:v>1854</c:v>
                </c:pt>
                <c:pt idx="81">
                  <c:v>1855</c:v>
                </c:pt>
                <c:pt idx="82">
                  <c:v>1856</c:v>
                </c:pt>
                <c:pt idx="83">
                  <c:v>1857</c:v>
                </c:pt>
                <c:pt idx="84">
                  <c:v>1858</c:v>
                </c:pt>
                <c:pt idx="85">
                  <c:v>1859</c:v>
                </c:pt>
                <c:pt idx="86">
                  <c:v>1860</c:v>
                </c:pt>
                <c:pt idx="87">
                  <c:v>1861</c:v>
                </c:pt>
                <c:pt idx="88">
                  <c:v>1862</c:v>
                </c:pt>
                <c:pt idx="89">
                  <c:v>1863</c:v>
                </c:pt>
                <c:pt idx="90">
                  <c:v>1864</c:v>
                </c:pt>
                <c:pt idx="91">
                  <c:v>1865</c:v>
                </c:pt>
                <c:pt idx="92">
                  <c:v>1866</c:v>
                </c:pt>
                <c:pt idx="93">
                  <c:v>1867</c:v>
                </c:pt>
                <c:pt idx="94">
                  <c:v>1868</c:v>
                </c:pt>
                <c:pt idx="95">
                  <c:v>1869</c:v>
                </c:pt>
                <c:pt idx="96">
                  <c:v>1870</c:v>
                </c:pt>
                <c:pt idx="97">
                  <c:v>1871</c:v>
                </c:pt>
                <c:pt idx="98">
                  <c:v>1872</c:v>
                </c:pt>
                <c:pt idx="99">
                  <c:v>1873</c:v>
                </c:pt>
                <c:pt idx="100">
                  <c:v>1874</c:v>
                </c:pt>
                <c:pt idx="101">
                  <c:v>1875</c:v>
                </c:pt>
                <c:pt idx="102">
                  <c:v>1876</c:v>
                </c:pt>
                <c:pt idx="103">
                  <c:v>1877</c:v>
                </c:pt>
                <c:pt idx="104">
                  <c:v>1878</c:v>
                </c:pt>
                <c:pt idx="105">
                  <c:v>1879</c:v>
                </c:pt>
                <c:pt idx="106">
                  <c:v>1880</c:v>
                </c:pt>
                <c:pt idx="107">
                  <c:v>1881</c:v>
                </c:pt>
                <c:pt idx="108">
                  <c:v>1882</c:v>
                </c:pt>
                <c:pt idx="109">
                  <c:v>1883</c:v>
                </c:pt>
                <c:pt idx="110">
                  <c:v>1884</c:v>
                </c:pt>
                <c:pt idx="111">
                  <c:v>1885</c:v>
                </c:pt>
                <c:pt idx="112">
                  <c:v>1886</c:v>
                </c:pt>
                <c:pt idx="113">
                  <c:v>1887</c:v>
                </c:pt>
                <c:pt idx="114">
                  <c:v>1888</c:v>
                </c:pt>
                <c:pt idx="115">
                  <c:v>1889</c:v>
                </c:pt>
                <c:pt idx="116">
                  <c:v>1890</c:v>
                </c:pt>
                <c:pt idx="117">
                  <c:v>1891</c:v>
                </c:pt>
                <c:pt idx="118">
                  <c:v>1892</c:v>
                </c:pt>
                <c:pt idx="119">
                  <c:v>1893</c:v>
                </c:pt>
                <c:pt idx="120">
                  <c:v>1894</c:v>
                </c:pt>
                <c:pt idx="121">
                  <c:v>1895</c:v>
                </c:pt>
                <c:pt idx="122">
                  <c:v>1896</c:v>
                </c:pt>
                <c:pt idx="123">
                  <c:v>1897</c:v>
                </c:pt>
                <c:pt idx="124">
                  <c:v>1898</c:v>
                </c:pt>
                <c:pt idx="125">
                  <c:v>1899</c:v>
                </c:pt>
                <c:pt idx="126">
                  <c:v>1900</c:v>
                </c:pt>
                <c:pt idx="127">
                  <c:v>1901</c:v>
                </c:pt>
                <c:pt idx="128">
                  <c:v>1902</c:v>
                </c:pt>
                <c:pt idx="129">
                  <c:v>1903</c:v>
                </c:pt>
                <c:pt idx="130">
                  <c:v>1904</c:v>
                </c:pt>
                <c:pt idx="131">
                  <c:v>1905</c:v>
                </c:pt>
                <c:pt idx="132">
                  <c:v>1906</c:v>
                </c:pt>
                <c:pt idx="133">
                  <c:v>1907</c:v>
                </c:pt>
                <c:pt idx="134">
                  <c:v>1908</c:v>
                </c:pt>
                <c:pt idx="135">
                  <c:v>1909</c:v>
                </c:pt>
                <c:pt idx="136">
                  <c:v>1910</c:v>
                </c:pt>
                <c:pt idx="137">
                  <c:v>1911</c:v>
                </c:pt>
                <c:pt idx="138">
                  <c:v>1912</c:v>
                </c:pt>
                <c:pt idx="139">
                  <c:v>1913</c:v>
                </c:pt>
                <c:pt idx="140">
                  <c:v>1914</c:v>
                </c:pt>
                <c:pt idx="141">
                  <c:v>1915</c:v>
                </c:pt>
                <c:pt idx="142">
                  <c:v>1916</c:v>
                </c:pt>
                <c:pt idx="143">
                  <c:v>1917</c:v>
                </c:pt>
                <c:pt idx="144">
                  <c:v>1918</c:v>
                </c:pt>
                <c:pt idx="145">
                  <c:v>1919</c:v>
                </c:pt>
                <c:pt idx="146">
                  <c:v>1920</c:v>
                </c:pt>
                <c:pt idx="147">
                  <c:v>1921</c:v>
                </c:pt>
                <c:pt idx="148">
                  <c:v>1922</c:v>
                </c:pt>
                <c:pt idx="149">
                  <c:v>1923</c:v>
                </c:pt>
                <c:pt idx="150">
                  <c:v>1924</c:v>
                </c:pt>
                <c:pt idx="151">
                  <c:v>1925</c:v>
                </c:pt>
                <c:pt idx="152">
                  <c:v>1926</c:v>
                </c:pt>
                <c:pt idx="153">
                  <c:v>1927</c:v>
                </c:pt>
                <c:pt idx="154">
                  <c:v>1928</c:v>
                </c:pt>
                <c:pt idx="155">
                  <c:v>1929</c:v>
                </c:pt>
                <c:pt idx="156">
                  <c:v>1930</c:v>
                </c:pt>
                <c:pt idx="157">
                  <c:v>1931</c:v>
                </c:pt>
                <c:pt idx="158">
                  <c:v>1932</c:v>
                </c:pt>
                <c:pt idx="159">
                  <c:v>1933</c:v>
                </c:pt>
                <c:pt idx="160">
                  <c:v>1934</c:v>
                </c:pt>
                <c:pt idx="161">
                  <c:v>1935</c:v>
                </c:pt>
                <c:pt idx="162">
                  <c:v>1936</c:v>
                </c:pt>
                <c:pt idx="163">
                  <c:v>1937</c:v>
                </c:pt>
                <c:pt idx="164">
                  <c:v>1938</c:v>
                </c:pt>
                <c:pt idx="165">
                  <c:v>1939</c:v>
                </c:pt>
                <c:pt idx="166">
                  <c:v>1940</c:v>
                </c:pt>
                <c:pt idx="167">
                  <c:v>1941</c:v>
                </c:pt>
                <c:pt idx="168">
                  <c:v>1942</c:v>
                </c:pt>
                <c:pt idx="169">
                  <c:v>1943</c:v>
                </c:pt>
                <c:pt idx="170">
                  <c:v>1944</c:v>
                </c:pt>
                <c:pt idx="171">
                  <c:v>1945</c:v>
                </c:pt>
                <c:pt idx="172">
                  <c:v>1946</c:v>
                </c:pt>
                <c:pt idx="173">
                  <c:v>1947</c:v>
                </c:pt>
                <c:pt idx="174">
                  <c:v>1948</c:v>
                </c:pt>
                <c:pt idx="175">
                  <c:v>1949</c:v>
                </c:pt>
                <c:pt idx="176">
                  <c:v>1950</c:v>
                </c:pt>
                <c:pt idx="177">
                  <c:v>1951</c:v>
                </c:pt>
                <c:pt idx="178">
                  <c:v>1952</c:v>
                </c:pt>
                <c:pt idx="179">
                  <c:v>1953</c:v>
                </c:pt>
                <c:pt idx="180">
                  <c:v>1954</c:v>
                </c:pt>
                <c:pt idx="181">
                  <c:v>1955</c:v>
                </c:pt>
                <c:pt idx="182">
                  <c:v>1956</c:v>
                </c:pt>
                <c:pt idx="183">
                  <c:v>1957</c:v>
                </c:pt>
                <c:pt idx="184">
                  <c:v>1958</c:v>
                </c:pt>
                <c:pt idx="185">
                  <c:v>1959</c:v>
                </c:pt>
                <c:pt idx="186">
                  <c:v>1960</c:v>
                </c:pt>
                <c:pt idx="187">
                  <c:v>1961</c:v>
                </c:pt>
                <c:pt idx="188">
                  <c:v>1962</c:v>
                </c:pt>
                <c:pt idx="189">
                  <c:v>1963</c:v>
                </c:pt>
                <c:pt idx="190">
                  <c:v>1964</c:v>
                </c:pt>
                <c:pt idx="191">
                  <c:v>1965</c:v>
                </c:pt>
                <c:pt idx="192">
                  <c:v>1966</c:v>
                </c:pt>
                <c:pt idx="193">
                  <c:v>1967</c:v>
                </c:pt>
                <c:pt idx="194">
                  <c:v>1968</c:v>
                </c:pt>
                <c:pt idx="195">
                  <c:v>1969</c:v>
                </c:pt>
                <c:pt idx="196">
                  <c:v>1970</c:v>
                </c:pt>
                <c:pt idx="197">
                  <c:v>1971</c:v>
                </c:pt>
                <c:pt idx="198">
                  <c:v>1972</c:v>
                </c:pt>
                <c:pt idx="199">
                  <c:v>1973</c:v>
                </c:pt>
                <c:pt idx="200">
                  <c:v>1974</c:v>
                </c:pt>
                <c:pt idx="201">
                  <c:v>1975</c:v>
                </c:pt>
                <c:pt idx="202">
                  <c:v>1976</c:v>
                </c:pt>
                <c:pt idx="203">
                  <c:v>1977</c:v>
                </c:pt>
                <c:pt idx="204">
                  <c:v>1978</c:v>
                </c:pt>
                <c:pt idx="205">
                  <c:v>1979</c:v>
                </c:pt>
                <c:pt idx="206">
                  <c:v>1980</c:v>
                </c:pt>
                <c:pt idx="207">
                  <c:v>1981</c:v>
                </c:pt>
                <c:pt idx="208">
                  <c:v>1982</c:v>
                </c:pt>
                <c:pt idx="209">
                  <c:v>1983</c:v>
                </c:pt>
                <c:pt idx="210">
                  <c:v>1984</c:v>
                </c:pt>
                <c:pt idx="211">
                  <c:v>1985</c:v>
                </c:pt>
                <c:pt idx="212">
                  <c:v>1986</c:v>
                </c:pt>
                <c:pt idx="213">
                  <c:v>1987</c:v>
                </c:pt>
                <c:pt idx="214">
                  <c:v>1988</c:v>
                </c:pt>
                <c:pt idx="215">
                  <c:v>1989</c:v>
                </c:pt>
                <c:pt idx="216">
                  <c:v>1990</c:v>
                </c:pt>
                <c:pt idx="217">
                  <c:v>1991</c:v>
                </c:pt>
                <c:pt idx="218">
                  <c:v>1992</c:v>
                </c:pt>
                <c:pt idx="219">
                  <c:v>1993</c:v>
                </c:pt>
                <c:pt idx="220">
                  <c:v>1994</c:v>
                </c:pt>
                <c:pt idx="221">
                  <c:v>1995</c:v>
                </c:pt>
                <c:pt idx="222">
                  <c:v>1996</c:v>
                </c:pt>
                <c:pt idx="223">
                  <c:v>1997</c:v>
                </c:pt>
                <c:pt idx="224">
                  <c:v>1998</c:v>
                </c:pt>
                <c:pt idx="225">
                  <c:v>1999</c:v>
                </c:pt>
                <c:pt idx="226">
                  <c:v>2000</c:v>
                </c:pt>
                <c:pt idx="227">
                  <c:v>2001</c:v>
                </c:pt>
                <c:pt idx="228">
                  <c:v>2002</c:v>
                </c:pt>
                <c:pt idx="229">
                  <c:v>2003</c:v>
                </c:pt>
                <c:pt idx="230">
                  <c:v>2004</c:v>
                </c:pt>
                <c:pt idx="231">
                  <c:v>2005</c:v>
                </c:pt>
                <c:pt idx="232">
                  <c:v>2006</c:v>
                </c:pt>
                <c:pt idx="233">
                  <c:v>2007</c:v>
                </c:pt>
                <c:pt idx="234">
                  <c:v>2008</c:v>
                </c:pt>
                <c:pt idx="235">
                  <c:v>2009</c:v>
                </c:pt>
                <c:pt idx="236">
                  <c:v>2010</c:v>
                </c:pt>
                <c:pt idx="237">
                  <c:v>2011</c:v>
                </c:pt>
              </c:numCache>
            </c:numRef>
          </c:cat>
          <c:val>
            <c:numRef>
              <c:f>Sheet1!$B$2:$B$239</c:f>
              <c:numCache>
                <c:formatCode>General</c:formatCode>
                <c:ptCount val="238"/>
                <c:pt idx="0">
                  <c:v>7.82</c:v>
                </c:pt>
                <c:pt idx="1">
                  <c:v>7.41</c:v>
                </c:pt>
                <c:pt idx="2">
                  <c:v>8.4600000000000009</c:v>
                </c:pt>
                <c:pt idx="3">
                  <c:v>10.31</c:v>
                </c:pt>
                <c:pt idx="4">
                  <c:v>13.38</c:v>
                </c:pt>
                <c:pt idx="5">
                  <c:v>11.84</c:v>
                </c:pt>
                <c:pt idx="6">
                  <c:v>13.29</c:v>
                </c:pt>
                <c:pt idx="7">
                  <c:v>10.72</c:v>
                </c:pt>
                <c:pt idx="8">
                  <c:v>11.76</c:v>
                </c:pt>
                <c:pt idx="9">
                  <c:v>10.31</c:v>
                </c:pt>
                <c:pt idx="10">
                  <c:v>9.91</c:v>
                </c:pt>
                <c:pt idx="11">
                  <c:v>9.43</c:v>
                </c:pt>
                <c:pt idx="12">
                  <c:v>9.19</c:v>
                </c:pt>
                <c:pt idx="13">
                  <c:v>9.02</c:v>
                </c:pt>
                <c:pt idx="14">
                  <c:v>8.6199999999999992</c:v>
                </c:pt>
                <c:pt idx="15">
                  <c:v>8.5399999999999991</c:v>
                </c:pt>
                <c:pt idx="16">
                  <c:v>8.86</c:v>
                </c:pt>
                <c:pt idx="17">
                  <c:v>9.1</c:v>
                </c:pt>
                <c:pt idx="18">
                  <c:v>9.27</c:v>
                </c:pt>
                <c:pt idx="19">
                  <c:v>9.59</c:v>
                </c:pt>
                <c:pt idx="20">
                  <c:v>10.64</c:v>
                </c:pt>
                <c:pt idx="21">
                  <c:v>12.17</c:v>
                </c:pt>
                <c:pt idx="22">
                  <c:v>12.81</c:v>
                </c:pt>
                <c:pt idx="23">
                  <c:v>12.33</c:v>
                </c:pt>
                <c:pt idx="24">
                  <c:v>11.92</c:v>
                </c:pt>
                <c:pt idx="25">
                  <c:v>11.92</c:v>
                </c:pt>
                <c:pt idx="26">
                  <c:v>12.17</c:v>
                </c:pt>
                <c:pt idx="27">
                  <c:v>12.33</c:v>
                </c:pt>
                <c:pt idx="28">
                  <c:v>10.39</c:v>
                </c:pt>
                <c:pt idx="29">
                  <c:v>10.96</c:v>
                </c:pt>
                <c:pt idx="30">
                  <c:v>11.44</c:v>
                </c:pt>
                <c:pt idx="31">
                  <c:v>11.36</c:v>
                </c:pt>
                <c:pt idx="32">
                  <c:v>11.84</c:v>
                </c:pt>
                <c:pt idx="33">
                  <c:v>11.2</c:v>
                </c:pt>
                <c:pt idx="34">
                  <c:v>12.17</c:v>
                </c:pt>
                <c:pt idx="35">
                  <c:v>11.92</c:v>
                </c:pt>
                <c:pt idx="36">
                  <c:v>11.92</c:v>
                </c:pt>
                <c:pt idx="37">
                  <c:v>12.73</c:v>
                </c:pt>
                <c:pt idx="38">
                  <c:v>12.89</c:v>
                </c:pt>
                <c:pt idx="39">
                  <c:v>15.47</c:v>
                </c:pt>
                <c:pt idx="40">
                  <c:v>17</c:v>
                </c:pt>
                <c:pt idx="41">
                  <c:v>14.91</c:v>
                </c:pt>
                <c:pt idx="42">
                  <c:v>13.62</c:v>
                </c:pt>
                <c:pt idx="43">
                  <c:v>12.89</c:v>
                </c:pt>
                <c:pt idx="44">
                  <c:v>12.33</c:v>
                </c:pt>
                <c:pt idx="45">
                  <c:v>12.33</c:v>
                </c:pt>
                <c:pt idx="46">
                  <c:v>11.36</c:v>
                </c:pt>
                <c:pt idx="47">
                  <c:v>10.96</c:v>
                </c:pt>
                <c:pt idx="48">
                  <c:v>11.36</c:v>
                </c:pt>
                <c:pt idx="49">
                  <c:v>10.15</c:v>
                </c:pt>
                <c:pt idx="50">
                  <c:v>9.35</c:v>
                </c:pt>
                <c:pt idx="51">
                  <c:v>9.59</c:v>
                </c:pt>
                <c:pt idx="52">
                  <c:v>9.59</c:v>
                </c:pt>
                <c:pt idx="53">
                  <c:v>9.67</c:v>
                </c:pt>
                <c:pt idx="54">
                  <c:v>9.19</c:v>
                </c:pt>
                <c:pt idx="55">
                  <c:v>9.02</c:v>
                </c:pt>
                <c:pt idx="56">
                  <c:v>8.94</c:v>
                </c:pt>
                <c:pt idx="57">
                  <c:v>8.3800000000000008</c:v>
                </c:pt>
                <c:pt idx="58">
                  <c:v>8.3000000000000007</c:v>
                </c:pt>
                <c:pt idx="59">
                  <c:v>8.14</c:v>
                </c:pt>
                <c:pt idx="60">
                  <c:v>8.3000000000000007</c:v>
                </c:pt>
                <c:pt idx="61">
                  <c:v>8.5399999999999991</c:v>
                </c:pt>
                <c:pt idx="62">
                  <c:v>9.02</c:v>
                </c:pt>
                <c:pt idx="63">
                  <c:v>9.27</c:v>
                </c:pt>
                <c:pt idx="64">
                  <c:v>9.02</c:v>
                </c:pt>
                <c:pt idx="65">
                  <c:v>9.02</c:v>
                </c:pt>
                <c:pt idx="66">
                  <c:v>8.3800000000000008</c:v>
                </c:pt>
                <c:pt idx="67">
                  <c:v>8.4600000000000009</c:v>
                </c:pt>
                <c:pt idx="68">
                  <c:v>7.9</c:v>
                </c:pt>
                <c:pt idx="69">
                  <c:v>7.17</c:v>
                </c:pt>
                <c:pt idx="70">
                  <c:v>7.25</c:v>
                </c:pt>
                <c:pt idx="71">
                  <c:v>7.33</c:v>
                </c:pt>
                <c:pt idx="72">
                  <c:v>7.41</c:v>
                </c:pt>
                <c:pt idx="73">
                  <c:v>7.98</c:v>
                </c:pt>
                <c:pt idx="74">
                  <c:v>7.65</c:v>
                </c:pt>
                <c:pt idx="75">
                  <c:v>7.41</c:v>
                </c:pt>
                <c:pt idx="76">
                  <c:v>7.57</c:v>
                </c:pt>
                <c:pt idx="77">
                  <c:v>7.41</c:v>
                </c:pt>
                <c:pt idx="78">
                  <c:v>7.49</c:v>
                </c:pt>
                <c:pt idx="79">
                  <c:v>7.49</c:v>
                </c:pt>
                <c:pt idx="80">
                  <c:v>8.14</c:v>
                </c:pt>
                <c:pt idx="81">
                  <c:v>8.3800000000000008</c:v>
                </c:pt>
                <c:pt idx="82">
                  <c:v>8.2200000000000006</c:v>
                </c:pt>
                <c:pt idx="83">
                  <c:v>8.4600000000000009</c:v>
                </c:pt>
                <c:pt idx="84">
                  <c:v>7.98</c:v>
                </c:pt>
                <c:pt idx="85">
                  <c:v>8.06</c:v>
                </c:pt>
                <c:pt idx="86">
                  <c:v>8.06</c:v>
                </c:pt>
                <c:pt idx="87">
                  <c:v>8.5399999999999991</c:v>
                </c:pt>
                <c:pt idx="88">
                  <c:v>9.75</c:v>
                </c:pt>
                <c:pt idx="89">
                  <c:v>12.17</c:v>
                </c:pt>
                <c:pt idx="90">
                  <c:v>15.23</c:v>
                </c:pt>
                <c:pt idx="91">
                  <c:v>15.79</c:v>
                </c:pt>
                <c:pt idx="92">
                  <c:v>15.39</c:v>
                </c:pt>
                <c:pt idx="93">
                  <c:v>14.34</c:v>
                </c:pt>
                <c:pt idx="94">
                  <c:v>13.78</c:v>
                </c:pt>
                <c:pt idx="95">
                  <c:v>13.21</c:v>
                </c:pt>
                <c:pt idx="96">
                  <c:v>12.65</c:v>
                </c:pt>
                <c:pt idx="97">
                  <c:v>11.84</c:v>
                </c:pt>
                <c:pt idx="98">
                  <c:v>11.84</c:v>
                </c:pt>
                <c:pt idx="99">
                  <c:v>11.6</c:v>
                </c:pt>
                <c:pt idx="100">
                  <c:v>11.04</c:v>
                </c:pt>
                <c:pt idx="101">
                  <c:v>10.64</c:v>
                </c:pt>
                <c:pt idx="102">
                  <c:v>10.39</c:v>
                </c:pt>
                <c:pt idx="103">
                  <c:v>10.15</c:v>
                </c:pt>
                <c:pt idx="104">
                  <c:v>9.67</c:v>
                </c:pt>
                <c:pt idx="105">
                  <c:v>9.67</c:v>
                </c:pt>
                <c:pt idx="106">
                  <c:v>9.91</c:v>
                </c:pt>
                <c:pt idx="107">
                  <c:v>9.91</c:v>
                </c:pt>
                <c:pt idx="108">
                  <c:v>9.91</c:v>
                </c:pt>
                <c:pt idx="109">
                  <c:v>9.7100000000000009</c:v>
                </c:pt>
                <c:pt idx="110">
                  <c:v>9.51</c:v>
                </c:pt>
                <c:pt idx="111">
                  <c:v>9.32</c:v>
                </c:pt>
                <c:pt idx="112">
                  <c:v>9.1199999999999992</c:v>
                </c:pt>
                <c:pt idx="113">
                  <c:v>9.2200000000000006</c:v>
                </c:pt>
                <c:pt idx="114">
                  <c:v>9.2200000000000006</c:v>
                </c:pt>
                <c:pt idx="115">
                  <c:v>8.92</c:v>
                </c:pt>
                <c:pt idx="116">
                  <c:v>8.82</c:v>
                </c:pt>
                <c:pt idx="117">
                  <c:v>8.82</c:v>
                </c:pt>
                <c:pt idx="118">
                  <c:v>8.82</c:v>
                </c:pt>
                <c:pt idx="119">
                  <c:v>8.7200000000000006</c:v>
                </c:pt>
                <c:pt idx="120">
                  <c:v>8.34</c:v>
                </c:pt>
                <c:pt idx="121">
                  <c:v>8.14</c:v>
                </c:pt>
                <c:pt idx="122">
                  <c:v>8.14</c:v>
                </c:pt>
                <c:pt idx="123">
                  <c:v>8.0399999999999991</c:v>
                </c:pt>
                <c:pt idx="124">
                  <c:v>8.0399999999999991</c:v>
                </c:pt>
                <c:pt idx="125">
                  <c:v>8.0399999999999991</c:v>
                </c:pt>
                <c:pt idx="126">
                  <c:v>8.14</c:v>
                </c:pt>
                <c:pt idx="127">
                  <c:v>8.24</c:v>
                </c:pt>
                <c:pt idx="128">
                  <c:v>8.34</c:v>
                </c:pt>
                <c:pt idx="129">
                  <c:v>8.5299999999999994</c:v>
                </c:pt>
                <c:pt idx="130">
                  <c:v>8.6300000000000008</c:v>
                </c:pt>
                <c:pt idx="131">
                  <c:v>8.5299999999999994</c:v>
                </c:pt>
                <c:pt idx="132">
                  <c:v>8.7200000000000006</c:v>
                </c:pt>
                <c:pt idx="133">
                  <c:v>9.11</c:v>
                </c:pt>
                <c:pt idx="134">
                  <c:v>8.92</c:v>
                </c:pt>
                <c:pt idx="135">
                  <c:v>8.82</c:v>
                </c:pt>
                <c:pt idx="136">
                  <c:v>9.2100000000000009</c:v>
                </c:pt>
                <c:pt idx="137">
                  <c:v>9.2100000000000009</c:v>
                </c:pt>
                <c:pt idx="138">
                  <c:v>9.4</c:v>
                </c:pt>
                <c:pt idx="139">
                  <c:v>9.6</c:v>
                </c:pt>
                <c:pt idx="140">
                  <c:v>9.69</c:v>
                </c:pt>
                <c:pt idx="141">
                  <c:v>9.74</c:v>
                </c:pt>
                <c:pt idx="142">
                  <c:v>10.64</c:v>
                </c:pt>
                <c:pt idx="143">
                  <c:v>12.82</c:v>
                </c:pt>
                <c:pt idx="144">
                  <c:v>15.06</c:v>
                </c:pt>
                <c:pt idx="145">
                  <c:v>17.3</c:v>
                </c:pt>
                <c:pt idx="146">
                  <c:v>20.04</c:v>
                </c:pt>
                <c:pt idx="147">
                  <c:v>17.899999999999999</c:v>
                </c:pt>
                <c:pt idx="148">
                  <c:v>16.77</c:v>
                </c:pt>
                <c:pt idx="149">
                  <c:v>17.07</c:v>
                </c:pt>
                <c:pt idx="150">
                  <c:v>17.100000000000001</c:v>
                </c:pt>
                <c:pt idx="151">
                  <c:v>17.53</c:v>
                </c:pt>
                <c:pt idx="152">
                  <c:v>17.7</c:v>
                </c:pt>
                <c:pt idx="153">
                  <c:v>17.37</c:v>
                </c:pt>
                <c:pt idx="154">
                  <c:v>17.13</c:v>
                </c:pt>
                <c:pt idx="155">
                  <c:v>17.13</c:v>
                </c:pt>
                <c:pt idx="156">
                  <c:v>16.7</c:v>
                </c:pt>
                <c:pt idx="157">
                  <c:v>15.23</c:v>
                </c:pt>
                <c:pt idx="158">
                  <c:v>13.66</c:v>
                </c:pt>
                <c:pt idx="159">
                  <c:v>12.96</c:v>
                </c:pt>
                <c:pt idx="160">
                  <c:v>13.39</c:v>
                </c:pt>
                <c:pt idx="161">
                  <c:v>13.73</c:v>
                </c:pt>
                <c:pt idx="162">
                  <c:v>13.86</c:v>
                </c:pt>
                <c:pt idx="163">
                  <c:v>14.36</c:v>
                </c:pt>
                <c:pt idx="164">
                  <c:v>14.09</c:v>
                </c:pt>
                <c:pt idx="165">
                  <c:v>13.89</c:v>
                </c:pt>
                <c:pt idx="166">
                  <c:v>14.03</c:v>
                </c:pt>
                <c:pt idx="167">
                  <c:v>14.73</c:v>
                </c:pt>
                <c:pt idx="168">
                  <c:v>16.3</c:v>
                </c:pt>
                <c:pt idx="169">
                  <c:v>17.3</c:v>
                </c:pt>
                <c:pt idx="170">
                  <c:v>17.600000000000001</c:v>
                </c:pt>
                <c:pt idx="171">
                  <c:v>18</c:v>
                </c:pt>
                <c:pt idx="172">
                  <c:v>19.54</c:v>
                </c:pt>
                <c:pt idx="173">
                  <c:v>22.34</c:v>
                </c:pt>
                <c:pt idx="174">
                  <c:v>24.08</c:v>
                </c:pt>
                <c:pt idx="175">
                  <c:v>23.85</c:v>
                </c:pt>
                <c:pt idx="176">
                  <c:v>24.08</c:v>
                </c:pt>
                <c:pt idx="177">
                  <c:v>25.98</c:v>
                </c:pt>
                <c:pt idx="178">
                  <c:v>26.55</c:v>
                </c:pt>
                <c:pt idx="179">
                  <c:v>26.75</c:v>
                </c:pt>
                <c:pt idx="180">
                  <c:v>26.88</c:v>
                </c:pt>
                <c:pt idx="181">
                  <c:v>26.78</c:v>
                </c:pt>
                <c:pt idx="182">
                  <c:v>27.18</c:v>
                </c:pt>
                <c:pt idx="183">
                  <c:v>28.15</c:v>
                </c:pt>
                <c:pt idx="184">
                  <c:v>28.92</c:v>
                </c:pt>
                <c:pt idx="185">
                  <c:v>29.16</c:v>
                </c:pt>
                <c:pt idx="186">
                  <c:v>29.62</c:v>
                </c:pt>
                <c:pt idx="187">
                  <c:v>29.92</c:v>
                </c:pt>
                <c:pt idx="188">
                  <c:v>30.26</c:v>
                </c:pt>
                <c:pt idx="189">
                  <c:v>30.62</c:v>
                </c:pt>
                <c:pt idx="190">
                  <c:v>31.03</c:v>
                </c:pt>
                <c:pt idx="191">
                  <c:v>31.56</c:v>
                </c:pt>
                <c:pt idx="192">
                  <c:v>32.46</c:v>
                </c:pt>
                <c:pt idx="193">
                  <c:v>33.4</c:v>
                </c:pt>
                <c:pt idx="194">
                  <c:v>34.799999999999997</c:v>
                </c:pt>
                <c:pt idx="195">
                  <c:v>36.67</c:v>
                </c:pt>
                <c:pt idx="196">
                  <c:v>38.840000000000003</c:v>
                </c:pt>
                <c:pt idx="197">
                  <c:v>40.51</c:v>
                </c:pt>
                <c:pt idx="198">
                  <c:v>41.85</c:v>
                </c:pt>
                <c:pt idx="199">
                  <c:v>44.45</c:v>
                </c:pt>
                <c:pt idx="200">
                  <c:v>49.33</c:v>
                </c:pt>
                <c:pt idx="201">
                  <c:v>53.84</c:v>
                </c:pt>
                <c:pt idx="202">
                  <c:v>56.94</c:v>
                </c:pt>
                <c:pt idx="203">
                  <c:v>60.61</c:v>
                </c:pt>
                <c:pt idx="204">
                  <c:v>65.22</c:v>
                </c:pt>
                <c:pt idx="205">
                  <c:v>72.569999999999993</c:v>
                </c:pt>
                <c:pt idx="206">
                  <c:v>82.38</c:v>
                </c:pt>
                <c:pt idx="207">
                  <c:v>90.93</c:v>
                </c:pt>
                <c:pt idx="208">
                  <c:v>96.5</c:v>
                </c:pt>
                <c:pt idx="209">
                  <c:v>99.6</c:v>
                </c:pt>
                <c:pt idx="210">
                  <c:v>103.9</c:v>
                </c:pt>
                <c:pt idx="211">
                  <c:v>107.6</c:v>
                </c:pt>
                <c:pt idx="212">
                  <c:v>109.6</c:v>
                </c:pt>
                <c:pt idx="213">
                  <c:v>113.6</c:v>
                </c:pt>
                <c:pt idx="214">
                  <c:v>118.3</c:v>
                </c:pt>
                <c:pt idx="215">
                  <c:v>124</c:v>
                </c:pt>
                <c:pt idx="216">
                  <c:v>130.69999999999999</c:v>
                </c:pt>
                <c:pt idx="217">
                  <c:v>136.19999999999999</c:v>
                </c:pt>
                <c:pt idx="218">
                  <c:v>140.30000000000001</c:v>
                </c:pt>
                <c:pt idx="219">
                  <c:v>144.5</c:v>
                </c:pt>
                <c:pt idx="220">
                  <c:v>148.19999999999999</c:v>
                </c:pt>
                <c:pt idx="221">
                  <c:v>152.4</c:v>
                </c:pt>
                <c:pt idx="222">
                  <c:v>156.9</c:v>
                </c:pt>
                <c:pt idx="223">
                  <c:v>160.5</c:v>
                </c:pt>
                <c:pt idx="224">
                  <c:v>163</c:v>
                </c:pt>
                <c:pt idx="225">
                  <c:v>166.6</c:v>
                </c:pt>
                <c:pt idx="226">
                  <c:v>172.2</c:v>
                </c:pt>
                <c:pt idx="227">
                  <c:v>177.1</c:v>
                </c:pt>
                <c:pt idx="228">
                  <c:v>179.9</c:v>
                </c:pt>
                <c:pt idx="229">
                  <c:v>184</c:v>
                </c:pt>
                <c:pt idx="230">
                  <c:v>188.9</c:v>
                </c:pt>
                <c:pt idx="231">
                  <c:v>195.3</c:v>
                </c:pt>
                <c:pt idx="232">
                  <c:v>201.6</c:v>
                </c:pt>
                <c:pt idx="233">
                  <c:v>207.34</c:v>
                </c:pt>
                <c:pt idx="234">
                  <c:v>215.3</c:v>
                </c:pt>
                <c:pt idx="235">
                  <c:v>214.54</c:v>
                </c:pt>
                <c:pt idx="236">
                  <c:v>218.06</c:v>
                </c:pt>
                <c:pt idx="237">
                  <c:v>224.94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656192"/>
        <c:axId val="299658152"/>
      </c:lineChart>
      <c:catAx>
        <c:axId val="29965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20" baseline="0"/>
            </a:pPr>
            <a:endParaRPr lang="en-US"/>
          </a:p>
        </c:txPr>
        <c:crossAx val="299658152"/>
        <c:crosses val="autoZero"/>
        <c:auto val="1"/>
        <c:lblAlgn val="ctr"/>
        <c:lblOffset val="100"/>
        <c:noMultiLvlLbl val="0"/>
      </c:catAx>
      <c:valAx>
        <c:axId val="299658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6561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0.60185</cdr:x>
      <cdr:y>0.53125</cdr:y>
    </cdr:from>
    <cdr:to>
      <cdr:x>0.60185</cdr:x>
      <cdr:y>0.92188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4953000" y="2590800"/>
          <a:ext cx="0" cy="190500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0.82407</cdr:x>
      <cdr:y>0.54688</cdr:y>
    </cdr:from>
    <cdr:to>
      <cdr:x>0.82407</cdr:x>
      <cdr:y>0.92188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6781800" y="2667000"/>
          <a:ext cx="0" cy="18288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0.32407</cdr:x>
      <cdr:y>0.39063</cdr:y>
    </cdr:from>
    <cdr:to>
      <cdr:x>0.56481</cdr:x>
      <cdr:y>0.625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67000" y="1905000"/>
          <a:ext cx="19812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0.33333</cdr:x>
      <cdr:y>0.40625</cdr:y>
    </cdr:from>
    <cdr:to>
      <cdr:x>0.58333</cdr:x>
      <cdr:y>0.65625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43200" y="1981200"/>
          <a:ext cx="20574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>
            <a:latin typeface="Adobe Fangsong Std R" pitchFamily="18" charset="-128"/>
            <a:ea typeface="Adobe Fangsong Std R" pitchFamily="18" charset="-128"/>
          </a:endParaRPr>
        </a:p>
      </cdr:txBody>
    </cdr:sp>
  </cdr:relSizeAnchor>
  <cdr:relSizeAnchor xmlns:cdr="http://schemas.openxmlformats.org/drawingml/2006/chartDrawing">
    <cdr:from>
      <cdr:x>0.47222</cdr:x>
      <cdr:y>0.42188</cdr:y>
    </cdr:from>
    <cdr:to>
      <cdr:x>0.63889</cdr:x>
      <cdr:y>0.5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886200" y="2057400"/>
          <a:ext cx="1371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Fed opens 1914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0.7037</cdr:x>
      <cdr:y>0.375</cdr:y>
    </cdr:from>
    <cdr:to>
      <cdr:x>0.88889</cdr:x>
      <cdr:y>0.54688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791200" y="1828800"/>
          <a:ext cx="15240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Nixon closes gold window, August 1971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F81AC-537B-46D2-B820-D2B494FDA68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C4611-328E-48E6-8B06-D1BAECA11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6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1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9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14:05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63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15:05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4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15:13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9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24:45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89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29:25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52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34:05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74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70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42:20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6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02:30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98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43:25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21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43:50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9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44:25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BF626-FD06-4AF2-9F80-3711CCCA589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9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44:40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53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36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46:30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6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47:00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76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48:00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35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49:05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40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49:30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05:50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1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07:10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08:11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08:27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10:00    1 USD =  7.75 USD.  Pegged exchange rate under currency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6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10:40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50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10:54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4611-328E-48E6-8B06-D1BAECA119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5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FA5-1745-4A97-AF45-509D43DFE04A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CED-51B0-4141-8222-C929A88AF8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FA5-1745-4A97-AF45-509D43DFE04A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CED-51B0-4141-8222-C929A88AF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FA5-1745-4A97-AF45-509D43DFE04A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CED-51B0-4141-8222-C929A88AF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FA5-1745-4A97-AF45-509D43DFE04A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CED-51B0-4141-8222-C929A88AF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FA5-1745-4A97-AF45-509D43DFE04A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CED-51B0-4141-8222-C929A88AF8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FA5-1745-4A97-AF45-509D43DFE04A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CED-51B0-4141-8222-C929A88AF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FA5-1745-4A97-AF45-509D43DFE04A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CED-51B0-4141-8222-C929A88AF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FA5-1745-4A97-AF45-509D43DFE04A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CED-51B0-4141-8222-C929A88AF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FA5-1745-4A97-AF45-509D43DFE04A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CED-51B0-4141-8222-C929A88AF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FA5-1745-4A97-AF45-509D43DFE04A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CED-51B0-4141-8222-C929A88AF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FA5-1745-4A97-AF45-509D43DFE04A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02ACED-51B0-4141-8222-C929A88AF8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282FA5-1745-4A97-AF45-509D43DFE04A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02ACED-51B0-4141-8222-C929A88AF8B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Sound Money, Freedom, and Prosperity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 J. A. Dorn</a:t>
            </a:r>
          </a:p>
          <a:p>
            <a:r>
              <a:rPr lang="en-US" dirty="0" smtClean="0"/>
              <a:t>Senior Fellow, Cato Institute</a:t>
            </a:r>
          </a:p>
          <a:p>
            <a:r>
              <a:rPr lang="en-US" dirty="0" smtClean="0"/>
              <a:t>Washington, DC, April 25,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1648" y="6096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02:30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Unemployed Workers in 1930s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781800" cy="419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11:55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Bad U.S. Monetary Policy Caused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“The [1929]recession </a:t>
            </a:r>
            <a:r>
              <a:rPr lang="en-US" dirty="0"/>
              <a:t>was an ordinary business cycle. We had repeated recessions over hundreds of years, but what converted [this one] into a major depression was bad monetary policy</a:t>
            </a:r>
            <a:r>
              <a:rPr lang="en-US" dirty="0" smtClean="0"/>
              <a:t>.”</a:t>
            </a:r>
          </a:p>
          <a:p>
            <a:pPr marL="0" indent="0" algn="r">
              <a:buNone/>
            </a:pPr>
            <a:r>
              <a:rPr lang="en-US" dirty="0" smtClean="0"/>
              <a:t>—Milton Friedman (Oct. 1, 2000, PBS)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14:05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 Bernanke Agrees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“I </a:t>
            </a:r>
            <a:r>
              <a:rPr lang="en-US" dirty="0"/>
              <a:t>would like to say to Milton and Anna: Regarding the Great Depression. You’re right, we did it. We’re very sorry. But thanks to you, we won’t do it again</a:t>
            </a:r>
            <a:r>
              <a:rPr lang="en-US" dirty="0" smtClean="0"/>
              <a:t>.”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r">
              <a:buNone/>
            </a:pPr>
            <a:r>
              <a:rPr lang="en-US" dirty="0" smtClean="0"/>
              <a:t>—Ben Bernanke (Nov. 8, 2002)</a:t>
            </a:r>
          </a:p>
          <a:p>
            <a:pPr marL="0" indent="0" algn="r">
              <a:buNone/>
            </a:pPr>
            <a:r>
              <a:rPr lang="en-US" dirty="0" smtClean="0"/>
              <a:t>Chairman, Federal Reserve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15:05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Monetary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“Congress shall have Power To coin Money [and] regulate the Value thereof.”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/>
              <a:t>—Art. 1, Sec. 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15:10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Monetary Policy Can and Can’t Do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 J. A. Dorn</a:t>
            </a:r>
          </a:p>
          <a:p>
            <a:r>
              <a:rPr lang="en-US" dirty="0" smtClean="0"/>
              <a:t>Senior Fellow, Cato Institute</a:t>
            </a:r>
          </a:p>
          <a:p>
            <a:r>
              <a:rPr lang="en-US" dirty="0" smtClean="0"/>
              <a:t>Washington, DC, April 25,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24:45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the Fed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ea typeface="Calibri"/>
                <a:cs typeface="Times New Roman"/>
              </a:rPr>
              <a:t>Create base money (C+R) out of thin air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ea typeface="Calibri"/>
                <a:cs typeface="Times New Roman"/>
              </a:rPr>
              <a:t>Prevent liquidity crises (LLR)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ea typeface="Calibri"/>
                <a:cs typeface="Times New Roman"/>
              </a:rPr>
              <a:t>Affect </a:t>
            </a:r>
            <a:r>
              <a:rPr lang="en-US" sz="2800" dirty="0">
                <a:ea typeface="Calibri"/>
                <a:cs typeface="Times New Roman"/>
              </a:rPr>
              <a:t>the level and growth rate of </a:t>
            </a:r>
            <a:r>
              <a:rPr lang="en-US" sz="2800" u="sng" dirty="0">
                <a:ea typeface="Calibri"/>
                <a:cs typeface="Times New Roman"/>
              </a:rPr>
              <a:t>nominal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smtClean="0">
                <a:ea typeface="Calibri"/>
                <a:cs typeface="Times New Roman"/>
              </a:rPr>
              <a:t>    variables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ea typeface="Calibri"/>
                <a:cs typeface="Times New Roman"/>
              </a:rPr>
              <a:t>Influence </a:t>
            </a:r>
            <a:r>
              <a:rPr lang="en-US" sz="2800" u="sng" dirty="0">
                <a:ea typeface="Calibri"/>
                <a:cs typeface="Times New Roman"/>
              </a:rPr>
              <a:t>expectations</a:t>
            </a:r>
            <a:r>
              <a:rPr lang="en-US" sz="2800" dirty="0">
                <a:ea typeface="Calibri"/>
                <a:cs typeface="Times New Roman"/>
              </a:rPr>
              <a:t> about future inflation and nominal </a:t>
            </a:r>
            <a:r>
              <a:rPr lang="en-US" sz="2800" dirty="0" smtClean="0">
                <a:ea typeface="Calibri"/>
                <a:cs typeface="Times New Roman"/>
              </a:rPr>
              <a:t>interest rates</a:t>
            </a: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29:25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the Fed Can’t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dirty="0" smtClean="0">
              <a:latin typeface="Arial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ea typeface="Calibri"/>
                <a:cs typeface="Times New Roman"/>
              </a:rPr>
              <a:t>Target </a:t>
            </a:r>
            <a:r>
              <a:rPr lang="en-US" sz="2800" dirty="0">
                <a:ea typeface="Calibri"/>
                <a:cs typeface="Times New Roman"/>
              </a:rPr>
              <a:t>real variables </a:t>
            </a:r>
            <a:r>
              <a:rPr lang="en-US" sz="2800" dirty="0" smtClean="0">
                <a:ea typeface="Calibri"/>
                <a:cs typeface="Times New Roman"/>
              </a:rPr>
              <a:t>to </a:t>
            </a:r>
            <a:r>
              <a:rPr lang="en-US" sz="2800" u="sng" dirty="0">
                <a:ea typeface="Calibri"/>
                <a:cs typeface="Times New Roman"/>
              </a:rPr>
              <a:t>permanently</a:t>
            </a:r>
            <a:r>
              <a:rPr lang="en-US" sz="2800" dirty="0">
                <a:ea typeface="Calibri"/>
                <a:cs typeface="Times New Roman"/>
              </a:rPr>
              <a:t> reduce the rate of </a:t>
            </a:r>
            <a:r>
              <a:rPr lang="en-US" sz="2800" dirty="0" smtClean="0">
                <a:ea typeface="Calibri"/>
                <a:cs typeface="Times New Roman"/>
              </a:rPr>
              <a:t>unemployment or </a:t>
            </a:r>
            <a:r>
              <a:rPr lang="en-US" sz="2800" dirty="0">
                <a:ea typeface="Calibri"/>
                <a:cs typeface="Times New Roman"/>
              </a:rPr>
              <a:t>increase economic </a:t>
            </a:r>
            <a:r>
              <a:rPr lang="en-US" sz="2800" dirty="0" smtClean="0">
                <a:ea typeface="Calibri"/>
                <a:cs typeface="Times New Roman"/>
              </a:rPr>
              <a:t>growth</a:t>
            </a:r>
            <a:endParaRPr lang="en-US" sz="24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ea typeface="Calibri"/>
                <a:cs typeface="Times New Roman"/>
              </a:rPr>
              <a:t>Determine </a:t>
            </a:r>
            <a:r>
              <a:rPr lang="en-US" sz="2800" dirty="0">
                <a:ea typeface="Calibri"/>
                <a:cs typeface="Times New Roman"/>
              </a:rPr>
              <a:t>real interest </a:t>
            </a:r>
            <a:r>
              <a:rPr lang="en-US" sz="2800" dirty="0" smtClean="0">
                <a:ea typeface="Calibri"/>
                <a:cs typeface="Times New Roman"/>
              </a:rPr>
              <a:t>rates</a:t>
            </a:r>
            <a:endParaRPr lang="en-US" sz="24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ea typeface="Calibri"/>
                <a:cs typeface="Times New Roman"/>
              </a:rPr>
              <a:t>Fine-tune </a:t>
            </a:r>
            <a:r>
              <a:rPr lang="en-US" sz="2800" dirty="0">
                <a:ea typeface="Calibri"/>
                <a:cs typeface="Times New Roman"/>
              </a:rPr>
              <a:t>the </a:t>
            </a:r>
            <a:r>
              <a:rPr lang="en-US" sz="2800" dirty="0" smtClean="0">
                <a:ea typeface="Calibri"/>
                <a:cs typeface="Times New Roman"/>
              </a:rPr>
              <a:t>economy</a:t>
            </a:r>
            <a:endParaRPr lang="en-US" sz="24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ea typeface="Calibri"/>
                <a:cs typeface="Times New Roman"/>
              </a:rPr>
              <a:t>Make </a:t>
            </a:r>
            <a:r>
              <a:rPr lang="en-US" sz="2800" dirty="0">
                <a:ea typeface="Calibri"/>
                <a:cs typeface="Times New Roman"/>
              </a:rPr>
              <a:t>accurate macroeconomic </a:t>
            </a:r>
            <a:r>
              <a:rPr lang="en-US" sz="2800" dirty="0" smtClean="0">
                <a:ea typeface="Calibri"/>
                <a:cs typeface="Times New Roman"/>
              </a:rPr>
              <a:t>forecasts</a:t>
            </a: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34:05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26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Fed’s Risky Policy and the Case</a:t>
            </a:r>
            <a:br>
              <a:rPr lang="en-US" dirty="0" smtClean="0"/>
            </a:br>
            <a:r>
              <a:rPr lang="en-US" dirty="0" smtClean="0"/>
              <a:t>for Constitutional Money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3826" y="2895600"/>
            <a:ext cx="8229600" cy="27889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Fed Policy in a Pure Fiat Money World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Impact on U.S. and Global Economy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Exit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Alternatives to Pure Discretionary Government Fiat Money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Case for a Centennial Monetary Commission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41:30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Unconventional Monetary Policy and Asset Bubbles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“A risk of remaining at the zero lower bound too long is that a significant asset market bubble will develop.”</a:t>
            </a:r>
          </a:p>
          <a:p>
            <a:r>
              <a:rPr lang="en-US" dirty="0" smtClean="0"/>
              <a:t>“A gradual normalization would help to mitigate this risk.”</a:t>
            </a:r>
          </a:p>
          <a:p>
            <a:pPr marL="0" indent="0" algn="r">
              <a:buNone/>
            </a:pPr>
            <a:r>
              <a:rPr lang="en-US" dirty="0" smtClean="0"/>
              <a:t>—James Bullard</a:t>
            </a:r>
          </a:p>
          <a:p>
            <a:pPr marL="0" indent="0" algn="r">
              <a:buNone/>
            </a:pPr>
            <a:r>
              <a:rPr lang="en-US" dirty="0" smtClean="0"/>
              <a:t>President and CEO, FRB-St. Louis</a:t>
            </a:r>
          </a:p>
          <a:p>
            <a:pPr marL="0" indent="0" algn="r">
              <a:buNone/>
            </a:pPr>
            <a:r>
              <a:rPr lang="en-US" dirty="0" smtClean="0"/>
              <a:t>April 15, 2015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42:20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U.S. Consumer Price Index, </a:t>
            </a:r>
            <a:br>
              <a:rPr lang="en-US" dirty="0" smtClean="0"/>
            </a:br>
            <a:r>
              <a:rPr lang="en-US" dirty="0" smtClean="0"/>
              <a:t>1774–2011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80649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3962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Av. 1982–84 = 100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6400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Officer and Williams (www.measuringworth.com).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67261" y="624691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43:25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Bad Central Bank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3979"/>
            <a:ext cx="769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05:50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No </a:t>
            </a:r>
            <a:r>
              <a:rPr lang="en-US" sz="4400" dirty="0" smtClean="0">
                <a:solidFill>
                  <a:schemeClr val="tx1"/>
                </a:solidFill>
              </a:rPr>
              <a:t>Price-Level</a:t>
            </a:r>
            <a:r>
              <a:rPr lang="en-US" sz="4000" dirty="0" smtClean="0">
                <a:solidFill>
                  <a:schemeClr val="tx1"/>
                </a:solidFill>
              </a:rPr>
              <a:t> Anchor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under Pure Fiat Money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334000" y="3810000"/>
            <a:ext cx="0" cy="228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2905036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Nixon closes gold window August 1971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8539" y="621551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43:50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Monetary Base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8713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44:25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24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Excess Reserves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3048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Fed starts paying interest on ER, October 2008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24600" y="3962400"/>
            <a:ext cx="7620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77200" y="63347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44:40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/>
          <a:lstStyle/>
          <a:p>
            <a:r>
              <a:rPr lang="en-US" dirty="0" smtClean="0"/>
              <a:t>Growth of Fed Balance Sheet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45:30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 Funds Rate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" y="1219200"/>
            <a:ext cx="9067800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315200" y="51816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46:30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Interest on Savings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361661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47:00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M2 Velocity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1965"/>
            <a:ext cx="891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6017" y="6480554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48:00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M1 Money Multiplier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49:05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M2 Growth (Annual, %)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67306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62900" y="6154286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49:30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0"/>
            <a:ext cx="83058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of Domestic Final Sales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24800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9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 Bad Central Bank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1" y="1905000"/>
            <a:ext cx="7391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07:10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Money and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“Inflation is always and everywhere a monetary phenomenon.”</a:t>
            </a:r>
          </a:p>
          <a:p>
            <a:endParaRPr lang="en-US" smtClean="0"/>
          </a:p>
          <a:p>
            <a:pPr marL="0" indent="0" algn="r">
              <a:buNone/>
            </a:pPr>
            <a:r>
              <a:rPr lang="en-US" smtClean="0"/>
              <a:t>—Milton Friedman (1963)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08:11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Hong Kong 1920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05000"/>
            <a:ext cx="714375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08:27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Hong Kong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81200"/>
            <a:ext cx="7143750" cy="42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10:00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Hong Kong’s Stable Dollar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467600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10:40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305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/>
              <a:t>Overall Economic Freedom Index and the Top </a:t>
            </a:r>
            <a:r>
              <a:rPr lang="en-US" sz="3600" dirty="0" smtClean="0"/>
              <a:t>10 (EFW Report 2014)</a:t>
            </a:r>
            <a:endParaRPr lang="en-US" sz="3600" dirty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295400" y="6477000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dirty="0">
                <a:latin typeface="Times New Roman" pitchFamily="18" charset="0"/>
              </a:rPr>
              <a:t>Source: The Fraser Institute.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884007"/>
              </p:ext>
            </p:extLst>
          </p:nvPr>
        </p:nvGraphicFramePr>
        <p:xfrm>
          <a:off x="330200" y="1967948"/>
          <a:ext cx="8813800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10:54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0"/>
            <a:ext cx="86106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/>
              <a:t>Overall Economic Freedom Index and the Bottom </a:t>
            </a:r>
            <a:r>
              <a:rPr lang="en-US" sz="3600" b="1" dirty="0" smtClean="0"/>
              <a:t>Ten (EFW Report 2014)</a:t>
            </a:r>
            <a:endParaRPr lang="en-US" sz="3600" b="1" dirty="0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295400" y="6477000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dirty="0">
                <a:latin typeface="Times New Roman" pitchFamily="18" charset="0"/>
              </a:rPr>
              <a:t>Source: The Fraser Institute.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44679"/>
              </p:ext>
            </p:extLst>
          </p:nvPr>
        </p:nvGraphicFramePr>
        <p:xfrm>
          <a:off x="152400" y="1524000"/>
          <a:ext cx="9347200" cy="513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0574" y="62857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11:36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0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878</TotalTime>
  <Words>613</Words>
  <Application>Microsoft Office PowerPoint</Application>
  <PresentationFormat>On-screen Show (4:3)</PresentationFormat>
  <Paragraphs>184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Adobe Fangsong Std R</vt:lpstr>
      <vt:lpstr>Arial</vt:lpstr>
      <vt:lpstr>Calibri</vt:lpstr>
      <vt:lpstr>Constantia</vt:lpstr>
      <vt:lpstr>Monotype Sorts</vt:lpstr>
      <vt:lpstr>Times New Roman</vt:lpstr>
      <vt:lpstr>Wingdings 2</vt:lpstr>
      <vt:lpstr>Flow</vt:lpstr>
      <vt:lpstr>Sound Money, Freedom, and Prosperity</vt:lpstr>
      <vt:lpstr>A Bad Central Bank (1)</vt:lpstr>
      <vt:lpstr>A Bad Central Bank (2)</vt:lpstr>
      <vt:lpstr>Money and Prices</vt:lpstr>
      <vt:lpstr>Hong Kong 1920</vt:lpstr>
      <vt:lpstr>Hong Kong Today</vt:lpstr>
      <vt:lpstr>Hong Kong’s Stable Dollar</vt:lpstr>
      <vt:lpstr>Overall Economic Freedom Index and the Top 10 (EFW Report 2014)</vt:lpstr>
      <vt:lpstr>Overall Economic Freedom Index and the Bottom Ten (EFW Report 2014)</vt:lpstr>
      <vt:lpstr>U.S. Unemployed Workers in 1930s</vt:lpstr>
      <vt:lpstr>Bad U.S. Monetary Policy Caused the Great Depression</vt:lpstr>
      <vt:lpstr>Ben Bernanke Agrees</vt:lpstr>
      <vt:lpstr>A Monetary Constitution</vt:lpstr>
      <vt:lpstr>What Monetary Policy Can and Can’t Do</vt:lpstr>
      <vt:lpstr>What the Fed Can Do</vt:lpstr>
      <vt:lpstr>What the Fed Can’t Do</vt:lpstr>
      <vt:lpstr>The Fed’s Risky Policy and the Case for Constitutional Money</vt:lpstr>
      <vt:lpstr>Unconventional Monetary Policy and Asset Bubbles</vt:lpstr>
      <vt:lpstr>U.S. Consumer Price Index,  1774–2011</vt:lpstr>
      <vt:lpstr>No Price-Level Anchor  under Pure Fiat Money</vt:lpstr>
      <vt:lpstr>Monetary Base</vt:lpstr>
      <vt:lpstr>Excess Reserves</vt:lpstr>
      <vt:lpstr>Growth of Fed Balance Sheet</vt:lpstr>
      <vt:lpstr>Fed Funds Rate</vt:lpstr>
      <vt:lpstr>Interest on Savings</vt:lpstr>
      <vt:lpstr>M2 Velocity</vt:lpstr>
      <vt:lpstr>M1 Money Multiplier</vt:lpstr>
      <vt:lpstr>M2 Growth (Annual, %)</vt:lpstr>
      <vt:lpstr>Growth of Domestic Final Sales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</dc:creator>
  <cp:lastModifiedBy>Kathryn Ratte</cp:lastModifiedBy>
  <cp:revision>39</cp:revision>
  <dcterms:created xsi:type="dcterms:W3CDTF">2015-04-22T03:00:03Z</dcterms:created>
  <dcterms:modified xsi:type="dcterms:W3CDTF">2015-04-28T15:03:19Z</dcterms:modified>
</cp:coreProperties>
</file>