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459" r:id="rId2"/>
    <p:sldId id="1268" r:id="rId3"/>
    <p:sldId id="265" r:id="rId4"/>
    <p:sldId id="503" r:id="rId5"/>
    <p:sldId id="1267" r:id="rId6"/>
    <p:sldId id="504" r:id="rId7"/>
    <p:sldId id="478" r:id="rId8"/>
    <p:sldId id="482" r:id="rId9"/>
    <p:sldId id="494" r:id="rId10"/>
    <p:sldId id="1231" r:id="rId11"/>
    <p:sldId id="1270" r:id="rId12"/>
    <p:sldId id="340" r:id="rId13"/>
    <p:sldId id="1232" r:id="rId14"/>
    <p:sldId id="1229" r:id="rId15"/>
    <p:sldId id="1183" r:id="rId16"/>
    <p:sldId id="1184" r:id="rId17"/>
    <p:sldId id="1269" r:id="rId18"/>
    <p:sldId id="1205" r:id="rId19"/>
    <p:sldId id="1185" r:id="rId20"/>
    <p:sldId id="1236" r:id="rId21"/>
    <p:sldId id="1233" r:id="rId22"/>
    <p:sldId id="1186" r:id="rId23"/>
    <p:sldId id="495" r:id="rId24"/>
    <p:sldId id="1234" r:id="rId25"/>
    <p:sldId id="1235" r:id="rId26"/>
    <p:sldId id="1239" r:id="rId27"/>
    <p:sldId id="496" r:id="rId28"/>
    <p:sldId id="484" r:id="rId29"/>
    <p:sldId id="1240" r:id="rId30"/>
    <p:sldId id="1255" r:id="rId31"/>
    <p:sldId id="1241" r:id="rId32"/>
    <p:sldId id="1238" r:id="rId33"/>
    <p:sldId id="1264" r:id="rId34"/>
    <p:sldId id="1237" r:id="rId35"/>
    <p:sldId id="1260" r:id="rId36"/>
    <p:sldId id="1259" r:id="rId37"/>
    <p:sldId id="264" r:id="rId38"/>
    <p:sldId id="1265" r:id="rId39"/>
    <p:sldId id="1263" r:id="rId40"/>
    <p:sldId id="474" r:id="rId41"/>
    <p:sldId id="462" r:id="rId42"/>
    <p:sldId id="460" r:id="rId4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27" autoAdjust="0"/>
    <p:restoredTop sz="94694"/>
  </p:normalViewPr>
  <p:slideViewPr>
    <p:cSldViewPr snapToGrid="0">
      <p:cViewPr varScale="1">
        <p:scale>
          <a:sx n="104" d="100"/>
          <a:sy n="104" d="100"/>
        </p:scale>
        <p:origin x="240" y="568"/>
      </p:cViewPr>
      <p:guideLst>
        <p:guide orient="horz" pos="2160"/>
        <p:guide pos="3840"/>
      </p:guideLst>
    </p:cSldViewPr>
  </p:slideViewPr>
  <p:notesTextViewPr>
    <p:cViewPr>
      <p:scale>
        <a:sx n="100" d="100"/>
        <a:sy n="100" d="100"/>
      </p:scale>
      <p:origin x="0" y="0"/>
    </p:cViewPr>
  </p:notesTextViewPr>
  <p:notesViewPr>
    <p:cSldViewPr snapToGrid="0">
      <p:cViewPr varScale="1">
        <p:scale>
          <a:sx n="87" d="100"/>
          <a:sy n="87" d="100"/>
        </p:scale>
        <p:origin x="384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EBB771-8DCD-4B4D-9F58-5E9F45807E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9F86539-7556-4C5A-A994-7ABC003FCDD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E73BF2A-DA07-41FE-9F11-9C6C67374AA0}" type="datetimeFigureOut">
              <a:rPr lang="en-US" smtClean="0"/>
              <a:t>4/28/20</a:t>
            </a:fld>
            <a:endParaRPr lang="en-US"/>
          </a:p>
        </p:txBody>
      </p:sp>
      <p:sp>
        <p:nvSpPr>
          <p:cNvPr id="4" name="Footer Placeholder 3">
            <a:extLst>
              <a:ext uri="{FF2B5EF4-FFF2-40B4-BE49-F238E27FC236}">
                <a16:creationId xmlns:a16="http://schemas.microsoft.com/office/drawing/2014/main" id="{92897FB2-EC35-40F9-A98C-DE85705B10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AD43235-2F1C-41B7-B374-0776CA70FC9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97C6130-C1C7-4802-87A1-E95E7924F2B1}" type="slidenum">
              <a:rPr lang="en-US" smtClean="0"/>
              <a:t>‹#›</a:t>
            </a:fld>
            <a:endParaRPr lang="en-US"/>
          </a:p>
        </p:txBody>
      </p:sp>
    </p:spTree>
    <p:extLst>
      <p:ext uri="{BB962C8B-B14F-4D97-AF65-F5344CB8AC3E}">
        <p14:creationId xmlns:p14="http://schemas.microsoft.com/office/powerpoint/2010/main" val="2034153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FB5620B-D785-4311-B291-D67275AB4790}" type="datetimeFigureOut">
              <a:rPr lang="en-US"/>
              <a:pPr>
                <a:defRPr/>
              </a:pPr>
              <a:t>4/28/20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141B4B3-E893-4D98-A812-1E8EDFD2C04B}" type="slidenum">
              <a:rPr lang="en-US"/>
              <a:pPr>
                <a:defRPr/>
              </a:pPr>
              <a:t>‹#›</a:t>
            </a:fld>
            <a:endParaRPr lang="en-US"/>
          </a:p>
        </p:txBody>
      </p:sp>
    </p:spTree>
    <p:extLst>
      <p:ext uri="{BB962C8B-B14F-4D97-AF65-F5344CB8AC3E}">
        <p14:creationId xmlns:p14="http://schemas.microsoft.com/office/powerpoint/2010/main" val="33379024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CARES Act Coronavirus Aid, Relief, and Economic Security Act</a:t>
            </a:r>
          </a:p>
        </p:txBody>
      </p:sp>
      <p:sp>
        <p:nvSpPr>
          <p:cNvPr id="4" name="Slide Number Placeholder 3"/>
          <p:cNvSpPr>
            <a:spLocks noGrp="1"/>
          </p:cNvSpPr>
          <p:nvPr>
            <p:ph type="sldNum" sz="quarter" idx="5"/>
          </p:nvPr>
        </p:nvSpPr>
        <p:spPr/>
        <p:txBody>
          <a:bodyPr/>
          <a:lstStyle/>
          <a:p>
            <a:fld id="{39F294D8-753E-E842-8CF8-893A8D4FD7E5}" type="slidenum">
              <a:rPr lang="en-US" smtClean="0"/>
              <a:t>23</a:t>
            </a:fld>
            <a:endParaRPr lang="en-US" dirty="0"/>
          </a:p>
        </p:txBody>
      </p:sp>
    </p:spTree>
    <p:extLst>
      <p:ext uri="{BB962C8B-B14F-4D97-AF65-F5344CB8AC3E}">
        <p14:creationId xmlns:p14="http://schemas.microsoft.com/office/powerpoint/2010/main" val="3844870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MMMF funds were experiencing heavy outflows from large corporate and institutional depositors that are desperate to raise cash as the COVID-19 coronavirus rattles the economy and the markets.</a:t>
            </a:r>
            <a:endParaRPr lang="en-US" dirty="0"/>
          </a:p>
        </p:txBody>
      </p:sp>
      <p:sp>
        <p:nvSpPr>
          <p:cNvPr id="4" name="Slide Number Placeholder 3"/>
          <p:cNvSpPr>
            <a:spLocks noGrp="1"/>
          </p:cNvSpPr>
          <p:nvPr>
            <p:ph type="sldNum" sz="quarter" idx="5"/>
          </p:nvPr>
        </p:nvSpPr>
        <p:spPr/>
        <p:txBody>
          <a:bodyPr/>
          <a:lstStyle/>
          <a:p>
            <a:pPr>
              <a:defRPr/>
            </a:pPr>
            <a:fld id="{9141B4B3-E893-4D98-A812-1E8EDFD2C04B}" type="slidenum">
              <a:rPr lang="en-US" smtClean="0"/>
              <a:pPr>
                <a:defRPr/>
              </a:pPr>
              <a:t>29</a:t>
            </a:fld>
            <a:endParaRPr lang="en-US"/>
          </a:p>
        </p:txBody>
      </p:sp>
    </p:spTree>
    <p:extLst>
      <p:ext uri="{BB962C8B-B14F-4D97-AF65-F5344CB8AC3E}">
        <p14:creationId xmlns:p14="http://schemas.microsoft.com/office/powerpoint/2010/main" val="2597203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In 1932 section 13(3) was added to the Federal Reserve Act, which has permitted emergency lending to bank and nonbank companies by the Board of Governors of the Federal Reserve System (the Federal Reserve). </a:t>
            </a:r>
          </a:p>
        </p:txBody>
      </p:sp>
      <p:sp>
        <p:nvSpPr>
          <p:cNvPr id="4" name="Slide Number Placeholder 3"/>
          <p:cNvSpPr>
            <a:spLocks noGrp="1"/>
          </p:cNvSpPr>
          <p:nvPr>
            <p:ph type="sldNum" sz="quarter" idx="5"/>
          </p:nvPr>
        </p:nvSpPr>
        <p:spPr/>
        <p:txBody>
          <a:bodyPr/>
          <a:lstStyle/>
          <a:p>
            <a:fld id="{8DAF97A4-375C-944D-A92D-54D8249E3B26}" type="slidenum">
              <a:rPr lang="en-US" smtClean="0"/>
              <a:t>31</a:t>
            </a:fld>
            <a:endParaRPr lang="en-US"/>
          </a:p>
        </p:txBody>
      </p:sp>
    </p:spTree>
    <p:extLst>
      <p:ext uri="{BB962C8B-B14F-4D97-AF65-F5344CB8AC3E}">
        <p14:creationId xmlns:p14="http://schemas.microsoft.com/office/powerpoint/2010/main" val="2029705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9F294D8-753E-E842-8CF8-893A8D4FD7E5}" type="slidenum">
              <a:rPr lang="en-US" smtClean="0"/>
              <a:t>40</a:t>
            </a:fld>
            <a:endParaRPr lang="en-US" dirty="0"/>
          </a:p>
        </p:txBody>
      </p:sp>
    </p:spTree>
    <p:extLst>
      <p:ext uri="{BB962C8B-B14F-4D97-AF65-F5344CB8AC3E}">
        <p14:creationId xmlns:p14="http://schemas.microsoft.com/office/powerpoint/2010/main" val="852957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64317E-F246-4F23-9EDE-0B2489E9C2C8}" type="slidenum">
              <a:rPr lang="en-US"/>
              <a:pPr>
                <a:defRPr/>
              </a:pPr>
              <a:t>‹#›</a:t>
            </a:fld>
            <a:endParaRPr lang="en-US"/>
          </a:p>
        </p:txBody>
      </p:sp>
    </p:spTree>
    <p:extLst>
      <p:ext uri="{BB962C8B-B14F-4D97-AF65-F5344CB8AC3E}">
        <p14:creationId xmlns:p14="http://schemas.microsoft.com/office/powerpoint/2010/main" val="1656948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096DF7-E23D-450A-B985-F62F1AAA244C}" type="slidenum">
              <a:rPr lang="en-US"/>
              <a:pPr>
                <a:defRPr/>
              </a:pPr>
              <a:t>‹#›</a:t>
            </a:fld>
            <a:endParaRPr lang="en-US"/>
          </a:p>
        </p:txBody>
      </p:sp>
    </p:spTree>
    <p:extLst>
      <p:ext uri="{BB962C8B-B14F-4D97-AF65-F5344CB8AC3E}">
        <p14:creationId xmlns:p14="http://schemas.microsoft.com/office/powerpoint/2010/main" val="2829764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90043B-341A-4A52-8CE5-960C34671122}" type="slidenum">
              <a:rPr lang="en-US"/>
              <a:pPr>
                <a:defRPr/>
              </a:pPr>
              <a:t>‹#›</a:t>
            </a:fld>
            <a:endParaRPr lang="en-US"/>
          </a:p>
        </p:txBody>
      </p:sp>
    </p:spTree>
    <p:extLst>
      <p:ext uri="{BB962C8B-B14F-4D97-AF65-F5344CB8AC3E}">
        <p14:creationId xmlns:p14="http://schemas.microsoft.com/office/powerpoint/2010/main" val="903923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147138-CCB4-4C4B-825B-7D8B19DC8AAA}" type="slidenum">
              <a:rPr lang="en-US"/>
              <a:pPr>
                <a:defRPr/>
              </a:pPr>
              <a:t>‹#›</a:t>
            </a:fld>
            <a:endParaRPr lang="en-US"/>
          </a:p>
        </p:txBody>
      </p:sp>
    </p:spTree>
    <p:extLst>
      <p:ext uri="{BB962C8B-B14F-4D97-AF65-F5344CB8AC3E}">
        <p14:creationId xmlns:p14="http://schemas.microsoft.com/office/powerpoint/2010/main" val="1198693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1"/>
            <a:ext cx="53848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976B96-F327-4479-B384-E2D2E9B8CB07}" type="slidenum">
              <a:rPr lang="en-US"/>
              <a:pPr>
                <a:defRPr/>
              </a:pPr>
              <a:t>‹#›</a:t>
            </a:fld>
            <a:endParaRPr lang="en-US"/>
          </a:p>
        </p:txBody>
      </p:sp>
    </p:spTree>
    <p:extLst>
      <p:ext uri="{BB962C8B-B14F-4D97-AF65-F5344CB8AC3E}">
        <p14:creationId xmlns:p14="http://schemas.microsoft.com/office/powerpoint/2010/main" val="410063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BE7CE6-4060-4677-9265-0E48B9E70E03}" type="slidenum">
              <a:rPr lang="en-US"/>
              <a:pPr>
                <a:defRPr/>
              </a:pPr>
              <a:t>‹#›</a:t>
            </a:fld>
            <a:endParaRPr lang="en-US"/>
          </a:p>
        </p:txBody>
      </p:sp>
    </p:spTree>
    <p:extLst>
      <p:ext uri="{BB962C8B-B14F-4D97-AF65-F5344CB8AC3E}">
        <p14:creationId xmlns:p14="http://schemas.microsoft.com/office/powerpoint/2010/main" val="232272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41B078-CE74-40C7-9798-80B225B1CC3E}" type="slidenum">
              <a:rPr lang="en-US"/>
              <a:pPr>
                <a:defRPr/>
              </a:pPr>
              <a:t>‹#›</a:t>
            </a:fld>
            <a:endParaRPr lang="en-US"/>
          </a:p>
        </p:txBody>
      </p:sp>
    </p:spTree>
    <p:extLst>
      <p:ext uri="{BB962C8B-B14F-4D97-AF65-F5344CB8AC3E}">
        <p14:creationId xmlns:p14="http://schemas.microsoft.com/office/powerpoint/2010/main" val="1437563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B55021-F0A9-48AA-A48A-D5182DA930FA}" type="slidenum">
              <a:rPr lang="en-US"/>
              <a:pPr>
                <a:defRPr/>
              </a:pPr>
              <a:t>‹#›</a:t>
            </a:fld>
            <a:endParaRPr lang="en-US"/>
          </a:p>
        </p:txBody>
      </p:sp>
    </p:spTree>
    <p:extLst>
      <p:ext uri="{BB962C8B-B14F-4D97-AF65-F5344CB8AC3E}">
        <p14:creationId xmlns:p14="http://schemas.microsoft.com/office/powerpoint/2010/main" val="2887042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0434F0-E290-49CA-B130-29AA514A62D2}" type="slidenum">
              <a:rPr lang="en-US"/>
              <a:pPr>
                <a:defRPr/>
              </a:pPr>
              <a:t>‹#›</a:t>
            </a:fld>
            <a:endParaRPr lang="en-US"/>
          </a:p>
        </p:txBody>
      </p:sp>
    </p:spTree>
    <p:extLst>
      <p:ext uri="{BB962C8B-B14F-4D97-AF65-F5344CB8AC3E}">
        <p14:creationId xmlns:p14="http://schemas.microsoft.com/office/powerpoint/2010/main" val="2634435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5585AB7-2078-4EC9-9470-749358E4BD3C}" type="slidenum">
              <a:rPr lang="en-US"/>
              <a:pPr>
                <a:defRPr/>
              </a:pPr>
              <a:t>‹#›</a:t>
            </a:fld>
            <a:endParaRPr lang="en-US"/>
          </a:p>
        </p:txBody>
      </p:sp>
    </p:spTree>
    <p:extLst>
      <p:ext uri="{BB962C8B-B14F-4D97-AF65-F5344CB8AC3E}">
        <p14:creationId xmlns:p14="http://schemas.microsoft.com/office/powerpoint/2010/main" val="117121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1C52437-F6C3-4DD8-BBAE-1F1D4E17EF20}" type="slidenum">
              <a:rPr lang="en-US"/>
              <a:pPr>
                <a:defRPr/>
              </a:pPr>
              <a:t>‹#›</a:t>
            </a:fld>
            <a:endParaRPr lang="en-US"/>
          </a:p>
        </p:txBody>
      </p:sp>
    </p:spTree>
    <p:extLst>
      <p:ext uri="{BB962C8B-B14F-4D97-AF65-F5344CB8AC3E}">
        <p14:creationId xmlns:p14="http://schemas.microsoft.com/office/powerpoint/2010/main" val="3808748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64D54E6-DE66-445B-AA9A-13341147204E}" type="slidenum">
              <a:rPr lang="en-US"/>
              <a:pPr>
                <a:defRPr/>
              </a:pPr>
              <a:t>‹#›</a:t>
            </a:fld>
            <a:endParaRPr lang="en-US"/>
          </a:p>
        </p:txBody>
      </p:sp>
    </p:spTree>
    <p:extLst>
      <p:ext uri="{BB962C8B-B14F-4D97-AF65-F5344CB8AC3E}">
        <p14:creationId xmlns:p14="http://schemas.microsoft.com/office/powerpoint/2010/main" val="3990343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4F3726-D8D4-4BB6-BDE8-C36B99A7027C}" type="slidenum">
              <a:rPr lang="en-US"/>
              <a:pPr>
                <a:defRPr/>
              </a:pPr>
              <a:t>‹#›</a:t>
            </a:fld>
            <a:endParaRPr lang="en-US"/>
          </a:p>
        </p:txBody>
      </p:sp>
    </p:spTree>
    <p:extLst>
      <p:ext uri="{BB962C8B-B14F-4D97-AF65-F5344CB8AC3E}">
        <p14:creationId xmlns:p14="http://schemas.microsoft.com/office/powerpoint/2010/main" val="321732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C062AB-F6D9-4D9C-871E-F97A7F66A67D}" type="slidenum">
              <a:rPr lang="en-US"/>
              <a:pPr>
                <a:defRPr/>
              </a:pPr>
              <a:t>‹#›</a:t>
            </a:fld>
            <a:endParaRPr lang="en-US"/>
          </a:p>
        </p:txBody>
      </p:sp>
    </p:spTree>
    <p:extLst>
      <p:ext uri="{BB962C8B-B14F-4D97-AF65-F5344CB8AC3E}">
        <p14:creationId xmlns:p14="http://schemas.microsoft.com/office/powerpoint/2010/main" val="2788577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Economic Forces in American History</a:t>
            </a:r>
          </a:p>
        </p:txBody>
      </p:sp>
      <p:sp>
        <p:nvSpPr>
          <p:cNvPr id="1029"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4"/>
          <p:cNvSpPr>
            <a:spLocks noGrp="1" noChangeArrowheads="1"/>
          </p:cNvSpPr>
          <p:nvPr>
            <p:ph type="dt" sz="half" idx="2"/>
          </p:nvPr>
        </p:nvSpPr>
        <p:spPr bwMode="auto">
          <a:xfrm>
            <a:off x="1515454" y="6248400"/>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r>
              <a:rPr lang="en-US" dirty="0"/>
              <a:t>Date</a:t>
            </a:r>
          </a:p>
        </p:txBody>
      </p:sp>
      <p:sp>
        <p:nvSpPr>
          <p:cNvPr id="3" name="Rectangle 5"/>
          <p:cNvSpPr>
            <a:spLocks noGrp="1" noChangeArrowheads="1"/>
          </p:cNvSpPr>
          <p:nvPr>
            <p:ph type="ftr" sz="quarter" idx="3"/>
          </p:nvPr>
        </p:nvSpPr>
        <p:spPr bwMode="auto">
          <a:xfrm>
            <a:off x="4618527" y="6248400"/>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dirty="0"/>
              <a:t>Footer</a:t>
            </a:r>
          </a:p>
        </p:txBody>
      </p:sp>
      <p:sp>
        <p:nvSpPr>
          <p:cNvPr id="1030" name="Rectangle 6"/>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4E2F0606-A16E-43EC-911E-A50EFD11F8F4}" type="slidenum">
              <a:rPr lang="en-US"/>
              <a:pPr>
                <a:defRPr/>
              </a:pPr>
              <a:t>‹#›</a:t>
            </a:fld>
            <a:endParaRPr lang="en-US" dirty="0"/>
          </a:p>
        </p:txBody>
      </p:sp>
      <p:pic>
        <p:nvPicPr>
          <p:cNvPr id="7" name="Picture 6">
            <a:extLst>
              <a:ext uri="{FF2B5EF4-FFF2-40B4-BE49-F238E27FC236}">
                <a16:creationId xmlns:a16="http://schemas.microsoft.com/office/drawing/2014/main" id="{A03B678D-AFD1-4F4E-AE22-696B754DB0B3}"/>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29815" y="5468014"/>
            <a:ext cx="1216770" cy="122082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erdana" pitchFamily="34" charset="0"/>
          <a:cs typeface="Arial" charset="0"/>
        </a:defRPr>
      </a:lvl2pPr>
      <a:lvl3pPr algn="ctr" rtl="0" eaLnBrk="0" fontAlgn="base" hangingPunct="0">
        <a:spcBef>
          <a:spcPct val="0"/>
        </a:spcBef>
        <a:spcAft>
          <a:spcPct val="0"/>
        </a:spcAft>
        <a:defRPr sz="4400">
          <a:solidFill>
            <a:schemeClr val="tx2"/>
          </a:solidFill>
          <a:latin typeface="Verdana" pitchFamily="34" charset="0"/>
          <a:cs typeface="Arial" charset="0"/>
        </a:defRPr>
      </a:lvl3pPr>
      <a:lvl4pPr algn="ctr" rtl="0" eaLnBrk="0" fontAlgn="base" hangingPunct="0">
        <a:spcBef>
          <a:spcPct val="0"/>
        </a:spcBef>
        <a:spcAft>
          <a:spcPct val="0"/>
        </a:spcAft>
        <a:defRPr sz="4400">
          <a:solidFill>
            <a:schemeClr val="tx2"/>
          </a:solidFill>
          <a:latin typeface="Verdana" pitchFamily="34" charset="0"/>
          <a:cs typeface="Arial" charset="0"/>
        </a:defRPr>
      </a:lvl4pPr>
      <a:lvl5pPr algn="ctr" rtl="0" eaLnBrk="0" fontAlgn="base" hangingPunct="0">
        <a:spcBef>
          <a:spcPct val="0"/>
        </a:spcBef>
        <a:spcAft>
          <a:spcPct val="0"/>
        </a:spcAft>
        <a:defRPr sz="4400">
          <a:solidFill>
            <a:schemeClr val="tx2"/>
          </a:solidFill>
          <a:latin typeface="Verdana" pitchFamily="34" charset="0"/>
          <a:cs typeface="Arial" charset="0"/>
        </a:defRPr>
      </a:lvl5pPr>
      <a:lvl6pPr marL="457200" algn="ctr" rtl="0" fontAlgn="base">
        <a:spcBef>
          <a:spcPct val="0"/>
        </a:spcBef>
        <a:spcAft>
          <a:spcPct val="0"/>
        </a:spcAft>
        <a:defRPr sz="4400">
          <a:solidFill>
            <a:schemeClr val="tx2"/>
          </a:solidFill>
          <a:latin typeface="Verdana" pitchFamily="34" charset="0"/>
          <a:cs typeface="Arial" charset="0"/>
        </a:defRPr>
      </a:lvl6pPr>
      <a:lvl7pPr marL="914400" algn="ctr" rtl="0" fontAlgn="base">
        <a:spcBef>
          <a:spcPct val="0"/>
        </a:spcBef>
        <a:spcAft>
          <a:spcPct val="0"/>
        </a:spcAft>
        <a:defRPr sz="4400">
          <a:solidFill>
            <a:schemeClr val="tx2"/>
          </a:solidFill>
          <a:latin typeface="Verdana" pitchFamily="34" charset="0"/>
          <a:cs typeface="Arial" charset="0"/>
        </a:defRPr>
      </a:lvl7pPr>
      <a:lvl8pPr marL="1371600" algn="ctr" rtl="0" fontAlgn="base">
        <a:spcBef>
          <a:spcPct val="0"/>
        </a:spcBef>
        <a:spcAft>
          <a:spcPct val="0"/>
        </a:spcAft>
        <a:defRPr sz="4400">
          <a:solidFill>
            <a:schemeClr val="tx2"/>
          </a:solidFill>
          <a:latin typeface="Verdana" pitchFamily="34" charset="0"/>
          <a:cs typeface="Arial" charset="0"/>
        </a:defRPr>
      </a:lvl8pPr>
      <a:lvl9pPr marL="1828800" algn="ctr" rtl="0" fontAlgn="base">
        <a:spcBef>
          <a:spcPct val="0"/>
        </a:spcBef>
        <a:spcAft>
          <a:spcPct val="0"/>
        </a:spcAft>
        <a:defRPr sz="4400">
          <a:solidFill>
            <a:schemeClr val="tx2"/>
          </a:solidFill>
          <a:latin typeface="Verdana" pitchFamily="34" charset="0"/>
          <a:cs typeface="Arial" charset="0"/>
        </a:defRPr>
      </a:lvl9pPr>
    </p:titleStyle>
    <p:bodyStyle>
      <a:lvl1pPr marL="342900" indent="-342900" algn="l" rtl="0" eaLnBrk="0" fontAlgn="base" hangingPunct="0">
        <a:spcBef>
          <a:spcPct val="20000"/>
        </a:spcBef>
        <a:spcAft>
          <a:spcPct val="0"/>
        </a:spcAft>
        <a:buBlip>
          <a:blip r:embed="rId17"/>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file:////Users/Jon/NEED%20Dropbox/Presentations/Coronavirus/Charts/HTimeSeries_industry.pn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file:////Users/Jon/NEED%20Dropbox/Presentations/Coronavirus/Charts/HB_H_industry.png"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file:////Volumes/Promise%20Pegasus/FileShare/Presentations/Base_New/Charts/ICSA.png" TargetMode="External"/><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file:////Users/Jon/NEED%20Dropbox/Presentations/Coronavirus/Images/CVPolicy.png" TargetMode="Externa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file:////Volumes/Promise%20Pegasus/FileShare/Presentations/Base_New/Charts/treas_recent1mo.png"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file:////Volumes/Promise%20Pegasus/FileShare/Presentations/Base_New/Charts/CV_CBOEVIX.png" TargetMode="External"/><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7C5079-18E6-4D63-80FD-AB6CF519E1E4}"/>
              </a:ext>
            </a:extLst>
          </p:cNvPr>
          <p:cNvSpPr>
            <a:spLocks noGrp="1"/>
          </p:cNvSpPr>
          <p:nvPr>
            <p:ph type="ctrTitle"/>
          </p:nvPr>
        </p:nvSpPr>
        <p:spPr>
          <a:xfrm>
            <a:off x="914400" y="3525956"/>
            <a:ext cx="10363200" cy="1470025"/>
          </a:xfrm>
        </p:spPr>
        <p:txBody>
          <a:bodyPr/>
          <a:lstStyle/>
          <a:p>
            <a:r>
              <a:rPr lang="en-US" dirty="0"/>
              <a:t>Foundation for Teaching Economics</a:t>
            </a:r>
          </a:p>
        </p:txBody>
      </p:sp>
      <p:sp>
        <p:nvSpPr>
          <p:cNvPr id="2" name="Subtitle 1">
            <a:extLst>
              <a:ext uri="{FF2B5EF4-FFF2-40B4-BE49-F238E27FC236}">
                <a16:creationId xmlns:a16="http://schemas.microsoft.com/office/drawing/2014/main" id="{027BC25A-7CBD-4B4C-8C28-D151BD8B8856}"/>
              </a:ext>
            </a:extLst>
          </p:cNvPr>
          <p:cNvSpPr>
            <a:spLocks noGrp="1"/>
          </p:cNvSpPr>
          <p:nvPr>
            <p:ph type="subTitle" idx="1"/>
          </p:nvPr>
        </p:nvSpPr>
        <p:spPr>
          <a:xfrm>
            <a:off x="1828800" y="4706247"/>
            <a:ext cx="8534400" cy="1470025"/>
          </a:xfrm>
        </p:spPr>
        <p:txBody>
          <a:bodyPr>
            <a:normAutofit/>
          </a:bodyPr>
          <a:lstStyle/>
          <a:p>
            <a:pPr algn="l"/>
            <a:r>
              <a:rPr lang="en-US" sz="2800" i="1" dirty="0"/>
              <a:t>Promoting excellence in economic education</a:t>
            </a:r>
          </a:p>
        </p:txBody>
      </p:sp>
      <p:pic>
        <p:nvPicPr>
          <p:cNvPr id="5" name="Picture 4">
            <a:extLst>
              <a:ext uri="{FF2B5EF4-FFF2-40B4-BE49-F238E27FC236}">
                <a16:creationId xmlns:a16="http://schemas.microsoft.com/office/drawing/2014/main" id="{8E229F75-E321-4A59-B51F-1B5BE32944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7250" y="796091"/>
            <a:ext cx="2857500" cy="2867025"/>
          </a:xfrm>
          <a:prstGeom prst="rect">
            <a:avLst/>
          </a:prstGeom>
        </p:spPr>
      </p:pic>
    </p:spTree>
    <p:extLst>
      <p:ext uri="{BB962C8B-B14F-4D97-AF65-F5344CB8AC3E}">
        <p14:creationId xmlns:p14="http://schemas.microsoft.com/office/powerpoint/2010/main" val="1661221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5BA30B-1604-7240-AB71-EAB9EBCA4382}"/>
              </a:ext>
            </a:extLst>
          </p:cNvPr>
          <p:cNvSpPr>
            <a:spLocks noGrp="1"/>
          </p:cNvSpPr>
          <p:nvPr>
            <p:ph type="title"/>
          </p:nvPr>
        </p:nvSpPr>
        <p:spPr>
          <a:ln>
            <a:solidFill>
              <a:srgbClr val="0432FF"/>
            </a:solidFill>
          </a:ln>
        </p:spPr>
        <p:txBody>
          <a:bodyPr/>
          <a:lstStyle/>
          <a:p>
            <a:r>
              <a:rPr lang="en-US" sz="4000" dirty="0">
                <a:solidFill>
                  <a:srgbClr val="0432FF"/>
                </a:solidFill>
              </a:rPr>
              <a:t>Flattening the Curve May Deepen and Lengthen the Recession</a:t>
            </a:r>
          </a:p>
        </p:txBody>
      </p:sp>
      <p:sp>
        <p:nvSpPr>
          <p:cNvPr id="3" name="Slide Number Placeholder 2">
            <a:extLst>
              <a:ext uri="{FF2B5EF4-FFF2-40B4-BE49-F238E27FC236}">
                <a16:creationId xmlns:a16="http://schemas.microsoft.com/office/drawing/2014/main" id="{77C33EAD-CBFE-6F42-88F1-C2289D131681}"/>
              </a:ext>
            </a:extLst>
          </p:cNvPr>
          <p:cNvSpPr>
            <a:spLocks noGrp="1"/>
          </p:cNvSpPr>
          <p:nvPr>
            <p:ph type="sldNum" sz="quarter" idx="12"/>
          </p:nvPr>
        </p:nvSpPr>
        <p:spPr/>
        <p:txBody>
          <a:bodyPr/>
          <a:lstStyle/>
          <a:p>
            <a:fld id="{D9F085D5-EC86-4F6A-B501-C1359CB39116}" type="slidenum">
              <a:rPr lang="en-GB" smtClean="0"/>
              <a:t>10</a:t>
            </a:fld>
            <a:endParaRPr lang="en-GB" dirty="0"/>
          </a:p>
        </p:txBody>
      </p:sp>
      <p:sp>
        <p:nvSpPr>
          <p:cNvPr id="14" name="Freeform 13">
            <a:extLst>
              <a:ext uri="{FF2B5EF4-FFF2-40B4-BE49-F238E27FC236}">
                <a16:creationId xmlns:a16="http://schemas.microsoft.com/office/drawing/2014/main" id="{8966D751-58FF-5845-B4E5-DCC64FF9FFE8}"/>
              </a:ext>
            </a:extLst>
          </p:cNvPr>
          <p:cNvSpPr/>
          <p:nvPr/>
        </p:nvSpPr>
        <p:spPr>
          <a:xfrm>
            <a:off x="2593774" y="1749057"/>
            <a:ext cx="3375422" cy="2068116"/>
          </a:xfrm>
          <a:custGeom>
            <a:avLst/>
            <a:gdLst>
              <a:gd name="connsiteX0" fmla="*/ 0 w 4500563"/>
              <a:gd name="connsiteY0" fmla="*/ 2757488 h 2757488"/>
              <a:gd name="connsiteX1" fmla="*/ 1085850 w 4500563"/>
              <a:gd name="connsiteY1" fmla="*/ 2157413 h 2757488"/>
              <a:gd name="connsiteX2" fmla="*/ 2271713 w 4500563"/>
              <a:gd name="connsiteY2" fmla="*/ 0 h 2757488"/>
              <a:gd name="connsiteX3" fmla="*/ 3443288 w 4500563"/>
              <a:gd name="connsiteY3" fmla="*/ 2157413 h 2757488"/>
              <a:gd name="connsiteX4" fmla="*/ 4500563 w 4500563"/>
              <a:gd name="connsiteY4" fmla="*/ 2743200 h 275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0563" h="2757488">
                <a:moveTo>
                  <a:pt x="0" y="2757488"/>
                </a:moveTo>
                <a:cubicBezTo>
                  <a:pt x="353615" y="2687241"/>
                  <a:pt x="707231" y="2616994"/>
                  <a:pt x="1085850" y="2157413"/>
                </a:cubicBezTo>
                <a:cubicBezTo>
                  <a:pt x="1464469" y="1697832"/>
                  <a:pt x="1878807" y="0"/>
                  <a:pt x="2271713" y="0"/>
                </a:cubicBezTo>
                <a:cubicBezTo>
                  <a:pt x="2664619" y="0"/>
                  <a:pt x="3071813" y="1700213"/>
                  <a:pt x="3443288" y="2157413"/>
                </a:cubicBezTo>
                <a:cubicBezTo>
                  <a:pt x="3814763" y="2614613"/>
                  <a:pt x="4157663" y="2678906"/>
                  <a:pt x="4500563" y="2743200"/>
                </a:cubicBezTo>
              </a:path>
            </a:pathLst>
          </a:cu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9" name="Straight Connector 18">
            <a:extLst>
              <a:ext uri="{FF2B5EF4-FFF2-40B4-BE49-F238E27FC236}">
                <a16:creationId xmlns:a16="http://schemas.microsoft.com/office/drawing/2014/main" id="{82420E0D-4888-244D-A957-E0CF0177B980}"/>
              </a:ext>
            </a:extLst>
          </p:cNvPr>
          <p:cNvCxnSpPr/>
          <p:nvPr/>
        </p:nvCxnSpPr>
        <p:spPr>
          <a:xfrm>
            <a:off x="1711527" y="3787644"/>
            <a:ext cx="8610002"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027C3CB-C678-3846-BE88-51063D5783A5}"/>
              </a:ext>
            </a:extLst>
          </p:cNvPr>
          <p:cNvSpPr txBox="1"/>
          <p:nvPr/>
        </p:nvSpPr>
        <p:spPr>
          <a:xfrm>
            <a:off x="9598228" y="3901292"/>
            <a:ext cx="611065" cy="300082"/>
          </a:xfrm>
          <a:prstGeom prst="rect">
            <a:avLst/>
          </a:prstGeom>
          <a:noFill/>
        </p:spPr>
        <p:txBody>
          <a:bodyPr wrap="none" rtlCol="0">
            <a:spAutoFit/>
          </a:bodyPr>
          <a:lstStyle/>
          <a:p>
            <a:r>
              <a:rPr lang="en-US" sz="1350" dirty="0"/>
              <a:t>Time </a:t>
            </a:r>
          </a:p>
        </p:txBody>
      </p:sp>
      <p:sp>
        <p:nvSpPr>
          <p:cNvPr id="21" name="TextBox 20">
            <a:extLst>
              <a:ext uri="{FF2B5EF4-FFF2-40B4-BE49-F238E27FC236}">
                <a16:creationId xmlns:a16="http://schemas.microsoft.com/office/drawing/2014/main" id="{E777F560-C5E5-C146-A05F-A4B51FB47E9E}"/>
              </a:ext>
            </a:extLst>
          </p:cNvPr>
          <p:cNvSpPr txBox="1"/>
          <p:nvPr/>
        </p:nvSpPr>
        <p:spPr>
          <a:xfrm rot="16200000">
            <a:off x="1205389" y="4333661"/>
            <a:ext cx="1528047" cy="300082"/>
          </a:xfrm>
          <a:prstGeom prst="rect">
            <a:avLst/>
          </a:prstGeom>
          <a:noFill/>
        </p:spPr>
        <p:txBody>
          <a:bodyPr wrap="none" rtlCol="0">
            <a:spAutoFit/>
          </a:bodyPr>
          <a:lstStyle/>
          <a:p>
            <a:r>
              <a:rPr lang="en-US" sz="1350" dirty="0"/>
              <a:t>GDP (Recession)</a:t>
            </a:r>
          </a:p>
        </p:txBody>
      </p:sp>
      <p:sp>
        <p:nvSpPr>
          <p:cNvPr id="23" name="TextBox 22">
            <a:extLst>
              <a:ext uri="{FF2B5EF4-FFF2-40B4-BE49-F238E27FC236}">
                <a16:creationId xmlns:a16="http://schemas.microsoft.com/office/drawing/2014/main" id="{F4D7EE83-A6A4-DD46-BE0C-240D47B6FEBC}"/>
              </a:ext>
            </a:extLst>
          </p:cNvPr>
          <p:cNvSpPr txBox="1"/>
          <p:nvPr/>
        </p:nvSpPr>
        <p:spPr>
          <a:xfrm rot="16200000">
            <a:off x="1199007" y="2497266"/>
            <a:ext cx="1540806" cy="300082"/>
          </a:xfrm>
          <a:prstGeom prst="rect">
            <a:avLst/>
          </a:prstGeom>
          <a:noFill/>
        </p:spPr>
        <p:txBody>
          <a:bodyPr wrap="none" rtlCol="0">
            <a:spAutoFit/>
          </a:bodyPr>
          <a:lstStyle/>
          <a:p>
            <a:r>
              <a:rPr lang="en-US" sz="1350" dirty="0"/>
              <a:t>Number or Cases</a:t>
            </a:r>
          </a:p>
        </p:txBody>
      </p:sp>
      <p:sp>
        <p:nvSpPr>
          <p:cNvPr id="26" name="TextBox 25">
            <a:extLst>
              <a:ext uri="{FF2B5EF4-FFF2-40B4-BE49-F238E27FC236}">
                <a16:creationId xmlns:a16="http://schemas.microsoft.com/office/drawing/2014/main" id="{0BFC20DE-0148-BB4C-A80A-668FC99D12F8}"/>
              </a:ext>
            </a:extLst>
          </p:cNvPr>
          <p:cNvSpPr txBox="1"/>
          <p:nvPr/>
        </p:nvSpPr>
        <p:spPr>
          <a:xfrm>
            <a:off x="9531698" y="2283716"/>
            <a:ext cx="1156086" cy="507831"/>
          </a:xfrm>
          <a:prstGeom prst="rect">
            <a:avLst/>
          </a:prstGeom>
          <a:noFill/>
        </p:spPr>
        <p:txBody>
          <a:bodyPr wrap="none" rtlCol="0">
            <a:spAutoFit/>
          </a:bodyPr>
          <a:lstStyle/>
          <a:p>
            <a:r>
              <a:rPr lang="en-US" sz="1350" dirty="0"/>
              <a:t>Health Care </a:t>
            </a:r>
          </a:p>
          <a:p>
            <a:r>
              <a:rPr lang="en-US" sz="1350" dirty="0"/>
              <a:t>Capacity</a:t>
            </a:r>
          </a:p>
        </p:txBody>
      </p:sp>
      <p:sp>
        <p:nvSpPr>
          <p:cNvPr id="15" name="Freeform 14">
            <a:extLst>
              <a:ext uri="{FF2B5EF4-FFF2-40B4-BE49-F238E27FC236}">
                <a16:creationId xmlns:a16="http://schemas.microsoft.com/office/drawing/2014/main" id="{F85499A4-4361-A840-B8FB-3A9DB2ADE9C8}"/>
              </a:ext>
            </a:extLst>
          </p:cNvPr>
          <p:cNvSpPr/>
          <p:nvPr/>
        </p:nvSpPr>
        <p:spPr>
          <a:xfrm>
            <a:off x="2618941" y="2823001"/>
            <a:ext cx="6007896" cy="994172"/>
          </a:xfrm>
          <a:custGeom>
            <a:avLst/>
            <a:gdLst>
              <a:gd name="connsiteX0" fmla="*/ 0 w 4500563"/>
              <a:gd name="connsiteY0" fmla="*/ 2757488 h 2757488"/>
              <a:gd name="connsiteX1" fmla="*/ 1085850 w 4500563"/>
              <a:gd name="connsiteY1" fmla="*/ 2157413 h 2757488"/>
              <a:gd name="connsiteX2" fmla="*/ 2271713 w 4500563"/>
              <a:gd name="connsiteY2" fmla="*/ 0 h 2757488"/>
              <a:gd name="connsiteX3" fmla="*/ 3443288 w 4500563"/>
              <a:gd name="connsiteY3" fmla="*/ 2157413 h 2757488"/>
              <a:gd name="connsiteX4" fmla="*/ 4500563 w 4500563"/>
              <a:gd name="connsiteY4" fmla="*/ 2743200 h 275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0563" h="2757488">
                <a:moveTo>
                  <a:pt x="0" y="2757488"/>
                </a:moveTo>
                <a:cubicBezTo>
                  <a:pt x="353615" y="2687241"/>
                  <a:pt x="707231" y="2616994"/>
                  <a:pt x="1085850" y="2157413"/>
                </a:cubicBezTo>
                <a:cubicBezTo>
                  <a:pt x="1464469" y="1697832"/>
                  <a:pt x="1878807" y="0"/>
                  <a:pt x="2271713" y="0"/>
                </a:cubicBezTo>
                <a:cubicBezTo>
                  <a:pt x="2664619" y="0"/>
                  <a:pt x="3071813" y="1700213"/>
                  <a:pt x="3443288" y="2157413"/>
                </a:cubicBezTo>
                <a:cubicBezTo>
                  <a:pt x="3814763" y="2614613"/>
                  <a:pt x="4157663" y="2678906"/>
                  <a:pt x="4500563" y="2743200"/>
                </a:cubicBezTo>
              </a:path>
            </a:pathLst>
          </a:custGeom>
          <a:solidFill>
            <a:srgbClr val="0432FF"/>
          </a:solidFill>
          <a:ln w="28575">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5" name="Straight Connector 24">
            <a:extLst>
              <a:ext uri="{FF2B5EF4-FFF2-40B4-BE49-F238E27FC236}">
                <a16:creationId xmlns:a16="http://schemas.microsoft.com/office/drawing/2014/main" id="{0F163804-687F-F94C-AE26-4E3571CAD426}"/>
              </a:ext>
            </a:extLst>
          </p:cNvPr>
          <p:cNvCxnSpPr/>
          <p:nvPr/>
        </p:nvCxnSpPr>
        <p:spPr>
          <a:xfrm>
            <a:off x="1599010" y="2810522"/>
            <a:ext cx="8936954" cy="0"/>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744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7C33EAD-CBFE-6F42-88F1-C2289D131681}"/>
              </a:ext>
            </a:extLst>
          </p:cNvPr>
          <p:cNvSpPr>
            <a:spLocks noGrp="1"/>
          </p:cNvSpPr>
          <p:nvPr>
            <p:ph type="sldNum" sz="quarter" idx="12"/>
          </p:nvPr>
        </p:nvSpPr>
        <p:spPr/>
        <p:txBody>
          <a:bodyPr/>
          <a:lstStyle/>
          <a:p>
            <a:fld id="{D9F085D5-EC86-4F6A-B501-C1359CB39116}" type="slidenum">
              <a:rPr lang="en-GB" smtClean="0"/>
              <a:t>11</a:t>
            </a:fld>
            <a:endParaRPr lang="en-GB" dirty="0"/>
          </a:p>
        </p:txBody>
      </p:sp>
      <p:sp>
        <p:nvSpPr>
          <p:cNvPr id="14" name="Freeform 13">
            <a:extLst>
              <a:ext uri="{FF2B5EF4-FFF2-40B4-BE49-F238E27FC236}">
                <a16:creationId xmlns:a16="http://schemas.microsoft.com/office/drawing/2014/main" id="{8966D751-58FF-5845-B4E5-DCC64FF9FFE8}"/>
              </a:ext>
            </a:extLst>
          </p:cNvPr>
          <p:cNvSpPr/>
          <p:nvPr/>
        </p:nvSpPr>
        <p:spPr>
          <a:xfrm>
            <a:off x="2593774" y="1749057"/>
            <a:ext cx="3375422" cy="2068116"/>
          </a:xfrm>
          <a:custGeom>
            <a:avLst/>
            <a:gdLst>
              <a:gd name="connsiteX0" fmla="*/ 0 w 4500563"/>
              <a:gd name="connsiteY0" fmla="*/ 2757488 h 2757488"/>
              <a:gd name="connsiteX1" fmla="*/ 1085850 w 4500563"/>
              <a:gd name="connsiteY1" fmla="*/ 2157413 h 2757488"/>
              <a:gd name="connsiteX2" fmla="*/ 2271713 w 4500563"/>
              <a:gd name="connsiteY2" fmla="*/ 0 h 2757488"/>
              <a:gd name="connsiteX3" fmla="*/ 3443288 w 4500563"/>
              <a:gd name="connsiteY3" fmla="*/ 2157413 h 2757488"/>
              <a:gd name="connsiteX4" fmla="*/ 4500563 w 4500563"/>
              <a:gd name="connsiteY4" fmla="*/ 2743200 h 275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0563" h="2757488">
                <a:moveTo>
                  <a:pt x="0" y="2757488"/>
                </a:moveTo>
                <a:cubicBezTo>
                  <a:pt x="353615" y="2687241"/>
                  <a:pt x="707231" y="2616994"/>
                  <a:pt x="1085850" y="2157413"/>
                </a:cubicBezTo>
                <a:cubicBezTo>
                  <a:pt x="1464469" y="1697832"/>
                  <a:pt x="1878807" y="0"/>
                  <a:pt x="2271713" y="0"/>
                </a:cubicBezTo>
                <a:cubicBezTo>
                  <a:pt x="2664619" y="0"/>
                  <a:pt x="3071813" y="1700213"/>
                  <a:pt x="3443288" y="2157413"/>
                </a:cubicBezTo>
                <a:cubicBezTo>
                  <a:pt x="3814763" y="2614613"/>
                  <a:pt x="4157663" y="2678906"/>
                  <a:pt x="4500563" y="2743200"/>
                </a:cubicBezTo>
              </a:path>
            </a:pathLst>
          </a:cu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9" name="Straight Connector 18">
            <a:extLst>
              <a:ext uri="{FF2B5EF4-FFF2-40B4-BE49-F238E27FC236}">
                <a16:creationId xmlns:a16="http://schemas.microsoft.com/office/drawing/2014/main" id="{82420E0D-4888-244D-A957-E0CF0177B980}"/>
              </a:ext>
            </a:extLst>
          </p:cNvPr>
          <p:cNvCxnSpPr/>
          <p:nvPr/>
        </p:nvCxnSpPr>
        <p:spPr>
          <a:xfrm>
            <a:off x="1711527" y="3787644"/>
            <a:ext cx="8610002"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027C3CB-C678-3846-BE88-51063D5783A5}"/>
              </a:ext>
            </a:extLst>
          </p:cNvPr>
          <p:cNvSpPr txBox="1"/>
          <p:nvPr/>
        </p:nvSpPr>
        <p:spPr>
          <a:xfrm>
            <a:off x="9598228" y="3901292"/>
            <a:ext cx="611065" cy="300082"/>
          </a:xfrm>
          <a:prstGeom prst="rect">
            <a:avLst/>
          </a:prstGeom>
          <a:noFill/>
        </p:spPr>
        <p:txBody>
          <a:bodyPr wrap="none" rtlCol="0">
            <a:spAutoFit/>
          </a:bodyPr>
          <a:lstStyle/>
          <a:p>
            <a:r>
              <a:rPr lang="en-US" sz="1350" dirty="0"/>
              <a:t>Time </a:t>
            </a:r>
          </a:p>
        </p:txBody>
      </p:sp>
      <p:sp>
        <p:nvSpPr>
          <p:cNvPr id="21" name="TextBox 20">
            <a:extLst>
              <a:ext uri="{FF2B5EF4-FFF2-40B4-BE49-F238E27FC236}">
                <a16:creationId xmlns:a16="http://schemas.microsoft.com/office/drawing/2014/main" id="{E777F560-C5E5-C146-A05F-A4B51FB47E9E}"/>
              </a:ext>
            </a:extLst>
          </p:cNvPr>
          <p:cNvSpPr txBox="1"/>
          <p:nvPr/>
        </p:nvSpPr>
        <p:spPr>
          <a:xfrm rot="16200000">
            <a:off x="1205389" y="4333661"/>
            <a:ext cx="1528047" cy="300082"/>
          </a:xfrm>
          <a:prstGeom prst="rect">
            <a:avLst/>
          </a:prstGeom>
          <a:noFill/>
        </p:spPr>
        <p:txBody>
          <a:bodyPr wrap="none" rtlCol="0">
            <a:spAutoFit/>
          </a:bodyPr>
          <a:lstStyle/>
          <a:p>
            <a:r>
              <a:rPr lang="en-US" sz="1350" dirty="0"/>
              <a:t>GDP (Recession)</a:t>
            </a:r>
          </a:p>
        </p:txBody>
      </p:sp>
      <p:sp>
        <p:nvSpPr>
          <p:cNvPr id="23" name="TextBox 22">
            <a:extLst>
              <a:ext uri="{FF2B5EF4-FFF2-40B4-BE49-F238E27FC236}">
                <a16:creationId xmlns:a16="http://schemas.microsoft.com/office/drawing/2014/main" id="{F4D7EE83-A6A4-DD46-BE0C-240D47B6FEBC}"/>
              </a:ext>
            </a:extLst>
          </p:cNvPr>
          <p:cNvSpPr txBox="1"/>
          <p:nvPr/>
        </p:nvSpPr>
        <p:spPr>
          <a:xfrm rot="16200000">
            <a:off x="1199007" y="2497266"/>
            <a:ext cx="1540806" cy="300082"/>
          </a:xfrm>
          <a:prstGeom prst="rect">
            <a:avLst/>
          </a:prstGeom>
          <a:noFill/>
        </p:spPr>
        <p:txBody>
          <a:bodyPr wrap="none" rtlCol="0">
            <a:spAutoFit/>
          </a:bodyPr>
          <a:lstStyle/>
          <a:p>
            <a:r>
              <a:rPr lang="en-US" sz="1350" dirty="0"/>
              <a:t>Number or Cases</a:t>
            </a:r>
          </a:p>
        </p:txBody>
      </p:sp>
      <p:sp>
        <p:nvSpPr>
          <p:cNvPr id="26" name="TextBox 25">
            <a:extLst>
              <a:ext uri="{FF2B5EF4-FFF2-40B4-BE49-F238E27FC236}">
                <a16:creationId xmlns:a16="http://schemas.microsoft.com/office/drawing/2014/main" id="{0BFC20DE-0148-BB4C-A80A-668FC99D12F8}"/>
              </a:ext>
            </a:extLst>
          </p:cNvPr>
          <p:cNvSpPr txBox="1"/>
          <p:nvPr/>
        </p:nvSpPr>
        <p:spPr>
          <a:xfrm>
            <a:off x="9531698" y="2283716"/>
            <a:ext cx="1156086" cy="507831"/>
          </a:xfrm>
          <a:prstGeom prst="rect">
            <a:avLst/>
          </a:prstGeom>
          <a:noFill/>
        </p:spPr>
        <p:txBody>
          <a:bodyPr wrap="none" rtlCol="0">
            <a:spAutoFit/>
          </a:bodyPr>
          <a:lstStyle/>
          <a:p>
            <a:r>
              <a:rPr lang="en-US" sz="1350" dirty="0"/>
              <a:t>Health Care </a:t>
            </a:r>
          </a:p>
          <a:p>
            <a:r>
              <a:rPr lang="en-US" sz="1350" dirty="0"/>
              <a:t>Capacity</a:t>
            </a:r>
          </a:p>
        </p:txBody>
      </p:sp>
      <p:sp>
        <p:nvSpPr>
          <p:cNvPr id="28" name="Freeform 27">
            <a:extLst>
              <a:ext uri="{FF2B5EF4-FFF2-40B4-BE49-F238E27FC236}">
                <a16:creationId xmlns:a16="http://schemas.microsoft.com/office/drawing/2014/main" id="{3DB33319-779E-0249-B344-5DBF9A092DE2}"/>
              </a:ext>
            </a:extLst>
          </p:cNvPr>
          <p:cNvSpPr/>
          <p:nvPr/>
        </p:nvSpPr>
        <p:spPr>
          <a:xfrm>
            <a:off x="2631180" y="3787539"/>
            <a:ext cx="5904087" cy="1907376"/>
          </a:xfrm>
          <a:custGeom>
            <a:avLst/>
            <a:gdLst>
              <a:gd name="connsiteX0" fmla="*/ 0 w 5362832"/>
              <a:gd name="connsiteY0" fmla="*/ 0 h 2125365"/>
              <a:gd name="connsiteX1" fmla="*/ 506627 w 5362832"/>
              <a:gd name="connsiteY1" fmla="*/ 926757 h 2125365"/>
              <a:gd name="connsiteX2" fmla="*/ 1458097 w 5362832"/>
              <a:gd name="connsiteY2" fmla="*/ 2125362 h 2125365"/>
              <a:gd name="connsiteX3" fmla="*/ 2594919 w 5362832"/>
              <a:gd name="connsiteY3" fmla="*/ 914400 h 2125365"/>
              <a:gd name="connsiteX4" fmla="*/ 3076832 w 5362832"/>
              <a:gd name="connsiteY4" fmla="*/ 568411 h 2125365"/>
              <a:gd name="connsiteX5" fmla="*/ 3941805 w 5362832"/>
              <a:gd name="connsiteY5" fmla="*/ 296562 h 2125365"/>
              <a:gd name="connsiteX6" fmla="*/ 5362832 w 5362832"/>
              <a:gd name="connsiteY6" fmla="*/ 0 h 212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2832" h="2125365">
                <a:moveTo>
                  <a:pt x="0" y="0"/>
                </a:moveTo>
                <a:cubicBezTo>
                  <a:pt x="131805" y="286265"/>
                  <a:pt x="263611" y="572530"/>
                  <a:pt x="506627" y="926757"/>
                </a:cubicBezTo>
                <a:cubicBezTo>
                  <a:pt x="749643" y="1280984"/>
                  <a:pt x="1110048" y="2127422"/>
                  <a:pt x="1458097" y="2125362"/>
                </a:cubicBezTo>
                <a:cubicBezTo>
                  <a:pt x="1806146" y="2123303"/>
                  <a:pt x="2325130" y="1173892"/>
                  <a:pt x="2594919" y="914400"/>
                </a:cubicBezTo>
                <a:cubicBezTo>
                  <a:pt x="2864708" y="654908"/>
                  <a:pt x="2852351" y="671384"/>
                  <a:pt x="3076832" y="568411"/>
                </a:cubicBezTo>
                <a:cubicBezTo>
                  <a:pt x="3301313" y="465438"/>
                  <a:pt x="3560805" y="391297"/>
                  <a:pt x="3941805" y="296562"/>
                </a:cubicBezTo>
                <a:cubicBezTo>
                  <a:pt x="4322805" y="201827"/>
                  <a:pt x="4842818" y="100913"/>
                  <a:pt x="5362832" y="0"/>
                </a:cubicBezTo>
              </a:path>
            </a:pathLst>
          </a:custGeom>
          <a:solidFill>
            <a:schemeClr val="accent1">
              <a:lumMod val="60000"/>
              <a:lumOff val="40000"/>
              <a:alpha val="33000"/>
            </a:schemeClr>
          </a:solidFill>
          <a:ln w="25400">
            <a:solidFill>
              <a:srgbClr val="0432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z</a:t>
            </a:r>
          </a:p>
        </p:txBody>
      </p:sp>
      <p:sp>
        <p:nvSpPr>
          <p:cNvPr id="17" name="Freeform 16">
            <a:extLst>
              <a:ext uri="{FF2B5EF4-FFF2-40B4-BE49-F238E27FC236}">
                <a16:creationId xmlns:a16="http://schemas.microsoft.com/office/drawing/2014/main" id="{E79C1580-7257-274C-9EF2-B3FF70F20D0D}"/>
              </a:ext>
            </a:extLst>
          </p:cNvPr>
          <p:cNvSpPr/>
          <p:nvPr/>
        </p:nvSpPr>
        <p:spPr>
          <a:xfrm rot="10800000">
            <a:off x="2948654" y="3787750"/>
            <a:ext cx="2975378" cy="1148512"/>
          </a:xfrm>
          <a:custGeom>
            <a:avLst/>
            <a:gdLst>
              <a:gd name="connsiteX0" fmla="*/ 0 w 4500563"/>
              <a:gd name="connsiteY0" fmla="*/ 2757488 h 2757488"/>
              <a:gd name="connsiteX1" fmla="*/ 1085850 w 4500563"/>
              <a:gd name="connsiteY1" fmla="*/ 2157413 h 2757488"/>
              <a:gd name="connsiteX2" fmla="*/ 2271713 w 4500563"/>
              <a:gd name="connsiteY2" fmla="*/ 0 h 2757488"/>
              <a:gd name="connsiteX3" fmla="*/ 3443288 w 4500563"/>
              <a:gd name="connsiteY3" fmla="*/ 2157413 h 2757488"/>
              <a:gd name="connsiteX4" fmla="*/ 4500563 w 4500563"/>
              <a:gd name="connsiteY4" fmla="*/ 2743200 h 275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0563" h="2757488">
                <a:moveTo>
                  <a:pt x="0" y="2757488"/>
                </a:moveTo>
                <a:cubicBezTo>
                  <a:pt x="353615" y="2687241"/>
                  <a:pt x="707231" y="2616994"/>
                  <a:pt x="1085850" y="2157413"/>
                </a:cubicBezTo>
                <a:cubicBezTo>
                  <a:pt x="1464469" y="1697832"/>
                  <a:pt x="1878807" y="0"/>
                  <a:pt x="2271713" y="0"/>
                </a:cubicBezTo>
                <a:cubicBezTo>
                  <a:pt x="2664619" y="0"/>
                  <a:pt x="3071813" y="1700213"/>
                  <a:pt x="3443288" y="2157413"/>
                </a:cubicBezTo>
                <a:cubicBezTo>
                  <a:pt x="3814763" y="2614613"/>
                  <a:pt x="4157663" y="2678906"/>
                  <a:pt x="4500563" y="2743200"/>
                </a:cubicBezTo>
              </a:path>
            </a:pathLst>
          </a:custGeom>
          <a:solidFill>
            <a:srgbClr val="E46C76"/>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Freeform 14">
            <a:extLst>
              <a:ext uri="{FF2B5EF4-FFF2-40B4-BE49-F238E27FC236}">
                <a16:creationId xmlns:a16="http://schemas.microsoft.com/office/drawing/2014/main" id="{F85499A4-4361-A840-B8FB-3A9DB2ADE9C8}"/>
              </a:ext>
            </a:extLst>
          </p:cNvPr>
          <p:cNvSpPr/>
          <p:nvPr/>
        </p:nvSpPr>
        <p:spPr>
          <a:xfrm>
            <a:off x="2618941" y="2823001"/>
            <a:ext cx="6007896" cy="994172"/>
          </a:xfrm>
          <a:custGeom>
            <a:avLst/>
            <a:gdLst>
              <a:gd name="connsiteX0" fmla="*/ 0 w 4500563"/>
              <a:gd name="connsiteY0" fmla="*/ 2757488 h 2757488"/>
              <a:gd name="connsiteX1" fmla="*/ 1085850 w 4500563"/>
              <a:gd name="connsiteY1" fmla="*/ 2157413 h 2757488"/>
              <a:gd name="connsiteX2" fmla="*/ 2271713 w 4500563"/>
              <a:gd name="connsiteY2" fmla="*/ 0 h 2757488"/>
              <a:gd name="connsiteX3" fmla="*/ 3443288 w 4500563"/>
              <a:gd name="connsiteY3" fmla="*/ 2157413 h 2757488"/>
              <a:gd name="connsiteX4" fmla="*/ 4500563 w 4500563"/>
              <a:gd name="connsiteY4" fmla="*/ 2743200 h 275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0563" h="2757488">
                <a:moveTo>
                  <a:pt x="0" y="2757488"/>
                </a:moveTo>
                <a:cubicBezTo>
                  <a:pt x="353615" y="2687241"/>
                  <a:pt x="707231" y="2616994"/>
                  <a:pt x="1085850" y="2157413"/>
                </a:cubicBezTo>
                <a:cubicBezTo>
                  <a:pt x="1464469" y="1697832"/>
                  <a:pt x="1878807" y="0"/>
                  <a:pt x="2271713" y="0"/>
                </a:cubicBezTo>
                <a:cubicBezTo>
                  <a:pt x="2664619" y="0"/>
                  <a:pt x="3071813" y="1700213"/>
                  <a:pt x="3443288" y="2157413"/>
                </a:cubicBezTo>
                <a:cubicBezTo>
                  <a:pt x="3814763" y="2614613"/>
                  <a:pt x="4157663" y="2678906"/>
                  <a:pt x="4500563" y="2743200"/>
                </a:cubicBezTo>
              </a:path>
            </a:pathLst>
          </a:custGeom>
          <a:solidFill>
            <a:srgbClr val="0432FF"/>
          </a:solidFill>
          <a:ln w="28575">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5" name="Straight Connector 24">
            <a:extLst>
              <a:ext uri="{FF2B5EF4-FFF2-40B4-BE49-F238E27FC236}">
                <a16:creationId xmlns:a16="http://schemas.microsoft.com/office/drawing/2014/main" id="{0F163804-687F-F94C-AE26-4E3571CAD426}"/>
              </a:ext>
            </a:extLst>
          </p:cNvPr>
          <p:cNvCxnSpPr/>
          <p:nvPr/>
        </p:nvCxnSpPr>
        <p:spPr>
          <a:xfrm>
            <a:off x="1599010" y="2810522"/>
            <a:ext cx="8936954" cy="0"/>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75480E59-42B9-AE47-9FA2-274C5F7871BD}"/>
              </a:ext>
            </a:extLst>
          </p:cNvPr>
          <p:cNvSpPr>
            <a:spLocks noGrp="1"/>
          </p:cNvSpPr>
          <p:nvPr>
            <p:ph type="title"/>
          </p:nvPr>
        </p:nvSpPr>
        <p:spPr>
          <a:ln>
            <a:solidFill>
              <a:srgbClr val="0432FF"/>
            </a:solidFill>
          </a:ln>
        </p:spPr>
        <p:txBody>
          <a:bodyPr/>
          <a:lstStyle/>
          <a:p>
            <a:r>
              <a:rPr lang="en-US" sz="4000" dirty="0">
                <a:solidFill>
                  <a:srgbClr val="0432FF"/>
                </a:solidFill>
              </a:rPr>
              <a:t>Flattening the Curve May Deepen and Lengthen the Recession</a:t>
            </a:r>
          </a:p>
        </p:txBody>
      </p:sp>
    </p:spTree>
    <p:extLst>
      <p:ext uri="{BB962C8B-B14F-4D97-AF65-F5344CB8AC3E}">
        <p14:creationId xmlns:p14="http://schemas.microsoft.com/office/powerpoint/2010/main" val="91695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dissolve">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2DF50-DC48-E044-9337-7067DD8A983F}"/>
              </a:ext>
            </a:extLst>
          </p:cNvPr>
          <p:cNvSpPr>
            <a:spLocks noGrp="1"/>
          </p:cNvSpPr>
          <p:nvPr>
            <p:ph type="title"/>
          </p:nvPr>
        </p:nvSpPr>
        <p:spPr>
          <a:ln>
            <a:solidFill>
              <a:srgbClr val="0432FF"/>
            </a:solidFill>
          </a:ln>
        </p:spPr>
        <p:txBody>
          <a:bodyPr>
            <a:normAutofit/>
          </a:bodyPr>
          <a:lstStyle/>
          <a:p>
            <a:r>
              <a:rPr lang="en-US" dirty="0">
                <a:solidFill>
                  <a:srgbClr val="0432FF"/>
                </a:solidFill>
              </a:rPr>
              <a:t>GDP and Sudden Demand Stops</a:t>
            </a:r>
          </a:p>
        </p:txBody>
      </p:sp>
      <p:sp>
        <p:nvSpPr>
          <p:cNvPr id="4" name="Slide Number Placeholder 3">
            <a:extLst>
              <a:ext uri="{FF2B5EF4-FFF2-40B4-BE49-F238E27FC236}">
                <a16:creationId xmlns:a16="http://schemas.microsoft.com/office/drawing/2014/main" id="{29BB6C14-86BB-4F40-A1AF-6300E9CE9059}"/>
              </a:ext>
            </a:extLst>
          </p:cNvPr>
          <p:cNvSpPr>
            <a:spLocks noGrp="1"/>
          </p:cNvSpPr>
          <p:nvPr>
            <p:ph type="sldNum" sz="quarter" idx="12"/>
          </p:nvPr>
        </p:nvSpPr>
        <p:spPr/>
        <p:txBody>
          <a:bodyPr/>
          <a:lstStyle/>
          <a:p>
            <a:fld id="{D9F085D5-EC86-4F6A-B501-C1359CB39116}" type="slidenum">
              <a:rPr lang="en-GB" smtClean="0"/>
              <a:t>12</a:t>
            </a:fld>
            <a:endParaRPr lang="en-GB" dirty="0"/>
          </a:p>
        </p:txBody>
      </p:sp>
      <p:graphicFrame>
        <p:nvGraphicFramePr>
          <p:cNvPr id="5" name="Table 4">
            <a:extLst>
              <a:ext uri="{FF2B5EF4-FFF2-40B4-BE49-F238E27FC236}">
                <a16:creationId xmlns:a16="http://schemas.microsoft.com/office/drawing/2014/main" id="{70FFEA6B-A59E-A04B-9334-3FFFD7D768CE}"/>
              </a:ext>
            </a:extLst>
          </p:cNvPr>
          <p:cNvGraphicFramePr>
            <a:graphicFrameLocks noGrp="1"/>
          </p:cNvGraphicFramePr>
          <p:nvPr>
            <p:extLst>
              <p:ext uri="{D42A27DB-BD31-4B8C-83A1-F6EECF244321}">
                <p14:modId xmlns:p14="http://schemas.microsoft.com/office/powerpoint/2010/main" val="3558323123"/>
              </p:ext>
            </p:extLst>
          </p:nvPr>
        </p:nvGraphicFramePr>
        <p:xfrm>
          <a:off x="2026754" y="1835117"/>
          <a:ext cx="8064706" cy="3246120"/>
        </p:xfrm>
        <a:graphic>
          <a:graphicData uri="http://schemas.openxmlformats.org/drawingml/2006/table">
            <a:tbl>
              <a:tblPr firstRow="1" bandRow="1">
                <a:tableStyleId>{5C22544A-7EE6-4342-B048-85BDC9FD1C3A}</a:tableStyleId>
              </a:tblPr>
              <a:tblGrid>
                <a:gridCol w="1735946">
                  <a:extLst>
                    <a:ext uri="{9D8B030D-6E8A-4147-A177-3AD203B41FA5}">
                      <a16:colId xmlns:a16="http://schemas.microsoft.com/office/drawing/2014/main" val="2971719357"/>
                    </a:ext>
                  </a:extLst>
                </a:gridCol>
                <a:gridCol w="2014698">
                  <a:extLst>
                    <a:ext uri="{9D8B030D-6E8A-4147-A177-3AD203B41FA5}">
                      <a16:colId xmlns:a16="http://schemas.microsoft.com/office/drawing/2014/main" val="1224622974"/>
                    </a:ext>
                  </a:extLst>
                </a:gridCol>
                <a:gridCol w="2294801">
                  <a:extLst>
                    <a:ext uri="{9D8B030D-6E8A-4147-A177-3AD203B41FA5}">
                      <a16:colId xmlns:a16="http://schemas.microsoft.com/office/drawing/2014/main" val="664990318"/>
                    </a:ext>
                  </a:extLst>
                </a:gridCol>
                <a:gridCol w="2019261">
                  <a:extLst>
                    <a:ext uri="{9D8B030D-6E8A-4147-A177-3AD203B41FA5}">
                      <a16:colId xmlns:a16="http://schemas.microsoft.com/office/drawing/2014/main" val="2206071577"/>
                    </a:ext>
                  </a:extLst>
                </a:gridCol>
              </a:tblGrid>
              <a:tr h="685800">
                <a:tc>
                  <a:txBody>
                    <a:bodyPr/>
                    <a:lstStyle/>
                    <a:p>
                      <a:r>
                        <a:rPr lang="en-US" sz="1400" dirty="0"/>
                        <a:t>Countries</a:t>
                      </a:r>
                    </a:p>
                  </a:txBody>
                  <a:tcPr marL="68580" marR="68580" marT="34290" marB="34290">
                    <a:solidFill>
                      <a:srgbClr val="0432FF"/>
                    </a:solidFill>
                  </a:tcPr>
                </a:tc>
                <a:tc>
                  <a:txBody>
                    <a:bodyPr/>
                    <a:lstStyle/>
                    <a:p>
                      <a:r>
                        <a:rPr lang="en-US" sz="1400" dirty="0"/>
                        <a:t>Share of World GDP</a:t>
                      </a:r>
                    </a:p>
                  </a:txBody>
                  <a:tcPr marL="68580" marR="68580" marT="34290" marB="34290">
                    <a:solidFill>
                      <a:srgbClr val="0432FF"/>
                    </a:solidFill>
                  </a:tcPr>
                </a:tc>
                <a:tc>
                  <a:txBody>
                    <a:bodyPr/>
                    <a:lstStyle/>
                    <a:p>
                      <a:r>
                        <a:rPr lang="en-US" sz="1400" dirty="0"/>
                        <a:t>Manufacturing as a Share of GDP</a:t>
                      </a:r>
                    </a:p>
                  </a:txBody>
                  <a:tcPr marL="68580" marR="68580" marT="34290" marB="34290">
                    <a:solidFill>
                      <a:srgbClr val="0432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Services as a Share of GDP</a:t>
                      </a:r>
                    </a:p>
                    <a:p>
                      <a:endParaRPr lang="en-US" sz="1400" dirty="0"/>
                    </a:p>
                  </a:txBody>
                  <a:tcPr marL="68580" marR="68580" marT="34290" marB="34290">
                    <a:solidFill>
                      <a:srgbClr val="0432FF"/>
                    </a:solidFill>
                  </a:tcPr>
                </a:tc>
                <a:extLst>
                  <a:ext uri="{0D108BD9-81ED-4DB2-BD59-A6C34878D82A}">
                    <a16:rowId xmlns:a16="http://schemas.microsoft.com/office/drawing/2014/main" val="905001205"/>
                  </a:ext>
                </a:extLst>
              </a:tr>
              <a:tr h="278130">
                <a:tc>
                  <a:txBody>
                    <a:bodyPr/>
                    <a:lstStyle/>
                    <a:p>
                      <a:r>
                        <a:rPr lang="en-US" sz="1400" dirty="0"/>
                        <a:t>United States</a:t>
                      </a:r>
                    </a:p>
                  </a:txBody>
                  <a:tcPr marL="68580" marR="68580" marT="34290" marB="34290"/>
                </a:tc>
                <a:tc>
                  <a:txBody>
                    <a:bodyPr/>
                    <a:lstStyle/>
                    <a:p>
                      <a:pPr algn="r"/>
                      <a:r>
                        <a:rPr lang="en-US" sz="1400" dirty="0"/>
                        <a:t>24%</a:t>
                      </a:r>
                    </a:p>
                  </a:txBody>
                  <a:tcPr marL="68580" marR="68580" marT="34290" marB="34290"/>
                </a:tc>
                <a:tc>
                  <a:txBody>
                    <a:bodyPr/>
                    <a:lstStyle/>
                    <a:p>
                      <a:pPr algn="r"/>
                      <a:r>
                        <a:rPr lang="en-US" sz="1400" dirty="0"/>
                        <a:t>11%</a:t>
                      </a:r>
                    </a:p>
                  </a:txBody>
                  <a:tcPr marL="68580" marR="68580" marT="34290" marB="34290"/>
                </a:tc>
                <a:tc>
                  <a:txBody>
                    <a:bodyPr/>
                    <a:lstStyle/>
                    <a:p>
                      <a:pPr algn="r"/>
                      <a:r>
                        <a:rPr lang="en-US" sz="1400" dirty="0"/>
                        <a:t>77.4%</a:t>
                      </a:r>
                    </a:p>
                  </a:txBody>
                  <a:tcPr marL="68580" marR="68580" marT="34290" marB="34290"/>
                </a:tc>
                <a:extLst>
                  <a:ext uri="{0D108BD9-81ED-4DB2-BD59-A6C34878D82A}">
                    <a16:rowId xmlns:a16="http://schemas.microsoft.com/office/drawing/2014/main" val="371687749"/>
                  </a:ext>
                </a:extLst>
              </a:tr>
              <a:tr h="278130">
                <a:tc>
                  <a:txBody>
                    <a:bodyPr/>
                    <a:lstStyle/>
                    <a:p>
                      <a:r>
                        <a:rPr lang="en-US" sz="1400" dirty="0"/>
                        <a:t>Canada</a:t>
                      </a:r>
                    </a:p>
                  </a:txBody>
                  <a:tcPr marL="68580" marR="68580" marT="34290" marB="34290"/>
                </a:tc>
                <a:tc>
                  <a:txBody>
                    <a:bodyPr/>
                    <a:lstStyle/>
                    <a:p>
                      <a:pPr algn="r"/>
                      <a:r>
                        <a:rPr lang="en-US" sz="1400" dirty="0"/>
                        <a:t>2%</a:t>
                      </a:r>
                    </a:p>
                  </a:txBody>
                  <a:tcPr marL="68580" marR="68580" marT="34290" marB="34290"/>
                </a:tc>
                <a:tc>
                  <a:txBody>
                    <a:bodyPr/>
                    <a:lstStyle/>
                    <a:p>
                      <a:pPr algn="r"/>
                      <a:r>
                        <a:rPr lang="en-US" sz="1400" dirty="0"/>
                        <a:t>10%</a:t>
                      </a:r>
                    </a:p>
                  </a:txBody>
                  <a:tcPr marL="68580" marR="68580" marT="34290" marB="34290"/>
                </a:tc>
                <a:tc>
                  <a:txBody>
                    <a:bodyPr/>
                    <a:lstStyle/>
                    <a:p>
                      <a:pPr algn="r"/>
                      <a:r>
                        <a:rPr lang="en-US" sz="1400" dirty="0"/>
                        <a:t>66.7%</a:t>
                      </a:r>
                    </a:p>
                  </a:txBody>
                  <a:tcPr marL="68580" marR="68580" marT="34290" marB="34290"/>
                </a:tc>
                <a:extLst>
                  <a:ext uri="{0D108BD9-81ED-4DB2-BD59-A6C34878D82A}">
                    <a16:rowId xmlns:a16="http://schemas.microsoft.com/office/drawing/2014/main" val="2860510019"/>
                  </a:ext>
                </a:extLst>
              </a:tr>
              <a:tr h="278130">
                <a:tc>
                  <a:txBody>
                    <a:bodyPr/>
                    <a:lstStyle/>
                    <a:p>
                      <a:r>
                        <a:rPr lang="en-US" sz="1400" dirty="0"/>
                        <a:t>UK</a:t>
                      </a:r>
                    </a:p>
                  </a:txBody>
                  <a:tcPr marL="68580" marR="68580" marT="34290" marB="34290"/>
                </a:tc>
                <a:tc>
                  <a:txBody>
                    <a:bodyPr/>
                    <a:lstStyle/>
                    <a:p>
                      <a:pPr algn="r"/>
                      <a:r>
                        <a:rPr lang="en-US" sz="1400" dirty="0"/>
                        <a:t>3%</a:t>
                      </a:r>
                    </a:p>
                  </a:txBody>
                  <a:tcPr marL="68580" marR="68580" marT="34290" marB="34290"/>
                </a:tc>
                <a:tc>
                  <a:txBody>
                    <a:bodyPr/>
                    <a:lstStyle/>
                    <a:p>
                      <a:pPr algn="r"/>
                      <a:r>
                        <a:rPr lang="en-US" sz="1400" dirty="0"/>
                        <a:t>9%</a:t>
                      </a:r>
                    </a:p>
                  </a:txBody>
                  <a:tcPr marL="68580" marR="68580" marT="34290" marB="34290"/>
                </a:tc>
                <a:tc>
                  <a:txBody>
                    <a:bodyPr/>
                    <a:lstStyle/>
                    <a:p>
                      <a:pPr algn="r"/>
                      <a:r>
                        <a:rPr lang="en-US" sz="1400" dirty="0"/>
                        <a:t>71.0%</a:t>
                      </a:r>
                    </a:p>
                  </a:txBody>
                  <a:tcPr marL="68580" marR="68580" marT="34290" marB="34290"/>
                </a:tc>
                <a:extLst>
                  <a:ext uri="{0D108BD9-81ED-4DB2-BD59-A6C34878D82A}">
                    <a16:rowId xmlns:a16="http://schemas.microsoft.com/office/drawing/2014/main" val="2048561144"/>
                  </a:ext>
                </a:extLst>
              </a:tr>
              <a:tr h="278130">
                <a:tc>
                  <a:txBody>
                    <a:bodyPr/>
                    <a:lstStyle/>
                    <a:p>
                      <a:r>
                        <a:rPr lang="en-US" sz="1400" dirty="0"/>
                        <a:t>Germany</a:t>
                      </a:r>
                    </a:p>
                  </a:txBody>
                  <a:tcPr marL="68580" marR="68580" marT="34290" marB="34290"/>
                </a:tc>
                <a:tc>
                  <a:txBody>
                    <a:bodyPr/>
                    <a:lstStyle/>
                    <a:p>
                      <a:pPr algn="r"/>
                      <a:r>
                        <a:rPr lang="en-US" sz="1400" dirty="0"/>
                        <a:t>5%</a:t>
                      </a:r>
                    </a:p>
                  </a:txBody>
                  <a:tcPr marL="68580" marR="68580" marT="34290" marB="34290"/>
                </a:tc>
                <a:tc>
                  <a:txBody>
                    <a:bodyPr/>
                    <a:lstStyle/>
                    <a:p>
                      <a:pPr algn="r"/>
                      <a:r>
                        <a:rPr lang="en-US" sz="1400" dirty="0"/>
                        <a:t>20%</a:t>
                      </a:r>
                    </a:p>
                  </a:txBody>
                  <a:tcPr marL="68580" marR="68580" marT="34290" marB="34290"/>
                </a:tc>
                <a:tc>
                  <a:txBody>
                    <a:bodyPr/>
                    <a:lstStyle/>
                    <a:p>
                      <a:pPr algn="r"/>
                      <a:r>
                        <a:rPr lang="en-US" sz="1400" dirty="0"/>
                        <a:t>61.8%</a:t>
                      </a:r>
                    </a:p>
                  </a:txBody>
                  <a:tcPr marL="68580" marR="68580" marT="34290" marB="34290"/>
                </a:tc>
                <a:extLst>
                  <a:ext uri="{0D108BD9-81ED-4DB2-BD59-A6C34878D82A}">
                    <a16:rowId xmlns:a16="http://schemas.microsoft.com/office/drawing/2014/main" val="4179247728"/>
                  </a:ext>
                </a:extLst>
              </a:tr>
              <a:tr h="278130">
                <a:tc>
                  <a:txBody>
                    <a:bodyPr/>
                    <a:lstStyle/>
                    <a:p>
                      <a:r>
                        <a:rPr lang="en-US" sz="1400" dirty="0"/>
                        <a:t>France</a:t>
                      </a:r>
                    </a:p>
                  </a:txBody>
                  <a:tcPr marL="68580" marR="68580" marT="34290" marB="34290"/>
                </a:tc>
                <a:tc>
                  <a:txBody>
                    <a:bodyPr/>
                    <a:lstStyle/>
                    <a:p>
                      <a:pPr algn="r"/>
                      <a:r>
                        <a:rPr lang="en-US" sz="1400" dirty="0"/>
                        <a:t>3%</a:t>
                      </a:r>
                    </a:p>
                  </a:txBody>
                  <a:tcPr marL="68580" marR="68580" marT="34290" marB="34290"/>
                </a:tc>
                <a:tc>
                  <a:txBody>
                    <a:bodyPr/>
                    <a:lstStyle/>
                    <a:p>
                      <a:pPr algn="r"/>
                      <a:r>
                        <a:rPr lang="en-US" sz="1400" dirty="0"/>
                        <a:t>10%</a:t>
                      </a:r>
                    </a:p>
                  </a:txBody>
                  <a:tcPr marL="68580" marR="68580" marT="34290" marB="34290"/>
                </a:tc>
                <a:tc>
                  <a:txBody>
                    <a:bodyPr/>
                    <a:lstStyle/>
                    <a:p>
                      <a:pPr algn="r"/>
                      <a:r>
                        <a:rPr lang="en-US" sz="1400" dirty="0"/>
                        <a:t>70.3%</a:t>
                      </a:r>
                    </a:p>
                  </a:txBody>
                  <a:tcPr marL="68580" marR="68580" marT="34290" marB="34290"/>
                </a:tc>
                <a:extLst>
                  <a:ext uri="{0D108BD9-81ED-4DB2-BD59-A6C34878D82A}">
                    <a16:rowId xmlns:a16="http://schemas.microsoft.com/office/drawing/2014/main" val="268972797"/>
                  </a:ext>
                </a:extLst>
              </a:tr>
              <a:tr h="278130">
                <a:tc>
                  <a:txBody>
                    <a:bodyPr/>
                    <a:lstStyle/>
                    <a:p>
                      <a:r>
                        <a:rPr lang="en-US" sz="1400" dirty="0"/>
                        <a:t>Italy</a:t>
                      </a:r>
                    </a:p>
                  </a:txBody>
                  <a:tcPr marL="68580" marR="68580" marT="34290" marB="34290"/>
                </a:tc>
                <a:tc>
                  <a:txBody>
                    <a:bodyPr/>
                    <a:lstStyle/>
                    <a:p>
                      <a:pPr algn="r"/>
                      <a:r>
                        <a:rPr lang="en-US" sz="1400" dirty="0"/>
                        <a:t>2%</a:t>
                      </a:r>
                    </a:p>
                  </a:txBody>
                  <a:tcPr marL="68580" marR="68580" marT="34290" marB="34290"/>
                </a:tc>
                <a:tc>
                  <a:txBody>
                    <a:bodyPr/>
                    <a:lstStyle/>
                    <a:p>
                      <a:pPr algn="r"/>
                      <a:r>
                        <a:rPr lang="en-US" sz="1400" dirty="0"/>
                        <a:t>15%</a:t>
                      </a:r>
                    </a:p>
                  </a:txBody>
                  <a:tcPr marL="68580" marR="68580" marT="34290" marB="34290"/>
                </a:tc>
                <a:tc>
                  <a:txBody>
                    <a:bodyPr/>
                    <a:lstStyle/>
                    <a:p>
                      <a:pPr algn="r"/>
                      <a:r>
                        <a:rPr lang="en-US" sz="1400" dirty="0"/>
                        <a:t>66.3%</a:t>
                      </a:r>
                    </a:p>
                  </a:txBody>
                  <a:tcPr marL="68580" marR="68580" marT="34290" marB="34290"/>
                </a:tc>
                <a:extLst>
                  <a:ext uri="{0D108BD9-81ED-4DB2-BD59-A6C34878D82A}">
                    <a16:rowId xmlns:a16="http://schemas.microsoft.com/office/drawing/2014/main" val="2629037930"/>
                  </a:ext>
                </a:extLst>
              </a:tr>
              <a:tr h="278130">
                <a:tc>
                  <a:txBody>
                    <a:bodyPr/>
                    <a:lstStyle/>
                    <a:p>
                      <a:r>
                        <a:rPr lang="en-US" sz="1400" dirty="0"/>
                        <a:t>Spain </a:t>
                      </a:r>
                    </a:p>
                  </a:txBody>
                  <a:tcPr marL="68580" marR="68580" marT="34290" marB="34290"/>
                </a:tc>
                <a:tc>
                  <a:txBody>
                    <a:bodyPr/>
                    <a:lstStyle/>
                    <a:p>
                      <a:pPr algn="r"/>
                      <a:r>
                        <a:rPr lang="en-US" sz="1400" dirty="0"/>
                        <a:t>2%</a:t>
                      </a:r>
                    </a:p>
                  </a:txBody>
                  <a:tcPr marL="68580" marR="68580" marT="34290" marB="34290"/>
                </a:tc>
                <a:tc>
                  <a:txBody>
                    <a:bodyPr/>
                    <a:lstStyle/>
                    <a:p>
                      <a:pPr algn="r"/>
                      <a:r>
                        <a:rPr lang="en-US" sz="1400" dirty="0"/>
                        <a:t>11%</a:t>
                      </a:r>
                    </a:p>
                  </a:txBody>
                  <a:tcPr marL="68580" marR="68580" marT="34290" marB="34290"/>
                </a:tc>
                <a:tc>
                  <a:txBody>
                    <a:bodyPr/>
                    <a:lstStyle/>
                    <a:p>
                      <a:pPr algn="r"/>
                      <a:r>
                        <a:rPr lang="en-US" sz="1400" dirty="0"/>
                        <a:t>67.7%</a:t>
                      </a:r>
                    </a:p>
                  </a:txBody>
                  <a:tcPr marL="68580" marR="68580" marT="34290" marB="34290"/>
                </a:tc>
                <a:extLst>
                  <a:ext uri="{0D108BD9-81ED-4DB2-BD59-A6C34878D82A}">
                    <a16:rowId xmlns:a16="http://schemas.microsoft.com/office/drawing/2014/main" val="62665096"/>
                  </a:ext>
                </a:extLst>
              </a:tr>
              <a:tr h="278130">
                <a:tc>
                  <a:txBody>
                    <a:bodyPr/>
                    <a:lstStyle/>
                    <a:p>
                      <a:r>
                        <a:rPr lang="en-US" sz="1400" dirty="0"/>
                        <a:t>Japan</a:t>
                      </a:r>
                    </a:p>
                  </a:txBody>
                  <a:tcPr marL="68580" marR="68580" marT="34290" marB="34290"/>
                </a:tc>
                <a:tc>
                  <a:txBody>
                    <a:bodyPr/>
                    <a:lstStyle/>
                    <a:p>
                      <a:pPr algn="r"/>
                      <a:r>
                        <a:rPr lang="en-US" sz="1400" dirty="0"/>
                        <a:t>6%</a:t>
                      </a:r>
                    </a:p>
                  </a:txBody>
                  <a:tcPr marL="68580" marR="68580" marT="34290" marB="34290"/>
                </a:tc>
                <a:tc>
                  <a:txBody>
                    <a:bodyPr/>
                    <a:lstStyle/>
                    <a:p>
                      <a:pPr algn="r"/>
                      <a:r>
                        <a:rPr lang="en-US" sz="1400" dirty="0"/>
                        <a:t>21%</a:t>
                      </a:r>
                    </a:p>
                  </a:txBody>
                  <a:tcPr marL="68580" marR="68580" marT="34290" marB="34290"/>
                </a:tc>
                <a:tc>
                  <a:txBody>
                    <a:bodyPr/>
                    <a:lstStyle/>
                    <a:p>
                      <a:pPr algn="r"/>
                      <a:r>
                        <a:rPr lang="en-US" sz="1400" dirty="0"/>
                        <a:t>69.1%</a:t>
                      </a:r>
                    </a:p>
                  </a:txBody>
                  <a:tcPr marL="68580" marR="68580" marT="34290" marB="34290"/>
                </a:tc>
                <a:extLst>
                  <a:ext uri="{0D108BD9-81ED-4DB2-BD59-A6C34878D82A}">
                    <a16:rowId xmlns:a16="http://schemas.microsoft.com/office/drawing/2014/main" val="384801853"/>
                  </a:ext>
                </a:extLst>
              </a:tr>
              <a:tr h="278130">
                <a:tc>
                  <a:txBody>
                    <a:bodyPr/>
                    <a:lstStyle/>
                    <a:p>
                      <a:r>
                        <a:rPr lang="en-US" sz="1400" dirty="0"/>
                        <a:t>China</a:t>
                      </a:r>
                    </a:p>
                  </a:txBody>
                  <a:tcPr marL="68580" marR="68580" marT="34290" marB="34290"/>
                </a:tc>
                <a:tc>
                  <a:txBody>
                    <a:bodyPr/>
                    <a:lstStyle/>
                    <a:p>
                      <a:pPr algn="r"/>
                      <a:r>
                        <a:rPr lang="en-US" sz="1400" dirty="0"/>
                        <a:t>16%</a:t>
                      </a:r>
                    </a:p>
                  </a:txBody>
                  <a:tcPr marL="68580" marR="68580" marT="34290" marB="34290"/>
                </a:tc>
                <a:tc>
                  <a:txBody>
                    <a:bodyPr/>
                    <a:lstStyle/>
                    <a:p>
                      <a:pPr algn="r"/>
                      <a:r>
                        <a:rPr lang="en-US" sz="1400" dirty="0"/>
                        <a:t>29%</a:t>
                      </a:r>
                    </a:p>
                  </a:txBody>
                  <a:tcPr marL="68580" marR="68580" marT="34290" marB="34290"/>
                </a:tc>
                <a:tc>
                  <a:txBody>
                    <a:bodyPr/>
                    <a:lstStyle/>
                    <a:p>
                      <a:pPr algn="r"/>
                      <a:r>
                        <a:rPr lang="en-US" sz="1400" dirty="0"/>
                        <a:t>52.2%</a:t>
                      </a:r>
                    </a:p>
                  </a:txBody>
                  <a:tcPr marL="68580" marR="68580" marT="34290" marB="34290"/>
                </a:tc>
                <a:extLst>
                  <a:ext uri="{0D108BD9-81ED-4DB2-BD59-A6C34878D82A}">
                    <a16:rowId xmlns:a16="http://schemas.microsoft.com/office/drawing/2014/main" val="251564093"/>
                  </a:ext>
                </a:extLst>
              </a:tr>
            </a:tbl>
          </a:graphicData>
        </a:graphic>
      </p:graphicFrame>
      <p:sp>
        <p:nvSpPr>
          <p:cNvPr id="6" name="Oval 5">
            <a:extLst>
              <a:ext uri="{FF2B5EF4-FFF2-40B4-BE49-F238E27FC236}">
                <a16:creationId xmlns:a16="http://schemas.microsoft.com/office/drawing/2014/main" id="{8F39A054-3210-1848-B7DC-625F79619693}"/>
              </a:ext>
            </a:extLst>
          </p:cNvPr>
          <p:cNvSpPr/>
          <p:nvPr/>
        </p:nvSpPr>
        <p:spPr>
          <a:xfrm>
            <a:off x="9070427" y="2343905"/>
            <a:ext cx="1177159" cy="282399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TextBox 2">
            <a:extLst>
              <a:ext uri="{FF2B5EF4-FFF2-40B4-BE49-F238E27FC236}">
                <a16:creationId xmlns:a16="http://schemas.microsoft.com/office/drawing/2014/main" id="{9E68CC2F-4F49-3748-801C-896EAB18B96F}"/>
              </a:ext>
            </a:extLst>
          </p:cNvPr>
          <p:cNvSpPr txBox="1"/>
          <p:nvPr/>
        </p:nvSpPr>
        <p:spPr>
          <a:xfrm>
            <a:off x="2406083" y="5396389"/>
            <a:ext cx="6853531" cy="1038746"/>
          </a:xfrm>
          <a:prstGeom prst="rect">
            <a:avLst/>
          </a:prstGeom>
          <a:noFill/>
        </p:spPr>
        <p:txBody>
          <a:bodyPr wrap="square" rtlCol="0">
            <a:spAutoFit/>
          </a:bodyPr>
          <a:lstStyle/>
          <a:p>
            <a:r>
              <a:rPr lang="en-US" sz="1600" dirty="0">
                <a:solidFill>
                  <a:srgbClr val="522D80"/>
                </a:solidFill>
              </a:rPr>
              <a:t>The most vulnerable industries include entertainment, food, recreation, health and beauty, education, social assistance and manufacturing.  These industries account for more than 50% of GDP.</a:t>
            </a:r>
          </a:p>
          <a:p>
            <a:endParaRPr lang="en-US" sz="1350" dirty="0"/>
          </a:p>
        </p:txBody>
      </p:sp>
    </p:spTree>
    <p:extLst>
      <p:ext uri="{BB962C8B-B14F-4D97-AF65-F5344CB8AC3E}">
        <p14:creationId xmlns:p14="http://schemas.microsoft.com/office/powerpoint/2010/main" val="45282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8EA67-49A0-3B4C-98D5-57F838144A64}"/>
              </a:ext>
            </a:extLst>
          </p:cNvPr>
          <p:cNvSpPr>
            <a:spLocks noGrp="1"/>
          </p:cNvSpPr>
          <p:nvPr>
            <p:ph type="title"/>
          </p:nvPr>
        </p:nvSpPr>
        <p:spPr>
          <a:ln>
            <a:solidFill>
              <a:srgbClr val="0432FF"/>
            </a:solidFill>
          </a:ln>
        </p:spPr>
        <p:txBody>
          <a:bodyPr/>
          <a:lstStyle/>
          <a:p>
            <a:r>
              <a:rPr lang="en-US" dirty="0">
                <a:solidFill>
                  <a:srgbClr val="0432FF"/>
                </a:solidFill>
              </a:rPr>
              <a:t>Percent Change Hours Worked</a:t>
            </a:r>
          </a:p>
        </p:txBody>
      </p:sp>
      <p:sp>
        <p:nvSpPr>
          <p:cNvPr id="5" name="TextBox 4">
            <a:extLst>
              <a:ext uri="{FF2B5EF4-FFF2-40B4-BE49-F238E27FC236}">
                <a16:creationId xmlns:a16="http://schemas.microsoft.com/office/drawing/2014/main" id="{09958627-5230-6F45-849F-00D998688081}"/>
              </a:ext>
            </a:extLst>
          </p:cNvPr>
          <p:cNvSpPr txBox="1"/>
          <p:nvPr/>
        </p:nvSpPr>
        <p:spPr>
          <a:xfrm>
            <a:off x="1894704" y="5708955"/>
            <a:ext cx="2079415" cy="300082"/>
          </a:xfrm>
          <a:prstGeom prst="rect">
            <a:avLst/>
          </a:prstGeom>
          <a:noFill/>
        </p:spPr>
        <p:txBody>
          <a:bodyPr wrap="none" rtlCol="0">
            <a:spAutoFit/>
          </a:bodyPr>
          <a:lstStyle/>
          <a:p>
            <a:r>
              <a:rPr lang="en-US" sz="1350" dirty="0"/>
              <a:t>Data Source: Homebase</a:t>
            </a:r>
          </a:p>
        </p:txBody>
      </p:sp>
      <p:pic>
        <p:nvPicPr>
          <p:cNvPr id="6" name="Picture 5">
            <a:extLst>
              <a:ext uri="{FF2B5EF4-FFF2-40B4-BE49-F238E27FC236}">
                <a16:creationId xmlns:a16="http://schemas.microsoft.com/office/drawing/2014/main" id="{CB09C3AD-1BD5-B949-AE94-BB6024561E36}"/>
              </a:ext>
            </a:extLst>
          </p:cNvPr>
          <p:cNvPicPr>
            <a:picLocks noChangeAspect="1"/>
          </p:cNvPicPr>
          <p:nvPr/>
        </p:nvPicPr>
        <p:blipFill>
          <a:blip r:embed="rId2" r:link="rId3"/>
          <a:srcRect/>
          <a:stretch>
            <a:fillRect/>
          </a:stretch>
        </p:blipFill>
        <p:spPr>
          <a:xfrm>
            <a:off x="1093076" y="1681843"/>
            <a:ext cx="10131972" cy="3837214"/>
          </a:xfrm>
          <a:prstGeom prst="rect">
            <a:avLst/>
          </a:prstGeom>
        </p:spPr>
      </p:pic>
      <p:cxnSp>
        <p:nvCxnSpPr>
          <p:cNvPr id="4" name="Straight Arrow Connector 3">
            <a:extLst>
              <a:ext uri="{FF2B5EF4-FFF2-40B4-BE49-F238E27FC236}">
                <a16:creationId xmlns:a16="http://schemas.microsoft.com/office/drawing/2014/main" id="{ECE70C84-E591-BB47-AF57-7F5D7C63DE31}"/>
              </a:ext>
            </a:extLst>
          </p:cNvPr>
          <p:cNvCxnSpPr>
            <a:cxnSpLocks/>
          </p:cNvCxnSpPr>
          <p:nvPr/>
        </p:nvCxnSpPr>
        <p:spPr>
          <a:xfrm>
            <a:off x="3762651" y="2522484"/>
            <a:ext cx="1019557" cy="168165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793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B3D98-DEBE-3148-BF42-6F1FF4F181A3}"/>
              </a:ext>
            </a:extLst>
          </p:cNvPr>
          <p:cNvSpPr>
            <a:spLocks noGrp="1"/>
          </p:cNvSpPr>
          <p:nvPr>
            <p:ph type="title"/>
          </p:nvPr>
        </p:nvSpPr>
        <p:spPr>
          <a:ln>
            <a:solidFill>
              <a:srgbClr val="522D80"/>
            </a:solidFill>
          </a:ln>
        </p:spPr>
        <p:txBody>
          <a:bodyPr/>
          <a:lstStyle/>
          <a:p>
            <a:r>
              <a:rPr lang="en-US" dirty="0">
                <a:solidFill>
                  <a:srgbClr val="522D80"/>
                </a:solidFill>
              </a:rPr>
              <a:t>Percent Change Hours Worked</a:t>
            </a:r>
          </a:p>
        </p:txBody>
      </p:sp>
      <p:sp>
        <p:nvSpPr>
          <p:cNvPr id="4" name="Slide Number Placeholder 3">
            <a:extLst>
              <a:ext uri="{FF2B5EF4-FFF2-40B4-BE49-F238E27FC236}">
                <a16:creationId xmlns:a16="http://schemas.microsoft.com/office/drawing/2014/main" id="{29BE9324-E8A6-8B4C-9BA4-6EA775146019}"/>
              </a:ext>
            </a:extLst>
          </p:cNvPr>
          <p:cNvSpPr>
            <a:spLocks noGrp="1"/>
          </p:cNvSpPr>
          <p:nvPr>
            <p:ph type="sldNum" sz="quarter" idx="12"/>
          </p:nvPr>
        </p:nvSpPr>
        <p:spPr/>
        <p:txBody>
          <a:bodyPr/>
          <a:lstStyle/>
          <a:p>
            <a:fld id="{D9F085D5-EC86-4F6A-B501-C1359CB39116}" type="slidenum">
              <a:rPr lang="en-GB" smtClean="0"/>
              <a:t>14</a:t>
            </a:fld>
            <a:endParaRPr lang="en-GB" dirty="0"/>
          </a:p>
        </p:txBody>
      </p:sp>
      <p:pic>
        <p:nvPicPr>
          <p:cNvPr id="7" name="Picture 6">
            <a:extLst>
              <a:ext uri="{FF2B5EF4-FFF2-40B4-BE49-F238E27FC236}">
                <a16:creationId xmlns:a16="http://schemas.microsoft.com/office/drawing/2014/main" id="{299EFC47-8168-AF4D-B0E0-86E20632886D}"/>
              </a:ext>
            </a:extLst>
          </p:cNvPr>
          <p:cNvPicPr>
            <a:picLocks noChangeAspect="1"/>
          </p:cNvPicPr>
          <p:nvPr/>
        </p:nvPicPr>
        <p:blipFill>
          <a:blip r:embed="rId2" r:link="rId3"/>
          <a:srcRect/>
          <a:stretch>
            <a:fillRect/>
          </a:stretch>
        </p:blipFill>
        <p:spPr>
          <a:xfrm>
            <a:off x="609600" y="1696764"/>
            <a:ext cx="10770973" cy="3833156"/>
          </a:xfrm>
          <a:prstGeom prst="rect">
            <a:avLst/>
          </a:prstGeom>
        </p:spPr>
      </p:pic>
    </p:spTree>
    <p:extLst>
      <p:ext uri="{BB962C8B-B14F-4D97-AF65-F5344CB8AC3E}">
        <p14:creationId xmlns:p14="http://schemas.microsoft.com/office/powerpoint/2010/main" val="2324883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a:extLst>
              <a:ext uri="{FF2B5EF4-FFF2-40B4-BE49-F238E27FC236}">
                <a16:creationId xmlns:a16="http://schemas.microsoft.com/office/drawing/2014/main" id="{79F1C3D8-45DE-1342-8755-F50D683F1E94}"/>
              </a:ext>
            </a:extLst>
          </p:cNvPr>
          <p:cNvSpPr>
            <a:spLocks noGrp="1"/>
          </p:cNvSpPr>
          <p:nvPr>
            <p:ph type="sldNum" sz="quarter" idx="12"/>
          </p:nvPr>
        </p:nvSpPr>
        <p:spPr>
          <a:xfrm>
            <a:off x="8129980" y="6134154"/>
            <a:ext cx="2133600" cy="365125"/>
          </a:xfrm>
        </p:spPr>
        <p:txBody>
          <a:bodyPr/>
          <a:lstStyle/>
          <a:p>
            <a:fld id="{D9F085D5-EC86-4F6A-B501-C1359CB39116}" type="slidenum">
              <a:rPr lang="en-GB" smtClean="0"/>
              <a:t>15</a:t>
            </a:fld>
            <a:endParaRPr lang="en-GB"/>
          </a:p>
        </p:txBody>
      </p:sp>
      <p:sp>
        <p:nvSpPr>
          <p:cNvPr id="18" name="Title 1">
            <a:extLst>
              <a:ext uri="{FF2B5EF4-FFF2-40B4-BE49-F238E27FC236}">
                <a16:creationId xmlns:a16="http://schemas.microsoft.com/office/drawing/2014/main" id="{787BAB76-C8DD-694A-B6B0-29DFDA51D1F4}"/>
              </a:ext>
            </a:extLst>
          </p:cNvPr>
          <p:cNvSpPr txBox="1">
            <a:spLocks/>
          </p:cNvSpPr>
          <p:nvPr/>
        </p:nvSpPr>
        <p:spPr>
          <a:xfrm>
            <a:off x="2179287" y="325303"/>
            <a:ext cx="8229600" cy="1143000"/>
          </a:xfrm>
          <a:prstGeom prst="rect">
            <a:avLst/>
          </a:prstGeom>
          <a:ln>
            <a:solidFill>
              <a:srgbClr val="522D80"/>
            </a:solidFill>
          </a:ln>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522D80"/>
                </a:solidFill>
              </a:rPr>
              <a:t>Weekly New Unemployment Claims</a:t>
            </a:r>
          </a:p>
        </p:txBody>
      </p:sp>
      <p:pic>
        <p:nvPicPr>
          <p:cNvPr id="19" name="Content Placeholder 5">
            <a:extLst>
              <a:ext uri="{FF2B5EF4-FFF2-40B4-BE49-F238E27FC236}">
                <a16:creationId xmlns:a16="http://schemas.microsoft.com/office/drawing/2014/main" id="{980760BC-F1C9-C74D-B1CD-7CC9C7C22130}"/>
              </a:ext>
            </a:extLst>
          </p:cNvPr>
          <p:cNvPicPr>
            <a:picLocks noChangeAspect="1"/>
          </p:cNvPicPr>
          <p:nvPr/>
        </p:nvPicPr>
        <p:blipFill>
          <a:blip r:embed="rId2" r:link="rId3"/>
          <a:srcRect/>
          <a:stretch>
            <a:fillRect/>
          </a:stretch>
        </p:blipFill>
        <p:spPr>
          <a:xfrm>
            <a:off x="2443326" y="1556920"/>
            <a:ext cx="6529922" cy="3831802"/>
          </a:xfrm>
          <a:prstGeom prst="rect">
            <a:avLst/>
          </a:prstGeom>
        </p:spPr>
      </p:pic>
      <p:sp>
        <p:nvSpPr>
          <p:cNvPr id="20" name="TextBox 19">
            <a:extLst>
              <a:ext uri="{FF2B5EF4-FFF2-40B4-BE49-F238E27FC236}">
                <a16:creationId xmlns:a16="http://schemas.microsoft.com/office/drawing/2014/main" id="{CF94DA5B-454C-2B4B-8903-8E161CD51D05}"/>
              </a:ext>
            </a:extLst>
          </p:cNvPr>
          <p:cNvSpPr txBox="1"/>
          <p:nvPr/>
        </p:nvSpPr>
        <p:spPr>
          <a:xfrm>
            <a:off x="8973249" y="2365183"/>
            <a:ext cx="1980029" cy="2239074"/>
          </a:xfrm>
          <a:prstGeom prst="rect">
            <a:avLst/>
          </a:prstGeom>
          <a:noFill/>
        </p:spPr>
        <p:txBody>
          <a:bodyPr wrap="none" rtlCol="0">
            <a:spAutoFit/>
          </a:bodyPr>
          <a:lstStyle/>
          <a:p>
            <a:r>
              <a:rPr lang="en-US" sz="2100" dirty="0">
                <a:solidFill>
                  <a:srgbClr val="ED6C22"/>
                </a:solidFill>
              </a:rPr>
              <a:t>Over 4 weeks, </a:t>
            </a:r>
          </a:p>
          <a:p>
            <a:r>
              <a:rPr lang="en-US" sz="2100" dirty="0">
                <a:solidFill>
                  <a:srgbClr val="ED6C22"/>
                </a:solidFill>
              </a:rPr>
              <a:t>3/21    3.3 mill</a:t>
            </a:r>
          </a:p>
          <a:p>
            <a:r>
              <a:rPr lang="en-US" sz="2100" dirty="0">
                <a:solidFill>
                  <a:srgbClr val="ED6C22"/>
                </a:solidFill>
              </a:rPr>
              <a:t>3/28    6.8 mill</a:t>
            </a:r>
          </a:p>
          <a:p>
            <a:r>
              <a:rPr lang="en-US" sz="2100" dirty="0">
                <a:solidFill>
                  <a:srgbClr val="ED6C22"/>
                </a:solidFill>
              </a:rPr>
              <a:t>4/4  </a:t>
            </a:r>
            <a:r>
              <a:rPr lang="en-US" sz="2100" i="1" dirty="0">
                <a:solidFill>
                  <a:srgbClr val="ED6C22"/>
                </a:solidFill>
              </a:rPr>
              <a:t>    6.6 </a:t>
            </a:r>
            <a:r>
              <a:rPr lang="en-US" sz="2100" dirty="0">
                <a:solidFill>
                  <a:srgbClr val="ED6C22"/>
                </a:solidFill>
              </a:rPr>
              <a:t>mill</a:t>
            </a:r>
          </a:p>
          <a:p>
            <a:r>
              <a:rPr lang="en-US" sz="2100" u="sng" dirty="0">
                <a:solidFill>
                  <a:srgbClr val="ED6C22"/>
                </a:solidFill>
              </a:rPr>
              <a:t>4/11    5.2 mill</a:t>
            </a:r>
          </a:p>
          <a:p>
            <a:endParaRPr lang="en-US" sz="1350" dirty="0"/>
          </a:p>
          <a:p>
            <a:r>
              <a:rPr lang="en-US" sz="2100" b="1" dirty="0">
                <a:solidFill>
                  <a:srgbClr val="7030A0"/>
                </a:solidFill>
              </a:rPr>
              <a:t>Total    22 mill</a:t>
            </a:r>
          </a:p>
        </p:txBody>
      </p:sp>
      <p:sp>
        <p:nvSpPr>
          <p:cNvPr id="21" name="TextBox 20">
            <a:extLst>
              <a:ext uri="{FF2B5EF4-FFF2-40B4-BE49-F238E27FC236}">
                <a16:creationId xmlns:a16="http://schemas.microsoft.com/office/drawing/2014/main" id="{2133EC53-7072-D849-A705-15B8FCDC179E}"/>
              </a:ext>
            </a:extLst>
          </p:cNvPr>
          <p:cNvSpPr txBox="1"/>
          <p:nvPr/>
        </p:nvSpPr>
        <p:spPr>
          <a:xfrm>
            <a:off x="3796305" y="3566998"/>
            <a:ext cx="588623" cy="300082"/>
          </a:xfrm>
          <a:prstGeom prst="rect">
            <a:avLst/>
          </a:prstGeom>
          <a:noFill/>
        </p:spPr>
        <p:txBody>
          <a:bodyPr wrap="none" rtlCol="0">
            <a:spAutoFit/>
          </a:bodyPr>
          <a:lstStyle/>
          <a:p>
            <a:r>
              <a:rPr lang="en-US" sz="1350" dirty="0"/>
              <a:t>665K</a:t>
            </a:r>
          </a:p>
        </p:txBody>
      </p:sp>
      <p:cxnSp>
        <p:nvCxnSpPr>
          <p:cNvPr id="22" name="Straight Arrow Connector 21">
            <a:extLst>
              <a:ext uri="{FF2B5EF4-FFF2-40B4-BE49-F238E27FC236}">
                <a16:creationId xmlns:a16="http://schemas.microsoft.com/office/drawing/2014/main" id="{C93AA604-92E2-E842-96DE-4A5AF2D2A851}"/>
              </a:ext>
            </a:extLst>
          </p:cNvPr>
          <p:cNvCxnSpPr/>
          <p:nvPr/>
        </p:nvCxnSpPr>
        <p:spPr>
          <a:xfrm flipH="1">
            <a:off x="3666593" y="3892815"/>
            <a:ext cx="213610" cy="19710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071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par>
                                <p:cTn id="13" presetID="9"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dissolve">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a:extLst>
              <a:ext uri="{FF2B5EF4-FFF2-40B4-BE49-F238E27FC236}">
                <a16:creationId xmlns:a16="http://schemas.microsoft.com/office/drawing/2014/main" id="{79F1C3D8-45DE-1342-8755-F50D683F1E94}"/>
              </a:ext>
            </a:extLst>
          </p:cNvPr>
          <p:cNvSpPr>
            <a:spLocks noGrp="1"/>
          </p:cNvSpPr>
          <p:nvPr>
            <p:ph type="sldNum" sz="quarter" idx="12"/>
          </p:nvPr>
        </p:nvSpPr>
        <p:spPr>
          <a:xfrm>
            <a:off x="8129980" y="6134154"/>
            <a:ext cx="2133600" cy="365125"/>
          </a:xfrm>
        </p:spPr>
        <p:txBody>
          <a:bodyPr/>
          <a:lstStyle/>
          <a:p>
            <a:fld id="{D9F085D5-EC86-4F6A-B501-C1359CB39116}" type="slidenum">
              <a:rPr lang="en-GB" smtClean="0"/>
              <a:t>16</a:t>
            </a:fld>
            <a:endParaRPr lang="en-GB"/>
          </a:p>
        </p:txBody>
      </p:sp>
      <p:sp>
        <p:nvSpPr>
          <p:cNvPr id="11" name="Title 1">
            <a:extLst>
              <a:ext uri="{FF2B5EF4-FFF2-40B4-BE49-F238E27FC236}">
                <a16:creationId xmlns:a16="http://schemas.microsoft.com/office/drawing/2014/main" id="{3091CF6E-2384-E94C-8B79-A89251C2BE4A}"/>
              </a:ext>
            </a:extLst>
          </p:cNvPr>
          <p:cNvSpPr txBox="1">
            <a:spLocks/>
          </p:cNvSpPr>
          <p:nvPr/>
        </p:nvSpPr>
        <p:spPr>
          <a:xfrm>
            <a:off x="735724" y="274638"/>
            <a:ext cx="10720552" cy="1143000"/>
          </a:xfrm>
          <a:prstGeom prst="rect">
            <a:avLst/>
          </a:prstGeom>
          <a:ln>
            <a:solidFill>
              <a:srgbClr val="522D80"/>
            </a:solid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522D80"/>
                </a:solidFill>
              </a:rPr>
              <a:t>GDP Shares and Impact of COVID-19</a:t>
            </a:r>
          </a:p>
        </p:txBody>
      </p:sp>
      <p:graphicFrame>
        <p:nvGraphicFramePr>
          <p:cNvPr id="14" name="Table 13">
            <a:extLst>
              <a:ext uri="{FF2B5EF4-FFF2-40B4-BE49-F238E27FC236}">
                <a16:creationId xmlns:a16="http://schemas.microsoft.com/office/drawing/2014/main" id="{B5E07121-8D68-E344-8326-1E64D2DB657A}"/>
              </a:ext>
            </a:extLst>
          </p:cNvPr>
          <p:cNvGraphicFramePr>
            <a:graphicFrameLocks noGrp="1"/>
          </p:cNvGraphicFramePr>
          <p:nvPr>
            <p:extLst>
              <p:ext uri="{D42A27DB-BD31-4B8C-83A1-F6EECF244321}">
                <p14:modId xmlns:p14="http://schemas.microsoft.com/office/powerpoint/2010/main" val="1466518080"/>
              </p:ext>
            </p:extLst>
          </p:nvPr>
        </p:nvGraphicFramePr>
        <p:xfrm>
          <a:off x="1974015" y="1774208"/>
          <a:ext cx="7533251" cy="3672840"/>
        </p:xfrm>
        <a:graphic>
          <a:graphicData uri="http://schemas.openxmlformats.org/drawingml/2006/table">
            <a:tbl>
              <a:tblPr firstRow="1" bandRow="1">
                <a:tableStyleId>{5C22544A-7EE6-4342-B048-85BDC9FD1C3A}</a:tableStyleId>
              </a:tblPr>
              <a:tblGrid>
                <a:gridCol w="1251703">
                  <a:extLst>
                    <a:ext uri="{9D8B030D-6E8A-4147-A177-3AD203B41FA5}">
                      <a16:colId xmlns:a16="http://schemas.microsoft.com/office/drawing/2014/main" val="2971719357"/>
                    </a:ext>
                  </a:extLst>
                </a:gridCol>
                <a:gridCol w="1082760">
                  <a:extLst>
                    <a:ext uri="{9D8B030D-6E8A-4147-A177-3AD203B41FA5}">
                      <a16:colId xmlns:a16="http://schemas.microsoft.com/office/drawing/2014/main" val="1224622974"/>
                    </a:ext>
                  </a:extLst>
                </a:gridCol>
                <a:gridCol w="1428322">
                  <a:extLst>
                    <a:ext uri="{9D8B030D-6E8A-4147-A177-3AD203B41FA5}">
                      <a16:colId xmlns:a16="http://schemas.microsoft.com/office/drawing/2014/main" val="664990318"/>
                    </a:ext>
                  </a:extLst>
                </a:gridCol>
                <a:gridCol w="1256822">
                  <a:extLst>
                    <a:ext uri="{9D8B030D-6E8A-4147-A177-3AD203B41FA5}">
                      <a16:colId xmlns:a16="http://schemas.microsoft.com/office/drawing/2014/main" val="2206071577"/>
                    </a:ext>
                  </a:extLst>
                </a:gridCol>
                <a:gridCol w="1256822">
                  <a:extLst>
                    <a:ext uri="{9D8B030D-6E8A-4147-A177-3AD203B41FA5}">
                      <a16:colId xmlns:a16="http://schemas.microsoft.com/office/drawing/2014/main" val="476198191"/>
                    </a:ext>
                  </a:extLst>
                </a:gridCol>
                <a:gridCol w="1256822">
                  <a:extLst>
                    <a:ext uri="{9D8B030D-6E8A-4147-A177-3AD203B41FA5}">
                      <a16:colId xmlns:a16="http://schemas.microsoft.com/office/drawing/2014/main" val="2536194390"/>
                    </a:ext>
                  </a:extLst>
                </a:gridCol>
              </a:tblGrid>
              <a:tr h="724766">
                <a:tc>
                  <a:txBody>
                    <a:bodyPr/>
                    <a:lstStyle/>
                    <a:p>
                      <a:r>
                        <a:rPr lang="en-US" sz="1400" dirty="0"/>
                        <a:t>Countries</a:t>
                      </a:r>
                    </a:p>
                  </a:txBody>
                  <a:tcPr marL="68580" marR="68580" marT="34290" marB="34290">
                    <a:solidFill>
                      <a:srgbClr val="0432FF"/>
                    </a:solidFill>
                  </a:tcPr>
                </a:tc>
                <a:tc>
                  <a:txBody>
                    <a:bodyPr/>
                    <a:lstStyle/>
                    <a:p>
                      <a:r>
                        <a:rPr lang="en-US" sz="1400" dirty="0"/>
                        <a:t>Share of World GDP</a:t>
                      </a:r>
                    </a:p>
                  </a:txBody>
                  <a:tcPr marL="68580" marR="68580" marT="34290" marB="34290">
                    <a:solidFill>
                      <a:srgbClr val="0432FF"/>
                    </a:solidFill>
                  </a:tcPr>
                </a:tc>
                <a:tc>
                  <a:txBody>
                    <a:bodyPr/>
                    <a:lstStyle/>
                    <a:p>
                      <a:r>
                        <a:rPr lang="en-US" sz="1400" dirty="0"/>
                        <a:t>Manufacturing as a Share of GDP</a:t>
                      </a:r>
                    </a:p>
                  </a:txBody>
                  <a:tcPr marL="68580" marR="68580" marT="34290" marB="34290">
                    <a:solidFill>
                      <a:srgbClr val="0432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Services as a Share of GDP</a:t>
                      </a:r>
                    </a:p>
                    <a:p>
                      <a:endParaRPr lang="en-US" sz="1400" dirty="0"/>
                    </a:p>
                  </a:txBody>
                  <a:tcPr marL="68580" marR="68580" marT="34290" marB="34290">
                    <a:solidFill>
                      <a:srgbClr val="0432FF"/>
                    </a:solidFill>
                  </a:tcPr>
                </a:tc>
                <a:tc>
                  <a:txBody>
                    <a:bodyPr/>
                    <a:lstStyle/>
                    <a:p>
                      <a:r>
                        <a:rPr lang="en-US" sz="1400" dirty="0"/>
                        <a:t>Confirmed Cases</a:t>
                      </a:r>
                    </a:p>
                  </a:txBody>
                  <a:tcPr marL="68580" marR="68580" marT="34290" marB="34290">
                    <a:solidFill>
                      <a:srgbClr val="0432FF"/>
                    </a:solidFill>
                  </a:tcPr>
                </a:tc>
                <a:tc>
                  <a:txBody>
                    <a:bodyPr/>
                    <a:lstStyle/>
                    <a:p>
                      <a:r>
                        <a:rPr lang="en-US" sz="1400" dirty="0"/>
                        <a:t>Deaths</a:t>
                      </a:r>
                    </a:p>
                    <a:p>
                      <a:endParaRPr lang="en-US" sz="1400" dirty="0"/>
                    </a:p>
                  </a:txBody>
                  <a:tcPr marL="68580" marR="68580" marT="34290" marB="34290">
                    <a:solidFill>
                      <a:srgbClr val="0432FF"/>
                    </a:solidFill>
                  </a:tcPr>
                </a:tc>
                <a:extLst>
                  <a:ext uri="{0D108BD9-81ED-4DB2-BD59-A6C34878D82A}">
                    <a16:rowId xmlns:a16="http://schemas.microsoft.com/office/drawing/2014/main" val="905001205"/>
                  </a:ext>
                </a:extLst>
              </a:tr>
              <a:tr h="390258">
                <a:tc>
                  <a:txBody>
                    <a:bodyPr/>
                    <a:lstStyle/>
                    <a:p>
                      <a:r>
                        <a:rPr lang="en-US" sz="1400" dirty="0"/>
                        <a:t>United States</a:t>
                      </a:r>
                    </a:p>
                  </a:txBody>
                  <a:tcPr marL="68580" marR="68580" marT="34290" marB="34290"/>
                </a:tc>
                <a:tc>
                  <a:txBody>
                    <a:bodyPr/>
                    <a:lstStyle/>
                    <a:p>
                      <a:pPr algn="r"/>
                      <a:r>
                        <a:rPr lang="en-US" sz="1400" dirty="0"/>
                        <a:t>24%</a:t>
                      </a:r>
                    </a:p>
                  </a:txBody>
                  <a:tcPr marL="68580" marR="68580" marT="34290" marB="34290"/>
                </a:tc>
                <a:tc>
                  <a:txBody>
                    <a:bodyPr/>
                    <a:lstStyle/>
                    <a:p>
                      <a:pPr algn="r"/>
                      <a:r>
                        <a:rPr lang="en-US" sz="1400" dirty="0"/>
                        <a:t>11%</a:t>
                      </a:r>
                    </a:p>
                  </a:txBody>
                  <a:tcPr marL="68580" marR="68580" marT="34290" marB="34290"/>
                </a:tc>
                <a:tc>
                  <a:txBody>
                    <a:bodyPr/>
                    <a:lstStyle/>
                    <a:p>
                      <a:pPr algn="r"/>
                      <a:r>
                        <a:rPr lang="en-US" sz="1400" dirty="0"/>
                        <a:t>77.4%</a:t>
                      </a:r>
                    </a:p>
                  </a:txBody>
                  <a:tcPr marL="68580" marR="68580" marT="34290" marB="34290"/>
                </a:tc>
                <a:tc>
                  <a:txBody>
                    <a:bodyPr/>
                    <a:lstStyle/>
                    <a:p>
                      <a:pPr algn="r"/>
                      <a:r>
                        <a:rPr lang="en-US" sz="1400" dirty="0">
                          <a:solidFill>
                            <a:srgbClr val="FF0000"/>
                          </a:solidFill>
                        </a:rPr>
                        <a:t>1,054,166</a:t>
                      </a:r>
                    </a:p>
                  </a:txBody>
                  <a:tcPr marL="68580" marR="68580" marT="34290" marB="34290"/>
                </a:tc>
                <a:tc>
                  <a:txBody>
                    <a:bodyPr/>
                    <a:lstStyle/>
                    <a:p>
                      <a:pPr algn="r"/>
                      <a:r>
                        <a:rPr lang="en-US" sz="1400" dirty="0">
                          <a:solidFill>
                            <a:srgbClr val="FF0000"/>
                          </a:solidFill>
                        </a:rPr>
                        <a:t>61,009</a:t>
                      </a:r>
                    </a:p>
                  </a:txBody>
                  <a:tcPr marL="68580" marR="68580" marT="34290" marB="34290"/>
                </a:tc>
                <a:extLst>
                  <a:ext uri="{0D108BD9-81ED-4DB2-BD59-A6C34878D82A}">
                    <a16:rowId xmlns:a16="http://schemas.microsoft.com/office/drawing/2014/main" val="371687749"/>
                  </a:ext>
                </a:extLst>
              </a:tr>
              <a:tr h="274320">
                <a:tc>
                  <a:txBody>
                    <a:bodyPr/>
                    <a:lstStyle/>
                    <a:p>
                      <a:r>
                        <a:rPr lang="en-US" sz="1400" dirty="0"/>
                        <a:t>Canada</a:t>
                      </a:r>
                    </a:p>
                  </a:txBody>
                  <a:tcPr marL="68580" marR="68580" marT="34290" marB="34290"/>
                </a:tc>
                <a:tc>
                  <a:txBody>
                    <a:bodyPr/>
                    <a:lstStyle/>
                    <a:p>
                      <a:pPr algn="r"/>
                      <a:r>
                        <a:rPr lang="en-US" sz="1400" dirty="0"/>
                        <a:t>2%</a:t>
                      </a:r>
                    </a:p>
                  </a:txBody>
                  <a:tcPr marL="68580" marR="68580" marT="34290" marB="34290"/>
                </a:tc>
                <a:tc>
                  <a:txBody>
                    <a:bodyPr/>
                    <a:lstStyle/>
                    <a:p>
                      <a:pPr algn="r"/>
                      <a:r>
                        <a:rPr lang="en-US" sz="1400" dirty="0"/>
                        <a:t>10%</a:t>
                      </a:r>
                    </a:p>
                  </a:txBody>
                  <a:tcPr marL="68580" marR="68580" marT="34290" marB="34290"/>
                </a:tc>
                <a:tc>
                  <a:txBody>
                    <a:bodyPr/>
                    <a:lstStyle/>
                    <a:p>
                      <a:pPr algn="r"/>
                      <a:r>
                        <a:rPr lang="en-US" sz="1400" dirty="0"/>
                        <a:t>66.7%</a:t>
                      </a:r>
                    </a:p>
                  </a:txBody>
                  <a:tcPr marL="68580" marR="68580" marT="34290" marB="34290"/>
                </a:tc>
                <a:tc>
                  <a:txBody>
                    <a:bodyPr/>
                    <a:lstStyle/>
                    <a:p>
                      <a:pPr algn="r"/>
                      <a:r>
                        <a:rPr lang="en-US" sz="1400" dirty="0">
                          <a:solidFill>
                            <a:srgbClr val="FF0000"/>
                          </a:solidFill>
                        </a:rPr>
                        <a:t>51,231</a:t>
                      </a:r>
                    </a:p>
                  </a:txBody>
                  <a:tcPr marL="68580" marR="68580" marT="34290" marB="34290"/>
                </a:tc>
                <a:tc>
                  <a:txBody>
                    <a:bodyPr/>
                    <a:lstStyle/>
                    <a:p>
                      <a:pPr algn="r"/>
                      <a:r>
                        <a:rPr lang="en-US" sz="1400" dirty="0">
                          <a:solidFill>
                            <a:srgbClr val="FF0000"/>
                          </a:solidFill>
                        </a:rPr>
                        <a:t>2,984</a:t>
                      </a:r>
                    </a:p>
                  </a:txBody>
                  <a:tcPr marL="68580" marR="68580" marT="34290" marB="34290"/>
                </a:tc>
                <a:extLst>
                  <a:ext uri="{0D108BD9-81ED-4DB2-BD59-A6C34878D82A}">
                    <a16:rowId xmlns:a16="http://schemas.microsoft.com/office/drawing/2014/main" val="2860510019"/>
                  </a:ext>
                </a:extLst>
              </a:tr>
              <a:tr h="274320">
                <a:tc>
                  <a:txBody>
                    <a:bodyPr/>
                    <a:lstStyle/>
                    <a:p>
                      <a:r>
                        <a:rPr lang="en-US" sz="1400" dirty="0"/>
                        <a:t>UK</a:t>
                      </a:r>
                    </a:p>
                  </a:txBody>
                  <a:tcPr marL="68580" marR="68580" marT="34290" marB="34290"/>
                </a:tc>
                <a:tc>
                  <a:txBody>
                    <a:bodyPr/>
                    <a:lstStyle/>
                    <a:p>
                      <a:pPr algn="r"/>
                      <a:r>
                        <a:rPr lang="en-US" sz="1400" dirty="0"/>
                        <a:t>3%</a:t>
                      </a:r>
                    </a:p>
                  </a:txBody>
                  <a:tcPr marL="68580" marR="68580" marT="34290" marB="34290"/>
                </a:tc>
                <a:tc>
                  <a:txBody>
                    <a:bodyPr/>
                    <a:lstStyle/>
                    <a:p>
                      <a:pPr algn="r"/>
                      <a:r>
                        <a:rPr lang="en-US" sz="1400" dirty="0"/>
                        <a:t>9%</a:t>
                      </a:r>
                    </a:p>
                  </a:txBody>
                  <a:tcPr marL="68580" marR="68580" marT="34290" marB="34290"/>
                </a:tc>
                <a:tc>
                  <a:txBody>
                    <a:bodyPr/>
                    <a:lstStyle/>
                    <a:p>
                      <a:pPr algn="r"/>
                      <a:r>
                        <a:rPr lang="en-US" sz="1400" dirty="0"/>
                        <a:t>71.0%</a:t>
                      </a:r>
                    </a:p>
                  </a:txBody>
                  <a:tcPr marL="68580" marR="68580" marT="34290" marB="34290"/>
                </a:tc>
                <a:tc>
                  <a:txBody>
                    <a:bodyPr/>
                    <a:lstStyle/>
                    <a:p>
                      <a:pPr algn="r"/>
                      <a:r>
                        <a:rPr lang="en-US" sz="1400" dirty="0">
                          <a:solidFill>
                            <a:srgbClr val="FF0000"/>
                          </a:solidFill>
                        </a:rPr>
                        <a:t>165,221</a:t>
                      </a:r>
                    </a:p>
                  </a:txBody>
                  <a:tcPr marL="68580" marR="68580" marT="34290" marB="34290"/>
                </a:tc>
                <a:tc>
                  <a:txBody>
                    <a:bodyPr/>
                    <a:lstStyle/>
                    <a:p>
                      <a:pPr algn="r"/>
                      <a:r>
                        <a:rPr lang="en-US" sz="1400" dirty="0">
                          <a:solidFill>
                            <a:srgbClr val="FF0000"/>
                          </a:solidFill>
                        </a:rPr>
                        <a:t>26,097</a:t>
                      </a:r>
                    </a:p>
                  </a:txBody>
                  <a:tcPr marL="68580" marR="68580" marT="34290" marB="34290"/>
                </a:tc>
                <a:extLst>
                  <a:ext uri="{0D108BD9-81ED-4DB2-BD59-A6C34878D82A}">
                    <a16:rowId xmlns:a16="http://schemas.microsoft.com/office/drawing/2014/main" val="2048561144"/>
                  </a:ext>
                </a:extLst>
              </a:tr>
              <a:tr h="274320">
                <a:tc>
                  <a:txBody>
                    <a:bodyPr/>
                    <a:lstStyle/>
                    <a:p>
                      <a:r>
                        <a:rPr lang="en-US" sz="1400" dirty="0"/>
                        <a:t>Germany</a:t>
                      </a:r>
                    </a:p>
                  </a:txBody>
                  <a:tcPr marL="68580" marR="68580" marT="34290" marB="34290"/>
                </a:tc>
                <a:tc>
                  <a:txBody>
                    <a:bodyPr/>
                    <a:lstStyle/>
                    <a:p>
                      <a:pPr algn="r"/>
                      <a:r>
                        <a:rPr lang="en-US" sz="1400" dirty="0"/>
                        <a:t>5%</a:t>
                      </a:r>
                    </a:p>
                  </a:txBody>
                  <a:tcPr marL="68580" marR="68580" marT="34290" marB="34290"/>
                </a:tc>
                <a:tc>
                  <a:txBody>
                    <a:bodyPr/>
                    <a:lstStyle/>
                    <a:p>
                      <a:pPr algn="r"/>
                      <a:r>
                        <a:rPr lang="en-US" sz="1400" dirty="0"/>
                        <a:t>20%</a:t>
                      </a:r>
                    </a:p>
                  </a:txBody>
                  <a:tcPr marL="68580" marR="68580" marT="34290" marB="34290"/>
                </a:tc>
                <a:tc>
                  <a:txBody>
                    <a:bodyPr/>
                    <a:lstStyle/>
                    <a:p>
                      <a:pPr algn="r"/>
                      <a:r>
                        <a:rPr lang="en-US" sz="1400" dirty="0"/>
                        <a:t>61.8%</a:t>
                      </a:r>
                    </a:p>
                  </a:txBody>
                  <a:tcPr marL="68580" marR="68580" marT="34290" marB="34290"/>
                </a:tc>
                <a:tc>
                  <a:txBody>
                    <a:bodyPr/>
                    <a:lstStyle/>
                    <a:p>
                      <a:pPr algn="r"/>
                      <a:r>
                        <a:rPr lang="en-US" sz="1400" dirty="0">
                          <a:solidFill>
                            <a:srgbClr val="FF0000"/>
                          </a:solidFill>
                        </a:rPr>
                        <a:t>161,173</a:t>
                      </a:r>
                    </a:p>
                  </a:txBody>
                  <a:tcPr marL="68580" marR="68580" marT="34290" marB="34290"/>
                </a:tc>
                <a:tc>
                  <a:txBody>
                    <a:bodyPr/>
                    <a:lstStyle/>
                    <a:p>
                      <a:pPr algn="r"/>
                      <a:r>
                        <a:rPr lang="en-US" sz="1400" dirty="0">
                          <a:solidFill>
                            <a:srgbClr val="FF0000"/>
                          </a:solidFill>
                        </a:rPr>
                        <a:t>6,399</a:t>
                      </a:r>
                    </a:p>
                  </a:txBody>
                  <a:tcPr marL="68580" marR="68580" marT="34290" marB="34290"/>
                </a:tc>
                <a:extLst>
                  <a:ext uri="{0D108BD9-81ED-4DB2-BD59-A6C34878D82A}">
                    <a16:rowId xmlns:a16="http://schemas.microsoft.com/office/drawing/2014/main" val="4179247728"/>
                  </a:ext>
                </a:extLst>
              </a:tr>
              <a:tr h="274320">
                <a:tc>
                  <a:txBody>
                    <a:bodyPr/>
                    <a:lstStyle/>
                    <a:p>
                      <a:r>
                        <a:rPr lang="en-US" sz="1400" dirty="0"/>
                        <a:t>France</a:t>
                      </a:r>
                    </a:p>
                  </a:txBody>
                  <a:tcPr marL="68580" marR="68580" marT="34290" marB="34290"/>
                </a:tc>
                <a:tc>
                  <a:txBody>
                    <a:bodyPr/>
                    <a:lstStyle/>
                    <a:p>
                      <a:pPr algn="r"/>
                      <a:r>
                        <a:rPr lang="en-US" sz="1400" dirty="0"/>
                        <a:t>3%</a:t>
                      </a:r>
                    </a:p>
                  </a:txBody>
                  <a:tcPr marL="68580" marR="68580" marT="34290" marB="34290"/>
                </a:tc>
                <a:tc>
                  <a:txBody>
                    <a:bodyPr/>
                    <a:lstStyle/>
                    <a:p>
                      <a:pPr algn="r"/>
                      <a:r>
                        <a:rPr lang="en-US" sz="1400" dirty="0"/>
                        <a:t>10%</a:t>
                      </a:r>
                    </a:p>
                  </a:txBody>
                  <a:tcPr marL="68580" marR="68580" marT="34290" marB="34290"/>
                </a:tc>
                <a:tc>
                  <a:txBody>
                    <a:bodyPr/>
                    <a:lstStyle/>
                    <a:p>
                      <a:pPr algn="r"/>
                      <a:r>
                        <a:rPr lang="en-US" sz="1400" dirty="0"/>
                        <a:t>70.3%</a:t>
                      </a:r>
                    </a:p>
                  </a:txBody>
                  <a:tcPr marL="68580" marR="68580" marT="34290" marB="34290"/>
                </a:tc>
                <a:tc>
                  <a:txBody>
                    <a:bodyPr/>
                    <a:lstStyle/>
                    <a:p>
                      <a:pPr algn="r"/>
                      <a:r>
                        <a:rPr lang="en-US" sz="1400" dirty="0">
                          <a:solidFill>
                            <a:srgbClr val="FF0000"/>
                          </a:solidFill>
                        </a:rPr>
                        <a:t>167,518</a:t>
                      </a:r>
                    </a:p>
                  </a:txBody>
                  <a:tcPr marL="68580" marR="68580" marT="34290" marB="34290"/>
                </a:tc>
                <a:tc>
                  <a:txBody>
                    <a:bodyPr/>
                    <a:lstStyle/>
                    <a:p>
                      <a:pPr algn="r"/>
                      <a:r>
                        <a:rPr lang="en-US" sz="1400" dirty="0">
                          <a:solidFill>
                            <a:srgbClr val="FF0000"/>
                          </a:solidFill>
                        </a:rPr>
                        <a:t>24,087</a:t>
                      </a:r>
                    </a:p>
                  </a:txBody>
                  <a:tcPr marL="68580" marR="68580" marT="34290" marB="34290"/>
                </a:tc>
                <a:extLst>
                  <a:ext uri="{0D108BD9-81ED-4DB2-BD59-A6C34878D82A}">
                    <a16:rowId xmlns:a16="http://schemas.microsoft.com/office/drawing/2014/main" val="268972797"/>
                  </a:ext>
                </a:extLst>
              </a:tr>
              <a:tr h="274320">
                <a:tc>
                  <a:txBody>
                    <a:bodyPr/>
                    <a:lstStyle/>
                    <a:p>
                      <a:r>
                        <a:rPr lang="en-US" sz="1400" dirty="0"/>
                        <a:t>Italy</a:t>
                      </a:r>
                    </a:p>
                  </a:txBody>
                  <a:tcPr marL="68580" marR="68580" marT="34290" marB="34290"/>
                </a:tc>
                <a:tc>
                  <a:txBody>
                    <a:bodyPr/>
                    <a:lstStyle/>
                    <a:p>
                      <a:pPr algn="r"/>
                      <a:r>
                        <a:rPr lang="en-US" sz="1400" dirty="0"/>
                        <a:t>2%</a:t>
                      </a:r>
                    </a:p>
                  </a:txBody>
                  <a:tcPr marL="68580" marR="68580" marT="34290" marB="34290"/>
                </a:tc>
                <a:tc>
                  <a:txBody>
                    <a:bodyPr/>
                    <a:lstStyle/>
                    <a:p>
                      <a:pPr algn="r"/>
                      <a:r>
                        <a:rPr lang="en-US" sz="1400" dirty="0"/>
                        <a:t>15%</a:t>
                      </a:r>
                    </a:p>
                  </a:txBody>
                  <a:tcPr marL="68580" marR="68580" marT="34290" marB="34290"/>
                </a:tc>
                <a:tc>
                  <a:txBody>
                    <a:bodyPr/>
                    <a:lstStyle/>
                    <a:p>
                      <a:pPr algn="r"/>
                      <a:r>
                        <a:rPr lang="en-US" sz="1400" dirty="0"/>
                        <a:t>66.3%</a:t>
                      </a:r>
                    </a:p>
                  </a:txBody>
                  <a:tcPr marL="68580" marR="68580" marT="34290" marB="34290"/>
                </a:tc>
                <a:tc>
                  <a:txBody>
                    <a:bodyPr/>
                    <a:lstStyle/>
                    <a:p>
                      <a:pPr algn="r"/>
                      <a:r>
                        <a:rPr lang="en-US" sz="1400" dirty="0">
                          <a:solidFill>
                            <a:srgbClr val="FF0000"/>
                          </a:solidFill>
                        </a:rPr>
                        <a:t>203,591</a:t>
                      </a:r>
                    </a:p>
                  </a:txBody>
                  <a:tcPr marL="68580" marR="68580" marT="34290" marB="34290"/>
                </a:tc>
                <a:tc>
                  <a:txBody>
                    <a:bodyPr/>
                    <a:lstStyle/>
                    <a:p>
                      <a:pPr algn="r"/>
                      <a:r>
                        <a:rPr lang="en-US" sz="1400" dirty="0">
                          <a:solidFill>
                            <a:srgbClr val="FF0000"/>
                          </a:solidFill>
                        </a:rPr>
                        <a:t>27,682</a:t>
                      </a:r>
                    </a:p>
                  </a:txBody>
                  <a:tcPr marL="68580" marR="68580" marT="34290" marB="34290"/>
                </a:tc>
                <a:extLst>
                  <a:ext uri="{0D108BD9-81ED-4DB2-BD59-A6C34878D82A}">
                    <a16:rowId xmlns:a16="http://schemas.microsoft.com/office/drawing/2014/main" val="2629037930"/>
                  </a:ext>
                </a:extLst>
              </a:tr>
              <a:tr h="274320">
                <a:tc>
                  <a:txBody>
                    <a:bodyPr/>
                    <a:lstStyle/>
                    <a:p>
                      <a:r>
                        <a:rPr lang="en-US" sz="1400" dirty="0"/>
                        <a:t>Spain </a:t>
                      </a:r>
                    </a:p>
                  </a:txBody>
                  <a:tcPr marL="68580" marR="68580" marT="34290" marB="34290"/>
                </a:tc>
                <a:tc>
                  <a:txBody>
                    <a:bodyPr/>
                    <a:lstStyle/>
                    <a:p>
                      <a:pPr algn="r"/>
                      <a:r>
                        <a:rPr lang="en-US" sz="1400" dirty="0"/>
                        <a:t>2%</a:t>
                      </a:r>
                    </a:p>
                  </a:txBody>
                  <a:tcPr marL="68580" marR="68580" marT="34290" marB="34290"/>
                </a:tc>
                <a:tc>
                  <a:txBody>
                    <a:bodyPr/>
                    <a:lstStyle/>
                    <a:p>
                      <a:pPr algn="r"/>
                      <a:r>
                        <a:rPr lang="en-US" sz="1400" dirty="0"/>
                        <a:t>11%</a:t>
                      </a:r>
                    </a:p>
                  </a:txBody>
                  <a:tcPr marL="68580" marR="68580" marT="34290" marB="34290"/>
                </a:tc>
                <a:tc>
                  <a:txBody>
                    <a:bodyPr/>
                    <a:lstStyle/>
                    <a:p>
                      <a:pPr algn="r"/>
                      <a:r>
                        <a:rPr lang="en-US" sz="1400" dirty="0"/>
                        <a:t>67.7%</a:t>
                      </a:r>
                    </a:p>
                  </a:txBody>
                  <a:tcPr marL="68580" marR="68580" marT="34290" marB="34290"/>
                </a:tc>
                <a:tc>
                  <a:txBody>
                    <a:bodyPr/>
                    <a:lstStyle/>
                    <a:p>
                      <a:pPr algn="r"/>
                      <a:r>
                        <a:rPr lang="en-US" sz="1400" dirty="0">
                          <a:solidFill>
                            <a:srgbClr val="FF0000"/>
                          </a:solidFill>
                        </a:rPr>
                        <a:t>236,899</a:t>
                      </a:r>
                    </a:p>
                  </a:txBody>
                  <a:tcPr marL="68580" marR="68580" marT="34290" marB="34290"/>
                </a:tc>
                <a:tc>
                  <a:txBody>
                    <a:bodyPr/>
                    <a:lstStyle/>
                    <a:p>
                      <a:pPr algn="r"/>
                      <a:r>
                        <a:rPr lang="en-US" sz="1400" dirty="0">
                          <a:solidFill>
                            <a:srgbClr val="FF0000"/>
                          </a:solidFill>
                        </a:rPr>
                        <a:t>24,275</a:t>
                      </a:r>
                    </a:p>
                  </a:txBody>
                  <a:tcPr marL="68580" marR="68580" marT="34290" marB="34290"/>
                </a:tc>
                <a:extLst>
                  <a:ext uri="{0D108BD9-81ED-4DB2-BD59-A6C34878D82A}">
                    <a16:rowId xmlns:a16="http://schemas.microsoft.com/office/drawing/2014/main" val="62665096"/>
                  </a:ext>
                </a:extLst>
              </a:tr>
              <a:tr h="274320">
                <a:tc>
                  <a:txBody>
                    <a:bodyPr/>
                    <a:lstStyle/>
                    <a:p>
                      <a:r>
                        <a:rPr lang="en-US" sz="1400" dirty="0"/>
                        <a:t>Japan</a:t>
                      </a:r>
                    </a:p>
                  </a:txBody>
                  <a:tcPr marL="68580" marR="68580" marT="34290" marB="34290"/>
                </a:tc>
                <a:tc>
                  <a:txBody>
                    <a:bodyPr/>
                    <a:lstStyle/>
                    <a:p>
                      <a:pPr algn="r"/>
                      <a:r>
                        <a:rPr lang="en-US" sz="1400" dirty="0"/>
                        <a:t>6%</a:t>
                      </a:r>
                    </a:p>
                  </a:txBody>
                  <a:tcPr marL="68580" marR="68580" marT="34290" marB="34290"/>
                </a:tc>
                <a:tc>
                  <a:txBody>
                    <a:bodyPr/>
                    <a:lstStyle/>
                    <a:p>
                      <a:pPr algn="r"/>
                      <a:r>
                        <a:rPr lang="en-US" sz="1400" dirty="0"/>
                        <a:t>21%</a:t>
                      </a:r>
                    </a:p>
                  </a:txBody>
                  <a:tcPr marL="68580" marR="68580" marT="34290" marB="34290"/>
                </a:tc>
                <a:tc>
                  <a:txBody>
                    <a:bodyPr/>
                    <a:lstStyle/>
                    <a:p>
                      <a:pPr algn="r"/>
                      <a:r>
                        <a:rPr lang="en-US" sz="1400" dirty="0"/>
                        <a:t>69.1%</a:t>
                      </a:r>
                    </a:p>
                  </a:txBody>
                  <a:tcPr marL="68580" marR="68580" marT="34290" marB="34290"/>
                </a:tc>
                <a:tc>
                  <a:txBody>
                    <a:bodyPr/>
                    <a:lstStyle/>
                    <a:p>
                      <a:pPr algn="r"/>
                      <a:r>
                        <a:rPr lang="en-US" sz="1400" dirty="0">
                          <a:solidFill>
                            <a:srgbClr val="FF0000"/>
                          </a:solidFill>
                        </a:rPr>
                        <a:t>13,736</a:t>
                      </a:r>
                    </a:p>
                  </a:txBody>
                  <a:tcPr marL="68580" marR="68580" marT="34290" marB="34290"/>
                </a:tc>
                <a:tc>
                  <a:txBody>
                    <a:bodyPr/>
                    <a:lstStyle/>
                    <a:p>
                      <a:pPr algn="r"/>
                      <a:r>
                        <a:rPr lang="en-US" sz="1400" dirty="0">
                          <a:solidFill>
                            <a:srgbClr val="FF0000"/>
                          </a:solidFill>
                        </a:rPr>
                        <a:t>394</a:t>
                      </a:r>
                    </a:p>
                  </a:txBody>
                  <a:tcPr marL="68580" marR="68580" marT="34290" marB="34290"/>
                </a:tc>
                <a:extLst>
                  <a:ext uri="{0D108BD9-81ED-4DB2-BD59-A6C34878D82A}">
                    <a16:rowId xmlns:a16="http://schemas.microsoft.com/office/drawing/2014/main" val="384801853"/>
                  </a:ext>
                </a:extLst>
              </a:tr>
              <a:tr h="274320">
                <a:tc>
                  <a:txBody>
                    <a:bodyPr/>
                    <a:lstStyle/>
                    <a:p>
                      <a:r>
                        <a:rPr lang="en-US" sz="1400" dirty="0"/>
                        <a:t>China</a:t>
                      </a:r>
                    </a:p>
                  </a:txBody>
                  <a:tcPr marL="68580" marR="68580" marT="34290" marB="34290"/>
                </a:tc>
                <a:tc>
                  <a:txBody>
                    <a:bodyPr/>
                    <a:lstStyle/>
                    <a:p>
                      <a:pPr algn="r"/>
                      <a:r>
                        <a:rPr lang="en-US" sz="1400" dirty="0"/>
                        <a:t>16%</a:t>
                      </a:r>
                    </a:p>
                  </a:txBody>
                  <a:tcPr marL="68580" marR="68580" marT="34290" marB="34290"/>
                </a:tc>
                <a:tc>
                  <a:txBody>
                    <a:bodyPr/>
                    <a:lstStyle/>
                    <a:p>
                      <a:pPr algn="r"/>
                      <a:r>
                        <a:rPr lang="en-US" sz="1400" dirty="0"/>
                        <a:t>29%</a:t>
                      </a:r>
                    </a:p>
                  </a:txBody>
                  <a:tcPr marL="68580" marR="68580" marT="34290" marB="34290"/>
                </a:tc>
                <a:tc>
                  <a:txBody>
                    <a:bodyPr/>
                    <a:lstStyle/>
                    <a:p>
                      <a:pPr algn="r"/>
                      <a:r>
                        <a:rPr lang="en-US" sz="1400" dirty="0"/>
                        <a:t>52.2%</a:t>
                      </a:r>
                    </a:p>
                  </a:txBody>
                  <a:tcPr marL="68580" marR="68580" marT="34290" marB="34290"/>
                </a:tc>
                <a:tc>
                  <a:txBody>
                    <a:bodyPr/>
                    <a:lstStyle/>
                    <a:p>
                      <a:pPr algn="r"/>
                      <a:r>
                        <a:rPr lang="en-US" sz="1400" dirty="0">
                          <a:solidFill>
                            <a:srgbClr val="FF0000"/>
                          </a:solidFill>
                        </a:rPr>
                        <a:t>82,858</a:t>
                      </a:r>
                    </a:p>
                  </a:txBody>
                  <a:tcPr marL="68580" marR="68580" marT="34290" marB="34290"/>
                </a:tc>
                <a:tc>
                  <a:txBody>
                    <a:bodyPr/>
                    <a:lstStyle/>
                    <a:p>
                      <a:pPr algn="r"/>
                      <a:r>
                        <a:rPr lang="en-US" sz="1400" dirty="0">
                          <a:solidFill>
                            <a:srgbClr val="FF0000"/>
                          </a:solidFill>
                        </a:rPr>
                        <a:t>4,633</a:t>
                      </a:r>
                    </a:p>
                  </a:txBody>
                  <a:tcPr marL="68580" marR="68580" marT="34290" marB="34290"/>
                </a:tc>
                <a:extLst>
                  <a:ext uri="{0D108BD9-81ED-4DB2-BD59-A6C34878D82A}">
                    <a16:rowId xmlns:a16="http://schemas.microsoft.com/office/drawing/2014/main" val="251564093"/>
                  </a:ext>
                </a:extLst>
              </a:tr>
            </a:tbl>
          </a:graphicData>
        </a:graphic>
      </p:graphicFrame>
      <p:sp>
        <p:nvSpPr>
          <p:cNvPr id="15" name="TextBox 14">
            <a:extLst>
              <a:ext uri="{FF2B5EF4-FFF2-40B4-BE49-F238E27FC236}">
                <a16:creationId xmlns:a16="http://schemas.microsoft.com/office/drawing/2014/main" id="{55C43383-3541-6146-AF92-C93378B52511}"/>
              </a:ext>
            </a:extLst>
          </p:cNvPr>
          <p:cNvSpPr txBox="1"/>
          <p:nvPr/>
        </p:nvSpPr>
        <p:spPr>
          <a:xfrm>
            <a:off x="2089629" y="5984113"/>
            <a:ext cx="6362832" cy="300082"/>
          </a:xfrm>
          <a:prstGeom prst="rect">
            <a:avLst/>
          </a:prstGeom>
          <a:noFill/>
        </p:spPr>
        <p:txBody>
          <a:bodyPr wrap="none" rtlCol="0">
            <a:spAutoFit/>
          </a:bodyPr>
          <a:lstStyle/>
          <a:p>
            <a:r>
              <a:rPr lang="en-US" sz="1350" dirty="0"/>
              <a:t>Source: World Bank, Johns Hopkins Coronavirus Resource Center, </a:t>
            </a:r>
            <a:r>
              <a:rPr lang="en-US" sz="1350" dirty="0" err="1"/>
              <a:t>Worldometer</a:t>
            </a:r>
            <a:endParaRPr lang="en-US" sz="1350" dirty="0"/>
          </a:p>
        </p:txBody>
      </p:sp>
    </p:spTree>
    <p:extLst>
      <p:ext uri="{BB962C8B-B14F-4D97-AF65-F5344CB8AC3E}">
        <p14:creationId xmlns:p14="http://schemas.microsoft.com/office/powerpoint/2010/main" val="3139460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a:extLst>
              <a:ext uri="{FF2B5EF4-FFF2-40B4-BE49-F238E27FC236}">
                <a16:creationId xmlns:a16="http://schemas.microsoft.com/office/drawing/2014/main" id="{79F1C3D8-45DE-1342-8755-F50D683F1E94}"/>
              </a:ext>
            </a:extLst>
          </p:cNvPr>
          <p:cNvSpPr>
            <a:spLocks noGrp="1"/>
          </p:cNvSpPr>
          <p:nvPr>
            <p:ph type="sldNum" sz="quarter" idx="12"/>
          </p:nvPr>
        </p:nvSpPr>
        <p:spPr>
          <a:xfrm>
            <a:off x="8129980" y="6134154"/>
            <a:ext cx="2133600" cy="365125"/>
          </a:xfrm>
        </p:spPr>
        <p:txBody>
          <a:bodyPr/>
          <a:lstStyle/>
          <a:p>
            <a:fld id="{D9F085D5-EC86-4F6A-B501-C1359CB39116}" type="slidenum">
              <a:rPr lang="en-GB" smtClean="0"/>
              <a:t>17</a:t>
            </a:fld>
            <a:endParaRPr lang="en-GB"/>
          </a:p>
        </p:txBody>
      </p:sp>
      <p:sp>
        <p:nvSpPr>
          <p:cNvPr id="11" name="Title 1">
            <a:extLst>
              <a:ext uri="{FF2B5EF4-FFF2-40B4-BE49-F238E27FC236}">
                <a16:creationId xmlns:a16="http://schemas.microsoft.com/office/drawing/2014/main" id="{3091CF6E-2384-E94C-8B79-A89251C2BE4A}"/>
              </a:ext>
            </a:extLst>
          </p:cNvPr>
          <p:cNvSpPr txBox="1">
            <a:spLocks/>
          </p:cNvSpPr>
          <p:nvPr/>
        </p:nvSpPr>
        <p:spPr>
          <a:xfrm>
            <a:off x="735724" y="274638"/>
            <a:ext cx="10720552" cy="1143000"/>
          </a:xfrm>
          <a:prstGeom prst="rect">
            <a:avLst/>
          </a:prstGeom>
          <a:ln>
            <a:solidFill>
              <a:srgbClr val="522D80"/>
            </a:solidFill>
          </a:ln>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522D80"/>
                </a:solidFill>
              </a:rPr>
              <a:t>GDP Shares and Impact of COVID-19</a:t>
            </a:r>
          </a:p>
        </p:txBody>
      </p:sp>
      <p:graphicFrame>
        <p:nvGraphicFramePr>
          <p:cNvPr id="14" name="Table 13">
            <a:extLst>
              <a:ext uri="{FF2B5EF4-FFF2-40B4-BE49-F238E27FC236}">
                <a16:creationId xmlns:a16="http://schemas.microsoft.com/office/drawing/2014/main" id="{B5E07121-8D68-E344-8326-1E64D2DB657A}"/>
              </a:ext>
            </a:extLst>
          </p:cNvPr>
          <p:cNvGraphicFramePr>
            <a:graphicFrameLocks noGrp="1"/>
          </p:cNvGraphicFramePr>
          <p:nvPr>
            <p:extLst>
              <p:ext uri="{D42A27DB-BD31-4B8C-83A1-F6EECF244321}">
                <p14:modId xmlns:p14="http://schemas.microsoft.com/office/powerpoint/2010/main" val="3773773299"/>
              </p:ext>
            </p:extLst>
          </p:nvPr>
        </p:nvGraphicFramePr>
        <p:xfrm>
          <a:off x="1470454" y="1757775"/>
          <a:ext cx="8246878" cy="3886200"/>
        </p:xfrm>
        <a:graphic>
          <a:graphicData uri="http://schemas.openxmlformats.org/drawingml/2006/table">
            <a:tbl>
              <a:tblPr firstRow="1" bandRow="1">
                <a:tableStyleId>{5C22544A-7EE6-4342-B048-85BDC9FD1C3A}</a:tableStyleId>
              </a:tblPr>
              <a:tblGrid>
                <a:gridCol w="1174352">
                  <a:extLst>
                    <a:ext uri="{9D8B030D-6E8A-4147-A177-3AD203B41FA5}">
                      <a16:colId xmlns:a16="http://schemas.microsoft.com/office/drawing/2014/main" val="2971719357"/>
                    </a:ext>
                  </a:extLst>
                </a:gridCol>
                <a:gridCol w="1015849">
                  <a:extLst>
                    <a:ext uri="{9D8B030D-6E8A-4147-A177-3AD203B41FA5}">
                      <a16:colId xmlns:a16="http://schemas.microsoft.com/office/drawing/2014/main" val="1224622974"/>
                    </a:ext>
                  </a:extLst>
                </a:gridCol>
                <a:gridCol w="1340057">
                  <a:extLst>
                    <a:ext uri="{9D8B030D-6E8A-4147-A177-3AD203B41FA5}">
                      <a16:colId xmlns:a16="http://schemas.microsoft.com/office/drawing/2014/main" val="664990318"/>
                    </a:ext>
                  </a:extLst>
                </a:gridCol>
                <a:gridCol w="1179155">
                  <a:extLst>
                    <a:ext uri="{9D8B030D-6E8A-4147-A177-3AD203B41FA5}">
                      <a16:colId xmlns:a16="http://schemas.microsoft.com/office/drawing/2014/main" val="2206071577"/>
                    </a:ext>
                  </a:extLst>
                </a:gridCol>
                <a:gridCol w="1179155">
                  <a:extLst>
                    <a:ext uri="{9D8B030D-6E8A-4147-A177-3AD203B41FA5}">
                      <a16:colId xmlns:a16="http://schemas.microsoft.com/office/drawing/2014/main" val="476198191"/>
                    </a:ext>
                  </a:extLst>
                </a:gridCol>
                <a:gridCol w="1179155">
                  <a:extLst>
                    <a:ext uri="{9D8B030D-6E8A-4147-A177-3AD203B41FA5}">
                      <a16:colId xmlns:a16="http://schemas.microsoft.com/office/drawing/2014/main" val="2536194390"/>
                    </a:ext>
                  </a:extLst>
                </a:gridCol>
                <a:gridCol w="1179155">
                  <a:extLst>
                    <a:ext uri="{9D8B030D-6E8A-4147-A177-3AD203B41FA5}">
                      <a16:colId xmlns:a16="http://schemas.microsoft.com/office/drawing/2014/main" val="1222525395"/>
                    </a:ext>
                  </a:extLst>
                </a:gridCol>
              </a:tblGrid>
              <a:tr h="724766">
                <a:tc>
                  <a:txBody>
                    <a:bodyPr/>
                    <a:lstStyle/>
                    <a:p>
                      <a:r>
                        <a:rPr lang="en-US" sz="1400" dirty="0"/>
                        <a:t>Countries</a:t>
                      </a:r>
                    </a:p>
                  </a:txBody>
                  <a:tcPr marL="68580" marR="68580" marT="34290" marB="34290">
                    <a:solidFill>
                      <a:srgbClr val="0432FF"/>
                    </a:solidFill>
                  </a:tcPr>
                </a:tc>
                <a:tc>
                  <a:txBody>
                    <a:bodyPr/>
                    <a:lstStyle/>
                    <a:p>
                      <a:r>
                        <a:rPr lang="en-US" sz="1400" dirty="0"/>
                        <a:t>Share of World GDP</a:t>
                      </a:r>
                    </a:p>
                  </a:txBody>
                  <a:tcPr marL="68580" marR="68580" marT="34290" marB="34290">
                    <a:solidFill>
                      <a:srgbClr val="0432FF"/>
                    </a:solidFill>
                  </a:tcPr>
                </a:tc>
                <a:tc>
                  <a:txBody>
                    <a:bodyPr/>
                    <a:lstStyle/>
                    <a:p>
                      <a:r>
                        <a:rPr lang="en-US" sz="1400" dirty="0"/>
                        <a:t>Manufacturing as a Share of GDP</a:t>
                      </a:r>
                    </a:p>
                  </a:txBody>
                  <a:tcPr marL="68580" marR="68580" marT="34290" marB="34290">
                    <a:solidFill>
                      <a:srgbClr val="0432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Services as a Share of GDP</a:t>
                      </a:r>
                    </a:p>
                    <a:p>
                      <a:endParaRPr lang="en-US" sz="1400" dirty="0"/>
                    </a:p>
                  </a:txBody>
                  <a:tcPr marL="68580" marR="68580" marT="34290" marB="34290">
                    <a:solidFill>
                      <a:srgbClr val="0432FF"/>
                    </a:solidFill>
                  </a:tcPr>
                </a:tc>
                <a:tc>
                  <a:txBody>
                    <a:bodyPr/>
                    <a:lstStyle/>
                    <a:p>
                      <a:r>
                        <a:rPr lang="en-US" sz="1400" dirty="0"/>
                        <a:t>Confirmed Cases</a:t>
                      </a:r>
                    </a:p>
                  </a:txBody>
                  <a:tcPr marL="68580" marR="68580" marT="34290" marB="34290">
                    <a:solidFill>
                      <a:srgbClr val="0432FF"/>
                    </a:solidFill>
                  </a:tcPr>
                </a:tc>
                <a:tc>
                  <a:txBody>
                    <a:bodyPr/>
                    <a:lstStyle/>
                    <a:p>
                      <a:r>
                        <a:rPr lang="en-US" sz="1400" dirty="0"/>
                        <a:t>Deaths</a:t>
                      </a:r>
                    </a:p>
                    <a:p>
                      <a:endParaRPr lang="en-US" sz="1400" dirty="0"/>
                    </a:p>
                  </a:txBody>
                  <a:tcPr marL="68580" marR="68580" marT="34290" marB="34290">
                    <a:solidFill>
                      <a:srgbClr val="0432FF"/>
                    </a:solidFill>
                  </a:tcPr>
                </a:tc>
                <a:tc>
                  <a:txBody>
                    <a:bodyPr/>
                    <a:lstStyle/>
                    <a:p>
                      <a:r>
                        <a:rPr lang="en-US" sz="1400" dirty="0"/>
                        <a:t>GSP Growth</a:t>
                      </a:r>
                    </a:p>
                  </a:txBody>
                  <a:tcPr marL="68580" marR="68580" marT="34290" marB="34290">
                    <a:solidFill>
                      <a:srgbClr val="0432FF"/>
                    </a:solidFill>
                  </a:tcPr>
                </a:tc>
                <a:extLst>
                  <a:ext uri="{0D108BD9-81ED-4DB2-BD59-A6C34878D82A}">
                    <a16:rowId xmlns:a16="http://schemas.microsoft.com/office/drawing/2014/main" val="905001205"/>
                  </a:ext>
                </a:extLst>
              </a:tr>
              <a:tr h="390258">
                <a:tc>
                  <a:txBody>
                    <a:bodyPr/>
                    <a:lstStyle/>
                    <a:p>
                      <a:r>
                        <a:rPr lang="en-US" sz="1400" dirty="0"/>
                        <a:t>United States</a:t>
                      </a:r>
                    </a:p>
                  </a:txBody>
                  <a:tcPr marL="68580" marR="68580" marT="34290" marB="34290"/>
                </a:tc>
                <a:tc>
                  <a:txBody>
                    <a:bodyPr/>
                    <a:lstStyle/>
                    <a:p>
                      <a:pPr algn="r"/>
                      <a:r>
                        <a:rPr lang="en-US" sz="1400" dirty="0"/>
                        <a:t>24%</a:t>
                      </a:r>
                    </a:p>
                  </a:txBody>
                  <a:tcPr marL="68580" marR="68580" marT="34290" marB="34290"/>
                </a:tc>
                <a:tc>
                  <a:txBody>
                    <a:bodyPr/>
                    <a:lstStyle/>
                    <a:p>
                      <a:pPr algn="r"/>
                      <a:r>
                        <a:rPr lang="en-US" sz="1400" dirty="0"/>
                        <a:t>11%</a:t>
                      </a:r>
                    </a:p>
                  </a:txBody>
                  <a:tcPr marL="68580" marR="68580" marT="34290" marB="34290"/>
                </a:tc>
                <a:tc>
                  <a:txBody>
                    <a:bodyPr/>
                    <a:lstStyle/>
                    <a:p>
                      <a:pPr algn="r"/>
                      <a:r>
                        <a:rPr lang="en-US" sz="1400" dirty="0"/>
                        <a:t>77.4%</a:t>
                      </a:r>
                    </a:p>
                  </a:txBody>
                  <a:tcPr marL="68580" marR="68580" marT="34290" marB="34290"/>
                </a:tc>
                <a:tc>
                  <a:txBody>
                    <a:bodyPr/>
                    <a:lstStyle/>
                    <a:p>
                      <a:pPr algn="r"/>
                      <a:r>
                        <a:rPr lang="en-US" sz="1400" dirty="0">
                          <a:solidFill>
                            <a:srgbClr val="FF0000"/>
                          </a:solidFill>
                        </a:rPr>
                        <a:t>1,054,166</a:t>
                      </a:r>
                    </a:p>
                  </a:txBody>
                  <a:tcPr marL="68580" marR="68580" marT="34290" marB="34290"/>
                </a:tc>
                <a:tc>
                  <a:txBody>
                    <a:bodyPr/>
                    <a:lstStyle/>
                    <a:p>
                      <a:pPr algn="r"/>
                      <a:r>
                        <a:rPr lang="en-US" sz="1400" dirty="0">
                          <a:solidFill>
                            <a:srgbClr val="FF0000"/>
                          </a:solidFill>
                        </a:rPr>
                        <a:t>61,009</a:t>
                      </a:r>
                    </a:p>
                  </a:txBody>
                  <a:tcPr marL="68580" marR="68580" marT="34290" marB="34290"/>
                </a:tc>
                <a:tc>
                  <a:txBody>
                    <a:bodyPr/>
                    <a:lstStyle/>
                    <a:p>
                      <a:pPr algn="r"/>
                      <a:r>
                        <a:rPr lang="en-US" sz="1400" dirty="0">
                          <a:solidFill>
                            <a:srgbClr val="FF0000"/>
                          </a:solidFill>
                        </a:rPr>
                        <a:t>-5.9</a:t>
                      </a:r>
                    </a:p>
                  </a:txBody>
                  <a:tcPr marL="68580" marR="68580" marT="34290" marB="34290"/>
                </a:tc>
                <a:extLst>
                  <a:ext uri="{0D108BD9-81ED-4DB2-BD59-A6C34878D82A}">
                    <a16:rowId xmlns:a16="http://schemas.microsoft.com/office/drawing/2014/main" val="371687749"/>
                  </a:ext>
                </a:extLst>
              </a:tr>
              <a:tr h="274320">
                <a:tc>
                  <a:txBody>
                    <a:bodyPr/>
                    <a:lstStyle/>
                    <a:p>
                      <a:r>
                        <a:rPr lang="en-US" sz="1400" dirty="0"/>
                        <a:t>Canada</a:t>
                      </a:r>
                    </a:p>
                  </a:txBody>
                  <a:tcPr marL="68580" marR="68580" marT="34290" marB="34290"/>
                </a:tc>
                <a:tc>
                  <a:txBody>
                    <a:bodyPr/>
                    <a:lstStyle/>
                    <a:p>
                      <a:pPr algn="r"/>
                      <a:r>
                        <a:rPr lang="en-US" sz="1400" dirty="0"/>
                        <a:t>2%</a:t>
                      </a:r>
                    </a:p>
                  </a:txBody>
                  <a:tcPr marL="68580" marR="68580" marT="34290" marB="34290"/>
                </a:tc>
                <a:tc>
                  <a:txBody>
                    <a:bodyPr/>
                    <a:lstStyle/>
                    <a:p>
                      <a:pPr algn="r"/>
                      <a:r>
                        <a:rPr lang="en-US" sz="1400" dirty="0"/>
                        <a:t>10%</a:t>
                      </a:r>
                    </a:p>
                  </a:txBody>
                  <a:tcPr marL="68580" marR="68580" marT="34290" marB="34290"/>
                </a:tc>
                <a:tc>
                  <a:txBody>
                    <a:bodyPr/>
                    <a:lstStyle/>
                    <a:p>
                      <a:pPr algn="r"/>
                      <a:r>
                        <a:rPr lang="en-US" sz="1400" dirty="0"/>
                        <a:t>66.7%</a:t>
                      </a:r>
                    </a:p>
                  </a:txBody>
                  <a:tcPr marL="68580" marR="68580" marT="34290" marB="34290"/>
                </a:tc>
                <a:tc>
                  <a:txBody>
                    <a:bodyPr/>
                    <a:lstStyle/>
                    <a:p>
                      <a:pPr algn="r"/>
                      <a:r>
                        <a:rPr lang="en-US" sz="1400" dirty="0">
                          <a:solidFill>
                            <a:srgbClr val="FF0000"/>
                          </a:solidFill>
                        </a:rPr>
                        <a:t>51,231</a:t>
                      </a:r>
                    </a:p>
                  </a:txBody>
                  <a:tcPr marL="68580" marR="68580" marT="34290" marB="34290"/>
                </a:tc>
                <a:tc>
                  <a:txBody>
                    <a:bodyPr/>
                    <a:lstStyle/>
                    <a:p>
                      <a:pPr algn="r"/>
                      <a:r>
                        <a:rPr lang="en-US" sz="1400" dirty="0">
                          <a:solidFill>
                            <a:srgbClr val="FF0000"/>
                          </a:solidFill>
                        </a:rPr>
                        <a:t>2,984</a:t>
                      </a:r>
                    </a:p>
                  </a:txBody>
                  <a:tcPr marL="68580" marR="68580" marT="34290" marB="34290"/>
                </a:tc>
                <a:tc>
                  <a:txBody>
                    <a:bodyPr/>
                    <a:lstStyle/>
                    <a:p>
                      <a:pPr algn="r"/>
                      <a:r>
                        <a:rPr lang="en-US" sz="1400" dirty="0">
                          <a:solidFill>
                            <a:srgbClr val="FF0000"/>
                          </a:solidFill>
                        </a:rPr>
                        <a:t>-6.2</a:t>
                      </a:r>
                    </a:p>
                  </a:txBody>
                  <a:tcPr marL="68580" marR="68580" marT="34290" marB="34290"/>
                </a:tc>
                <a:extLst>
                  <a:ext uri="{0D108BD9-81ED-4DB2-BD59-A6C34878D82A}">
                    <a16:rowId xmlns:a16="http://schemas.microsoft.com/office/drawing/2014/main" val="2860510019"/>
                  </a:ext>
                </a:extLst>
              </a:tr>
              <a:tr h="274320">
                <a:tc>
                  <a:txBody>
                    <a:bodyPr/>
                    <a:lstStyle/>
                    <a:p>
                      <a:r>
                        <a:rPr lang="en-US" sz="1400" dirty="0"/>
                        <a:t>UK</a:t>
                      </a:r>
                    </a:p>
                  </a:txBody>
                  <a:tcPr marL="68580" marR="68580" marT="34290" marB="34290"/>
                </a:tc>
                <a:tc>
                  <a:txBody>
                    <a:bodyPr/>
                    <a:lstStyle/>
                    <a:p>
                      <a:pPr algn="r"/>
                      <a:r>
                        <a:rPr lang="en-US" sz="1400" dirty="0"/>
                        <a:t>3%</a:t>
                      </a:r>
                    </a:p>
                  </a:txBody>
                  <a:tcPr marL="68580" marR="68580" marT="34290" marB="34290"/>
                </a:tc>
                <a:tc>
                  <a:txBody>
                    <a:bodyPr/>
                    <a:lstStyle/>
                    <a:p>
                      <a:pPr algn="r"/>
                      <a:r>
                        <a:rPr lang="en-US" sz="1400" dirty="0"/>
                        <a:t>9%</a:t>
                      </a:r>
                    </a:p>
                  </a:txBody>
                  <a:tcPr marL="68580" marR="68580" marT="34290" marB="34290"/>
                </a:tc>
                <a:tc>
                  <a:txBody>
                    <a:bodyPr/>
                    <a:lstStyle/>
                    <a:p>
                      <a:pPr algn="r"/>
                      <a:r>
                        <a:rPr lang="en-US" sz="1400" dirty="0"/>
                        <a:t>71.0%</a:t>
                      </a:r>
                    </a:p>
                  </a:txBody>
                  <a:tcPr marL="68580" marR="68580" marT="34290" marB="34290"/>
                </a:tc>
                <a:tc>
                  <a:txBody>
                    <a:bodyPr/>
                    <a:lstStyle/>
                    <a:p>
                      <a:pPr algn="r"/>
                      <a:r>
                        <a:rPr lang="en-US" sz="1400" dirty="0">
                          <a:solidFill>
                            <a:srgbClr val="FF0000"/>
                          </a:solidFill>
                        </a:rPr>
                        <a:t>165,221</a:t>
                      </a:r>
                    </a:p>
                  </a:txBody>
                  <a:tcPr marL="68580" marR="68580" marT="34290" marB="34290"/>
                </a:tc>
                <a:tc>
                  <a:txBody>
                    <a:bodyPr/>
                    <a:lstStyle/>
                    <a:p>
                      <a:pPr algn="r"/>
                      <a:r>
                        <a:rPr lang="en-US" sz="1400" dirty="0">
                          <a:solidFill>
                            <a:srgbClr val="FF0000"/>
                          </a:solidFill>
                        </a:rPr>
                        <a:t>26,097</a:t>
                      </a:r>
                    </a:p>
                  </a:txBody>
                  <a:tcPr marL="68580" marR="68580" marT="34290" marB="34290"/>
                </a:tc>
                <a:tc>
                  <a:txBody>
                    <a:bodyPr/>
                    <a:lstStyle/>
                    <a:p>
                      <a:pPr algn="r"/>
                      <a:r>
                        <a:rPr lang="en-US" sz="1400" dirty="0">
                          <a:solidFill>
                            <a:srgbClr val="FF0000"/>
                          </a:solidFill>
                        </a:rPr>
                        <a:t>-6.5</a:t>
                      </a:r>
                    </a:p>
                  </a:txBody>
                  <a:tcPr marL="68580" marR="68580" marT="34290" marB="34290"/>
                </a:tc>
                <a:extLst>
                  <a:ext uri="{0D108BD9-81ED-4DB2-BD59-A6C34878D82A}">
                    <a16:rowId xmlns:a16="http://schemas.microsoft.com/office/drawing/2014/main" val="2048561144"/>
                  </a:ext>
                </a:extLst>
              </a:tr>
              <a:tr h="274320">
                <a:tc>
                  <a:txBody>
                    <a:bodyPr/>
                    <a:lstStyle/>
                    <a:p>
                      <a:r>
                        <a:rPr lang="en-US" sz="1400" dirty="0"/>
                        <a:t>Germany</a:t>
                      </a:r>
                    </a:p>
                  </a:txBody>
                  <a:tcPr marL="68580" marR="68580" marT="34290" marB="34290"/>
                </a:tc>
                <a:tc>
                  <a:txBody>
                    <a:bodyPr/>
                    <a:lstStyle/>
                    <a:p>
                      <a:pPr algn="r"/>
                      <a:r>
                        <a:rPr lang="en-US" sz="1400" dirty="0"/>
                        <a:t>5%</a:t>
                      </a:r>
                    </a:p>
                  </a:txBody>
                  <a:tcPr marL="68580" marR="68580" marT="34290" marB="34290"/>
                </a:tc>
                <a:tc>
                  <a:txBody>
                    <a:bodyPr/>
                    <a:lstStyle/>
                    <a:p>
                      <a:pPr algn="r"/>
                      <a:r>
                        <a:rPr lang="en-US" sz="1400" dirty="0"/>
                        <a:t>20%</a:t>
                      </a:r>
                    </a:p>
                  </a:txBody>
                  <a:tcPr marL="68580" marR="68580" marT="34290" marB="34290"/>
                </a:tc>
                <a:tc>
                  <a:txBody>
                    <a:bodyPr/>
                    <a:lstStyle/>
                    <a:p>
                      <a:pPr algn="r"/>
                      <a:r>
                        <a:rPr lang="en-US" sz="1400" dirty="0"/>
                        <a:t>61.8%</a:t>
                      </a:r>
                    </a:p>
                  </a:txBody>
                  <a:tcPr marL="68580" marR="68580" marT="34290" marB="34290"/>
                </a:tc>
                <a:tc>
                  <a:txBody>
                    <a:bodyPr/>
                    <a:lstStyle/>
                    <a:p>
                      <a:pPr algn="r"/>
                      <a:r>
                        <a:rPr lang="en-US" sz="1400" dirty="0">
                          <a:solidFill>
                            <a:srgbClr val="FF0000"/>
                          </a:solidFill>
                        </a:rPr>
                        <a:t>161,173</a:t>
                      </a:r>
                    </a:p>
                  </a:txBody>
                  <a:tcPr marL="68580" marR="68580" marT="34290" marB="34290"/>
                </a:tc>
                <a:tc>
                  <a:txBody>
                    <a:bodyPr/>
                    <a:lstStyle/>
                    <a:p>
                      <a:pPr algn="r"/>
                      <a:r>
                        <a:rPr lang="en-US" sz="1400" dirty="0">
                          <a:solidFill>
                            <a:srgbClr val="FF0000"/>
                          </a:solidFill>
                        </a:rPr>
                        <a:t>6,399</a:t>
                      </a:r>
                    </a:p>
                  </a:txBody>
                  <a:tcPr marL="68580" marR="68580" marT="34290" marB="34290"/>
                </a:tc>
                <a:tc>
                  <a:txBody>
                    <a:bodyPr/>
                    <a:lstStyle/>
                    <a:p>
                      <a:pPr algn="r"/>
                      <a:r>
                        <a:rPr lang="en-US" sz="1400" dirty="0">
                          <a:solidFill>
                            <a:srgbClr val="FF0000"/>
                          </a:solidFill>
                        </a:rPr>
                        <a:t>-7.0</a:t>
                      </a:r>
                    </a:p>
                  </a:txBody>
                  <a:tcPr marL="68580" marR="68580" marT="34290" marB="34290"/>
                </a:tc>
                <a:extLst>
                  <a:ext uri="{0D108BD9-81ED-4DB2-BD59-A6C34878D82A}">
                    <a16:rowId xmlns:a16="http://schemas.microsoft.com/office/drawing/2014/main" val="4179247728"/>
                  </a:ext>
                </a:extLst>
              </a:tr>
              <a:tr h="274320">
                <a:tc>
                  <a:txBody>
                    <a:bodyPr/>
                    <a:lstStyle/>
                    <a:p>
                      <a:r>
                        <a:rPr lang="en-US" sz="1400" dirty="0"/>
                        <a:t>France</a:t>
                      </a:r>
                    </a:p>
                  </a:txBody>
                  <a:tcPr marL="68580" marR="68580" marT="34290" marB="34290"/>
                </a:tc>
                <a:tc>
                  <a:txBody>
                    <a:bodyPr/>
                    <a:lstStyle/>
                    <a:p>
                      <a:pPr algn="r"/>
                      <a:r>
                        <a:rPr lang="en-US" sz="1400" dirty="0"/>
                        <a:t>3%</a:t>
                      </a:r>
                    </a:p>
                  </a:txBody>
                  <a:tcPr marL="68580" marR="68580" marT="34290" marB="34290"/>
                </a:tc>
                <a:tc>
                  <a:txBody>
                    <a:bodyPr/>
                    <a:lstStyle/>
                    <a:p>
                      <a:pPr algn="r"/>
                      <a:r>
                        <a:rPr lang="en-US" sz="1400" dirty="0"/>
                        <a:t>10%</a:t>
                      </a:r>
                    </a:p>
                  </a:txBody>
                  <a:tcPr marL="68580" marR="68580" marT="34290" marB="34290"/>
                </a:tc>
                <a:tc>
                  <a:txBody>
                    <a:bodyPr/>
                    <a:lstStyle/>
                    <a:p>
                      <a:pPr algn="r"/>
                      <a:r>
                        <a:rPr lang="en-US" sz="1400" dirty="0"/>
                        <a:t>70.3%</a:t>
                      </a:r>
                    </a:p>
                  </a:txBody>
                  <a:tcPr marL="68580" marR="68580" marT="34290" marB="34290"/>
                </a:tc>
                <a:tc>
                  <a:txBody>
                    <a:bodyPr/>
                    <a:lstStyle/>
                    <a:p>
                      <a:pPr algn="r"/>
                      <a:r>
                        <a:rPr lang="en-US" sz="1400" dirty="0">
                          <a:solidFill>
                            <a:srgbClr val="FF0000"/>
                          </a:solidFill>
                        </a:rPr>
                        <a:t>167,518</a:t>
                      </a:r>
                    </a:p>
                  </a:txBody>
                  <a:tcPr marL="68580" marR="68580" marT="34290" marB="34290"/>
                </a:tc>
                <a:tc>
                  <a:txBody>
                    <a:bodyPr/>
                    <a:lstStyle/>
                    <a:p>
                      <a:pPr algn="r"/>
                      <a:r>
                        <a:rPr lang="en-US" sz="1400" dirty="0">
                          <a:solidFill>
                            <a:srgbClr val="FF0000"/>
                          </a:solidFill>
                        </a:rPr>
                        <a:t>24,087</a:t>
                      </a:r>
                    </a:p>
                  </a:txBody>
                  <a:tcPr marL="68580" marR="68580" marT="34290" marB="34290"/>
                </a:tc>
                <a:tc>
                  <a:txBody>
                    <a:bodyPr/>
                    <a:lstStyle/>
                    <a:p>
                      <a:pPr algn="r"/>
                      <a:r>
                        <a:rPr lang="en-US" sz="1400" dirty="0">
                          <a:solidFill>
                            <a:srgbClr val="FF0000"/>
                          </a:solidFill>
                        </a:rPr>
                        <a:t>-7.2</a:t>
                      </a:r>
                    </a:p>
                  </a:txBody>
                  <a:tcPr marL="68580" marR="68580" marT="34290" marB="34290"/>
                </a:tc>
                <a:extLst>
                  <a:ext uri="{0D108BD9-81ED-4DB2-BD59-A6C34878D82A}">
                    <a16:rowId xmlns:a16="http://schemas.microsoft.com/office/drawing/2014/main" val="268972797"/>
                  </a:ext>
                </a:extLst>
              </a:tr>
              <a:tr h="274320">
                <a:tc>
                  <a:txBody>
                    <a:bodyPr/>
                    <a:lstStyle/>
                    <a:p>
                      <a:r>
                        <a:rPr lang="en-US" sz="1400" dirty="0"/>
                        <a:t>Italy</a:t>
                      </a:r>
                    </a:p>
                  </a:txBody>
                  <a:tcPr marL="68580" marR="68580" marT="34290" marB="34290"/>
                </a:tc>
                <a:tc>
                  <a:txBody>
                    <a:bodyPr/>
                    <a:lstStyle/>
                    <a:p>
                      <a:pPr algn="r"/>
                      <a:r>
                        <a:rPr lang="en-US" sz="1400" dirty="0"/>
                        <a:t>2%</a:t>
                      </a:r>
                    </a:p>
                  </a:txBody>
                  <a:tcPr marL="68580" marR="68580" marT="34290" marB="34290"/>
                </a:tc>
                <a:tc>
                  <a:txBody>
                    <a:bodyPr/>
                    <a:lstStyle/>
                    <a:p>
                      <a:pPr algn="r"/>
                      <a:r>
                        <a:rPr lang="en-US" sz="1400" dirty="0"/>
                        <a:t>15%</a:t>
                      </a:r>
                    </a:p>
                  </a:txBody>
                  <a:tcPr marL="68580" marR="68580" marT="34290" marB="34290"/>
                </a:tc>
                <a:tc>
                  <a:txBody>
                    <a:bodyPr/>
                    <a:lstStyle/>
                    <a:p>
                      <a:pPr algn="r"/>
                      <a:r>
                        <a:rPr lang="en-US" sz="1400" dirty="0"/>
                        <a:t>66.3%</a:t>
                      </a:r>
                    </a:p>
                  </a:txBody>
                  <a:tcPr marL="68580" marR="68580" marT="34290" marB="34290"/>
                </a:tc>
                <a:tc>
                  <a:txBody>
                    <a:bodyPr/>
                    <a:lstStyle/>
                    <a:p>
                      <a:pPr algn="r"/>
                      <a:r>
                        <a:rPr lang="en-US" sz="1400" dirty="0">
                          <a:solidFill>
                            <a:srgbClr val="FF0000"/>
                          </a:solidFill>
                        </a:rPr>
                        <a:t>203,591</a:t>
                      </a:r>
                    </a:p>
                  </a:txBody>
                  <a:tcPr marL="68580" marR="68580" marT="34290" marB="34290"/>
                </a:tc>
                <a:tc>
                  <a:txBody>
                    <a:bodyPr/>
                    <a:lstStyle/>
                    <a:p>
                      <a:pPr algn="r"/>
                      <a:r>
                        <a:rPr lang="en-US" sz="1400" dirty="0">
                          <a:solidFill>
                            <a:srgbClr val="FF0000"/>
                          </a:solidFill>
                        </a:rPr>
                        <a:t>27,682</a:t>
                      </a:r>
                    </a:p>
                  </a:txBody>
                  <a:tcPr marL="68580" marR="68580" marT="34290" marB="34290"/>
                </a:tc>
                <a:tc>
                  <a:txBody>
                    <a:bodyPr/>
                    <a:lstStyle/>
                    <a:p>
                      <a:pPr algn="r"/>
                      <a:r>
                        <a:rPr lang="en-US" sz="1400" dirty="0">
                          <a:solidFill>
                            <a:srgbClr val="FF0000"/>
                          </a:solidFill>
                        </a:rPr>
                        <a:t>-9.1</a:t>
                      </a:r>
                    </a:p>
                  </a:txBody>
                  <a:tcPr marL="68580" marR="68580" marT="34290" marB="34290"/>
                </a:tc>
                <a:extLst>
                  <a:ext uri="{0D108BD9-81ED-4DB2-BD59-A6C34878D82A}">
                    <a16:rowId xmlns:a16="http://schemas.microsoft.com/office/drawing/2014/main" val="2629037930"/>
                  </a:ext>
                </a:extLst>
              </a:tr>
              <a:tr h="274320">
                <a:tc>
                  <a:txBody>
                    <a:bodyPr/>
                    <a:lstStyle/>
                    <a:p>
                      <a:r>
                        <a:rPr lang="en-US" sz="1400" dirty="0"/>
                        <a:t>Spain </a:t>
                      </a:r>
                    </a:p>
                  </a:txBody>
                  <a:tcPr marL="68580" marR="68580" marT="34290" marB="34290"/>
                </a:tc>
                <a:tc>
                  <a:txBody>
                    <a:bodyPr/>
                    <a:lstStyle/>
                    <a:p>
                      <a:pPr algn="r"/>
                      <a:r>
                        <a:rPr lang="en-US" sz="1400" dirty="0"/>
                        <a:t>2%</a:t>
                      </a:r>
                    </a:p>
                  </a:txBody>
                  <a:tcPr marL="68580" marR="68580" marT="34290" marB="34290"/>
                </a:tc>
                <a:tc>
                  <a:txBody>
                    <a:bodyPr/>
                    <a:lstStyle/>
                    <a:p>
                      <a:pPr algn="r"/>
                      <a:r>
                        <a:rPr lang="en-US" sz="1400" dirty="0"/>
                        <a:t>11%</a:t>
                      </a:r>
                    </a:p>
                  </a:txBody>
                  <a:tcPr marL="68580" marR="68580" marT="34290" marB="34290"/>
                </a:tc>
                <a:tc>
                  <a:txBody>
                    <a:bodyPr/>
                    <a:lstStyle/>
                    <a:p>
                      <a:pPr algn="r"/>
                      <a:r>
                        <a:rPr lang="en-US" sz="1400" dirty="0"/>
                        <a:t>67.7%</a:t>
                      </a:r>
                    </a:p>
                  </a:txBody>
                  <a:tcPr marL="68580" marR="68580" marT="34290" marB="34290"/>
                </a:tc>
                <a:tc>
                  <a:txBody>
                    <a:bodyPr/>
                    <a:lstStyle/>
                    <a:p>
                      <a:pPr algn="r"/>
                      <a:r>
                        <a:rPr lang="en-US" sz="1400" dirty="0">
                          <a:solidFill>
                            <a:srgbClr val="FF0000"/>
                          </a:solidFill>
                        </a:rPr>
                        <a:t>236,899</a:t>
                      </a:r>
                    </a:p>
                  </a:txBody>
                  <a:tcPr marL="68580" marR="68580" marT="34290" marB="34290"/>
                </a:tc>
                <a:tc>
                  <a:txBody>
                    <a:bodyPr/>
                    <a:lstStyle/>
                    <a:p>
                      <a:pPr algn="r"/>
                      <a:r>
                        <a:rPr lang="en-US" sz="1400" dirty="0">
                          <a:solidFill>
                            <a:srgbClr val="FF0000"/>
                          </a:solidFill>
                        </a:rPr>
                        <a:t>24,275</a:t>
                      </a:r>
                    </a:p>
                  </a:txBody>
                  <a:tcPr marL="68580" marR="68580" marT="34290" marB="34290"/>
                </a:tc>
                <a:tc>
                  <a:txBody>
                    <a:bodyPr/>
                    <a:lstStyle/>
                    <a:p>
                      <a:pPr algn="r"/>
                      <a:r>
                        <a:rPr lang="en-US" sz="1400" dirty="0">
                          <a:solidFill>
                            <a:srgbClr val="FF0000"/>
                          </a:solidFill>
                        </a:rPr>
                        <a:t>-8.0</a:t>
                      </a:r>
                    </a:p>
                  </a:txBody>
                  <a:tcPr marL="68580" marR="68580" marT="34290" marB="34290"/>
                </a:tc>
                <a:extLst>
                  <a:ext uri="{0D108BD9-81ED-4DB2-BD59-A6C34878D82A}">
                    <a16:rowId xmlns:a16="http://schemas.microsoft.com/office/drawing/2014/main" val="62665096"/>
                  </a:ext>
                </a:extLst>
              </a:tr>
              <a:tr h="274320">
                <a:tc>
                  <a:txBody>
                    <a:bodyPr/>
                    <a:lstStyle/>
                    <a:p>
                      <a:r>
                        <a:rPr lang="en-US" sz="1400" dirty="0"/>
                        <a:t>Japan</a:t>
                      </a:r>
                    </a:p>
                  </a:txBody>
                  <a:tcPr marL="68580" marR="68580" marT="34290" marB="34290"/>
                </a:tc>
                <a:tc>
                  <a:txBody>
                    <a:bodyPr/>
                    <a:lstStyle/>
                    <a:p>
                      <a:pPr algn="r"/>
                      <a:r>
                        <a:rPr lang="en-US" sz="1400" dirty="0"/>
                        <a:t>6%</a:t>
                      </a:r>
                    </a:p>
                  </a:txBody>
                  <a:tcPr marL="68580" marR="68580" marT="34290" marB="34290"/>
                </a:tc>
                <a:tc>
                  <a:txBody>
                    <a:bodyPr/>
                    <a:lstStyle/>
                    <a:p>
                      <a:pPr algn="r"/>
                      <a:r>
                        <a:rPr lang="en-US" sz="1400" dirty="0"/>
                        <a:t>21%</a:t>
                      </a:r>
                    </a:p>
                  </a:txBody>
                  <a:tcPr marL="68580" marR="68580" marT="34290" marB="34290"/>
                </a:tc>
                <a:tc>
                  <a:txBody>
                    <a:bodyPr/>
                    <a:lstStyle/>
                    <a:p>
                      <a:pPr algn="r"/>
                      <a:r>
                        <a:rPr lang="en-US" sz="1400" dirty="0"/>
                        <a:t>69.1%</a:t>
                      </a:r>
                    </a:p>
                  </a:txBody>
                  <a:tcPr marL="68580" marR="68580" marT="34290" marB="34290"/>
                </a:tc>
                <a:tc>
                  <a:txBody>
                    <a:bodyPr/>
                    <a:lstStyle/>
                    <a:p>
                      <a:pPr algn="r"/>
                      <a:r>
                        <a:rPr lang="en-US" sz="1400" dirty="0">
                          <a:solidFill>
                            <a:srgbClr val="FF0000"/>
                          </a:solidFill>
                        </a:rPr>
                        <a:t>13,736</a:t>
                      </a:r>
                    </a:p>
                  </a:txBody>
                  <a:tcPr marL="68580" marR="68580" marT="34290" marB="34290"/>
                </a:tc>
                <a:tc>
                  <a:txBody>
                    <a:bodyPr/>
                    <a:lstStyle/>
                    <a:p>
                      <a:pPr algn="r"/>
                      <a:r>
                        <a:rPr lang="en-US" sz="1400" dirty="0">
                          <a:solidFill>
                            <a:srgbClr val="FF0000"/>
                          </a:solidFill>
                        </a:rPr>
                        <a:t>394</a:t>
                      </a:r>
                    </a:p>
                  </a:txBody>
                  <a:tcPr marL="68580" marR="68580" marT="34290" marB="34290"/>
                </a:tc>
                <a:tc>
                  <a:txBody>
                    <a:bodyPr/>
                    <a:lstStyle/>
                    <a:p>
                      <a:pPr algn="r"/>
                      <a:r>
                        <a:rPr lang="en-US" sz="1400" dirty="0">
                          <a:solidFill>
                            <a:srgbClr val="FF0000"/>
                          </a:solidFill>
                        </a:rPr>
                        <a:t>-5.2</a:t>
                      </a:r>
                    </a:p>
                  </a:txBody>
                  <a:tcPr marL="68580" marR="68580" marT="34290" marB="34290"/>
                </a:tc>
                <a:extLst>
                  <a:ext uri="{0D108BD9-81ED-4DB2-BD59-A6C34878D82A}">
                    <a16:rowId xmlns:a16="http://schemas.microsoft.com/office/drawing/2014/main" val="384801853"/>
                  </a:ext>
                </a:extLst>
              </a:tr>
              <a:tr h="274320">
                <a:tc>
                  <a:txBody>
                    <a:bodyPr/>
                    <a:lstStyle/>
                    <a:p>
                      <a:r>
                        <a:rPr lang="en-US" sz="1400" dirty="0"/>
                        <a:t>China</a:t>
                      </a:r>
                    </a:p>
                  </a:txBody>
                  <a:tcPr marL="68580" marR="68580" marT="34290" marB="34290"/>
                </a:tc>
                <a:tc>
                  <a:txBody>
                    <a:bodyPr/>
                    <a:lstStyle/>
                    <a:p>
                      <a:pPr algn="r"/>
                      <a:r>
                        <a:rPr lang="en-US" sz="1400" dirty="0"/>
                        <a:t>16%</a:t>
                      </a:r>
                    </a:p>
                  </a:txBody>
                  <a:tcPr marL="68580" marR="68580" marT="34290" marB="34290"/>
                </a:tc>
                <a:tc>
                  <a:txBody>
                    <a:bodyPr/>
                    <a:lstStyle/>
                    <a:p>
                      <a:pPr algn="r"/>
                      <a:r>
                        <a:rPr lang="en-US" sz="1400" dirty="0"/>
                        <a:t>29%</a:t>
                      </a:r>
                    </a:p>
                  </a:txBody>
                  <a:tcPr marL="68580" marR="68580" marT="34290" marB="34290"/>
                </a:tc>
                <a:tc>
                  <a:txBody>
                    <a:bodyPr/>
                    <a:lstStyle/>
                    <a:p>
                      <a:pPr algn="r"/>
                      <a:r>
                        <a:rPr lang="en-US" sz="1400" dirty="0"/>
                        <a:t>52.2%</a:t>
                      </a:r>
                    </a:p>
                  </a:txBody>
                  <a:tcPr marL="68580" marR="68580" marT="34290" marB="34290"/>
                </a:tc>
                <a:tc>
                  <a:txBody>
                    <a:bodyPr/>
                    <a:lstStyle/>
                    <a:p>
                      <a:pPr algn="r"/>
                      <a:r>
                        <a:rPr lang="en-US" sz="1400" dirty="0">
                          <a:solidFill>
                            <a:srgbClr val="FF0000"/>
                          </a:solidFill>
                        </a:rPr>
                        <a:t>82,858</a:t>
                      </a:r>
                    </a:p>
                  </a:txBody>
                  <a:tcPr marL="68580" marR="68580" marT="34290" marB="34290"/>
                </a:tc>
                <a:tc>
                  <a:txBody>
                    <a:bodyPr/>
                    <a:lstStyle/>
                    <a:p>
                      <a:pPr algn="r"/>
                      <a:r>
                        <a:rPr lang="en-US" sz="1400" dirty="0">
                          <a:solidFill>
                            <a:srgbClr val="FF0000"/>
                          </a:solidFill>
                        </a:rPr>
                        <a:t>4,633</a:t>
                      </a:r>
                    </a:p>
                  </a:txBody>
                  <a:tcPr marL="68580" marR="68580" marT="34290" marB="34290"/>
                </a:tc>
                <a:tc>
                  <a:txBody>
                    <a:bodyPr/>
                    <a:lstStyle/>
                    <a:p>
                      <a:pPr algn="r"/>
                      <a:r>
                        <a:rPr lang="en-US" sz="1400" dirty="0">
                          <a:solidFill>
                            <a:srgbClr val="FF0000"/>
                          </a:solidFill>
                        </a:rPr>
                        <a:t>1.2</a:t>
                      </a:r>
                    </a:p>
                  </a:txBody>
                  <a:tcPr marL="68580" marR="68580" marT="34290" marB="34290"/>
                </a:tc>
                <a:extLst>
                  <a:ext uri="{0D108BD9-81ED-4DB2-BD59-A6C34878D82A}">
                    <a16:rowId xmlns:a16="http://schemas.microsoft.com/office/drawing/2014/main" val="251564093"/>
                  </a:ext>
                </a:extLst>
              </a:tr>
            </a:tbl>
          </a:graphicData>
        </a:graphic>
      </p:graphicFrame>
      <p:sp>
        <p:nvSpPr>
          <p:cNvPr id="15" name="TextBox 14">
            <a:extLst>
              <a:ext uri="{FF2B5EF4-FFF2-40B4-BE49-F238E27FC236}">
                <a16:creationId xmlns:a16="http://schemas.microsoft.com/office/drawing/2014/main" id="{55C43383-3541-6146-AF92-C93378B52511}"/>
              </a:ext>
            </a:extLst>
          </p:cNvPr>
          <p:cNvSpPr txBox="1"/>
          <p:nvPr/>
        </p:nvSpPr>
        <p:spPr>
          <a:xfrm>
            <a:off x="2089629" y="5984113"/>
            <a:ext cx="6362832" cy="300082"/>
          </a:xfrm>
          <a:prstGeom prst="rect">
            <a:avLst/>
          </a:prstGeom>
          <a:noFill/>
        </p:spPr>
        <p:txBody>
          <a:bodyPr wrap="none" rtlCol="0">
            <a:spAutoFit/>
          </a:bodyPr>
          <a:lstStyle/>
          <a:p>
            <a:r>
              <a:rPr lang="en-US" sz="1350" dirty="0"/>
              <a:t>Source: World Bank, Johns Hopkins Coronavirus Resource Center, </a:t>
            </a:r>
            <a:r>
              <a:rPr lang="en-US" sz="1350" dirty="0" err="1"/>
              <a:t>Worldometer</a:t>
            </a:r>
            <a:endParaRPr lang="en-US" sz="1350" dirty="0"/>
          </a:p>
        </p:txBody>
      </p:sp>
      <p:sp>
        <p:nvSpPr>
          <p:cNvPr id="2" name="TextBox 1">
            <a:extLst>
              <a:ext uri="{FF2B5EF4-FFF2-40B4-BE49-F238E27FC236}">
                <a16:creationId xmlns:a16="http://schemas.microsoft.com/office/drawing/2014/main" id="{B781B3BD-7EA2-564B-A207-22632B65CB7F}"/>
              </a:ext>
            </a:extLst>
          </p:cNvPr>
          <p:cNvSpPr txBox="1"/>
          <p:nvPr/>
        </p:nvSpPr>
        <p:spPr>
          <a:xfrm>
            <a:off x="9848336" y="3377709"/>
            <a:ext cx="2065630" cy="646331"/>
          </a:xfrm>
          <a:prstGeom prst="rect">
            <a:avLst/>
          </a:prstGeom>
          <a:solidFill>
            <a:srgbClr val="0432FF"/>
          </a:solidFill>
          <a:ln>
            <a:solidFill>
              <a:srgbClr val="0432FF"/>
            </a:solidFill>
          </a:ln>
        </p:spPr>
        <p:txBody>
          <a:bodyPr wrap="none" rtlCol="0">
            <a:spAutoFit/>
          </a:bodyPr>
          <a:lstStyle/>
          <a:p>
            <a:r>
              <a:rPr lang="en-US" dirty="0">
                <a:solidFill>
                  <a:schemeClr val="bg1"/>
                </a:solidFill>
              </a:rPr>
              <a:t>US GDP growth in</a:t>
            </a:r>
          </a:p>
          <a:p>
            <a:r>
              <a:rPr lang="en-US" dirty="0">
                <a:solidFill>
                  <a:schemeClr val="bg1"/>
                </a:solidFill>
              </a:rPr>
              <a:t>2009 -2.54%</a:t>
            </a:r>
          </a:p>
        </p:txBody>
      </p:sp>
    </p:spTree>
    <p:extLst>
      <p:ext uri="{BB962C8B-B14F-4D97-AF65-F5344CB8AC3E}">
        <p14:creationId xmlns:p14="http://schemas.microsoft.com/office/powerpoint/2010/main" val="305773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27AEE-912A-2140-A373-B39091A64320}"/>
              </a:ext>
            </a:extLst>
          </p:cNvPr>
          <p:cNvSpPr>
            <a:spLocks noGrp="1"/>
          </p:cNvSpPr>
          <p:nvPr>
            <p:ph type="title"/>
          </p:nvPr>
        </p:nvSpPr>
        <p:spPr>
          <a:ln>
            <a:solidFill>
              <a:srgbClr val="522D80"/>
            </a:solidFill>
          </a:ln>
        </p:spPr>
        <p:txBody>
          <a:bodyPr/>
          <a:lstStyle/>
          <a:p>
            <a:r>
              <a:rPr lang="en-US" dirty="0"/>
              <a:t> </a:t>
            </a:r>
            <a:r>
              <a:rPr lang="en-US" dirty="0">
                <a:solidFill>
                  <a:srgbClr val="522D80"/>
                </a:solidFill>
              </a:rPr>
              <a:t>Cost Benefit Analysis: Tradeoffs</a:t>
            </a:r>
          </a:p>
        </p:txBody>
      </p:sp>
      <p:sp>
        <p:nvSpPr>
          <p:cNvPr id="5" name="Slide Number Placeholder 4">
            <a:extLst>
              <a:ext uri="{FF2B5EF4-FFF2-40B4-BE49-F238E27FC236}">
                <a16:creationId xmlns:a16="http://schemas.microsoft.com/office/drawing/2014/main" id="{0712C6BF-7B0D-AB4C-9ADB-67EEE3EED0CA}"/>
              </a:ext>
            </a:extLst>
          </p:cNvPr>
          <p:cNvSpPr>
            <a:spLocks noGrp="1"/>
          </p:cNvSpPr>
          <p:nvPr>
            <p:ph type="sldNum" sz="quarter" idx="12"/>
          </p:nvPr>
        </p:nvSpPr>
        <p:spPr/>
        <p:txBody>
          <a:bodyPr/>
          <a:lstStyle/>
          <a:p>
            <a:fld id="{D9F085D5-EC86-4F6A-B501-C1359CB39116}" type="slidenum">
              <a:rPr lang="en-GB" smtClean="0"/>
              <a:t>18</a:t>
            </a:fld>
            <a:endParaRPr lang="en-GB" dirty="0"/>
          </a:p>
        </p:txBody>
      </p:sp>
      <p:sp>
        <p:nvSpPr>
          <p:cNvPr id="3" name="Content Placeholder 2">
            <a:extLst>
              <a:ext uri="{FF2B5EF4-FFF2-40B4-BE49-F238E27FC236}">
                <a16:creationId xmlns:a16="http://schemas.microsoft.com/office/drawing/2014/main" id="{4EF19AFC-B156-F849-9052-5935EC1AFEC8}"/>
              </a:ext>
            </a:extLst>
          </p:cNvPr>
          <p:cNvSpPr>
            <a:spLocks noGrp="1"/>
          </p:cNvSpPr>
          <p:nvPr>
            <p:ph sz="half" idx="4294967295"/>
          </p:nvPr>
        </p:nvSpPr>
        <p:spPr>
          <a:xfrm>
            <a:off x="686492" y="1688314"/>
            <a:ext cx="3886200" cy="3143250"/>
          </a:xfrm>
          <a:ln>
            <a:solidFill>
              <a:srgbClr val="FF0000"/>
            </a:solidFill>
          </a:ln>
        </p:spPr>
        <p:txBody>
          <a:bodyPr>
            <a:normAutofit fontScale="85000" lnSpcReduction="10000"/>
          </a:bodyPr>
          <a:lstStyle/>
          <a:p>
            <a:r>
              <a:rPr lang="en-US" dirty="0"/>
              <a:t>No containment policies</a:t>
            </a:r>
          </a:p>
          <a:p>
            <a:pPr lvl="1"/>
            <a:r>
              <a:rPr lang="en-US" b="1" dirty="0"/>
              <a:t>Reduced</a:t>
            </a:r>
            <a:r>
              <a:rPr lang="en-US" dirty="0"/>
              <a:t> economic activity</a:t>
            </a:r>
          </a:p>
          <a:p>
            <a:pPr lvl="1"/>
            <a:r>
              <a:rPr lang="en-US" b="1" dirty="0">
                <a:solidFill>
                  <a:srgbClr val="FF0000"/>
                </a:solidFill>
              </a:rPr>
              <a:t>More</a:t>
            </a:r>
            <a:r>
              <a:rPr lang="en-US" dirty="0"/>
              <a:t> coronavirus deaths</a:t>
            </a:r>
          </a:p>
          <a:p>
            <a:pPr lvl="1"/>
            <a:r>
              <a:rPr lang="en-US" b="1" dirty="0"/>
              <a:t>Non-coronavirus deaths</a:t>
            </a:r>
          </a:p>
        </p:txBody>
      </p:sp>
      <p:sp>
        <p:nvSpPr>
          <p:cNvPr id="4" name="Content Placeholder 3">
            <a:extLst>
              <a:ext uri="{FF2B5EF4-FFF2-40B4-BE49-F238E27FC236}">
                <a16:creationId xmlns:a16="http://schemas.microsoft.com/office/drawing/2014/main" id="{1D488419-1CD5-C442-904C-C4379C030285}"/>
              </a:ext>
            </a:extLst>
          </p:cNvPr>
          <p:cNvSpPr>
            <a:spLocks noGrp="1"/>
          </p:cNvSpPr>
          <p:nvPr>
            <p:ph sz="half" idx="4294967295"/>
          </p:nvPr>
        </p:nvSpPr>
        <p:spPr>
          <a:xfrm>
            <a:off x="6486982" y="1512684"/>
            <a:ext cx="4470400" cy="3141662"/>
          </a:xfrm>
          <a:ln>
            <a:solidFill>
              <a:srgbClr val="0432FF"/>
            </a:solidFill>
          </a:ln>
        </p:spPr>
        <p:txBody>
          <a:bodyPr>
            <a:normAutofit fontScale="85000" lnSpcReduction="20000"/>
          </a:bodyPr>
          <a:lstStyle/>
          <a:p>
            <a:r>
              <a:rPr lang="en-US" dirty="0"/>
              <a:t>Stringent containment policies</a:t>
            </a:r>
          </a:p>
          <a:p>
            <a:pPr lvl="1"/>
            <a:r>
              <a:rPr lang="en-US" b="1" dirty="0">
                <a:solidFill>
                  <a:srgbClr val="C00000"/>
                </a:solidFill>
              </a:rPr>
              <a:t>Dramatically</a:t>
            </a:r>
            <a:r>
              <a:rPr lang="en-US" b="1" dirty="0"/>
              <a:t> reduced </a:t>
            </a:r>
            <a:r>
              <a:rPr lang="en-US" dirty="0"/>
              <a:t>economic activity</a:t>
            </a:r>
          </a:p>
          <a:p>
            <a:pPr lvl="1"/>
            <a:r>
              <a:rPr lang="en-US" b="1" dirty="0">
                <a:solidFill>
                  <a:srgbClr val="0432FF"/>
                </a:solidFill>
              </a:rPr>
              <a:t>Fewer</a:t>
            </a:r>
            <a:r>
              <a:rPr lang="en-US" dirty="0"/>
              <a:t> coronavirus deaths</a:t>
            </a:r>
          </a:p>
          <a:p>
            <a:pPr lvl="1"/>
            <a:r>
              <a:rPr lang="en-US" b="1" dirty="0"/>
              <a:t>Non-coronavirus deaths(?)</a:t>
            </a:r>
          </a:p>
        </p:txBody>
      </p:sp>
      <p:cxnSp>
        <p:nvCxnSpPr>
          <p:cNvPr id="7" name="Straight Connector 6">
            <a:extLst>
              <a:ext uri="{FF2B5EF4-FFF2-40B4-BE49-F238E27FC236}">
                <a16:creationId xmlns:a16="http://schemas.microsoft.com/office/drawing/2014/main" id="{93741184-37B4-F440-AF37-F37B81147D82}"/>
              </a:ext>
            </a:extLst>
          </p:cNvPr>
          <p:cNvCxnSpPr/>
          <p:nvPr/>
        </p:nvCxnSpPr>
        <p:spPr>
          <a:xfrm>
            <a:off x="4096013" y="5191967"/>
            <a:ext cx="3719456"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F9BA6D8-B008-224D-93D9-6B7AB616DDE7}"/>
              </a:ext>
            </a:extLst>
          </p:cNvPr>
          <p:cNvCxnSpPr>
            <a:cxnSpLocks/>
          </p:cNvCxnSpPr>
          <p:nvPr/>
        </p:nvCxnSpPr>
        <p:spPr>
          <a:xfrm flipV="1">
            <a:off x="4096013" y="4754447"/>
            <a:ext cx="0" cy="445424"/>
          </a:xfrm>
          <a:prstGeom prst="line">
            <a:avLst/>
          </a:prstGeom>
          <a:ln w="63500">
            <a:tailEnd type="stealt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88D82CC-8C78-3C4D-9B1B-50581E870266}"/>
              </a:ext>
            </a:extLst>
          </p:cNvPr>
          <p:cNvCxnSpPr>
            <a:cxnSpLocks/>
          </p:cNvCxnSpPr>
          <p:nvPr/>
        </p:nvCxnSpPr>
        <p:spPr>
          <a:xfrm flipV="1">
            <a:off x="7815469" y="4754447"/>
            <a:ext cx="0" cy="390417"/>
          </a:xfrm>
          <a:prstGeom prst="line">
            <a:avLst/>
          </a:prstGeom>
          <a:ln w="63500">
            <a:tailEnd type="stealt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06232AF-16D9-1046-B9E9-A3E52C23C447}"/>
              </a:ext>
            </a:extLst>
          </p:cNvPr>
          <p:cNvSpPr txBox="1"/>
          <p:nvPr/>
        </p:nvSpPr>
        <p:spPr>
          <a:xfrm>
            <a:off x="5687528" y="5144864"/>
            <a:ext cx="549912" cy="300082"/>
          </a:xfrm>
          <a:prstGeom prst="rect">
            <a:avLst/>
          </a:prstGeom>
          <a:noFill/>
        </p:spPr>
        <p:txBody>
          <a:bodyPr wrap="square" rtlCol="0">
            <a:spAutoFit/>
          </a:bodyPr>
          <a:lstStyle/>
          <a:p>
            <a:r>
              <a:rPr lang="en-US" sz="1350" b="1" dirty="0">
                <a:solidFill>
                  <a:srgbClr val="0C4C88"/>
                </a:solidFill>
              </a:rPr>
              <a:t>???</a:t>
            </a:r>
          </a:p>
        </p:txBody>
      </p:sp>
      <p:sp>
        <p:nvSpPr>
          <p:cNvPr id="13" name="Rectangle 12">
            <a:extLst>
              <a:ext uri="{FF2B5EF4-FFF2-40B4-BE49-F238E27FC236}">
                <a16:creationId xmlns:a16="http://schemas.microsoft.com/office/drawing/2014/main" id="{33A4B3AD-F75E-E746-8977-E05C3889E5D0}"/>
              </a:ext>
            </a:extLst>
          </p:cNvPr>
          <p:cNvSpPr/>
          <p:nvPr/>
        </p:nvSpPr>
        <p:spPr>
          <a:xfrm>
            <a:off x="1229752" y="3259939"/>
            <a:ext cx="3218671" cy="7310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F2A79009-C48F-FE42-A5D8-8FABF9244001}"/>
              </a:ext>
            </a:extLst>
          </p:cNvPr>
          <p:cNvSpPr/>
          <p:nvPr/>
        </p:nvSpPr>
        <p:spPr>
          <a:xfrm>
            <a:off x="6999646" y="3220094"/>
            <a:ext cx="3475907" cy="6357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extBox 14">
            <a:extLst>
              <a:ext uri="{FF2B5EF4-FFF2-40B4-BE49-F238E27FC236}">
                <a16:creationId xmlns:a16="http://schemas.microsoft.com/office/drawing/2014/main" id="{BA813B2F-3C09-0844-91FA-8DCE2143C0FF}"/>
              </a:ext>
            </a:extLst>
          </p:cNvPr>
          <p:cNvSpPr txBox="1"/>
          <p:nvPr/>
        </p:nvSpPr>
        <p:spPr>
          <a:xfrm>
            <a:off x="4889956" y="5339018"/>
            <a:ext cx="2694969" cy="300082"/>
          </a:xfrm>
          <a:prstGeom prst="rect">
            <a:avLst/>
          </a:prstGeom>
          <a:noFill/>
        </p:spPr>
        <p:txBody>
          <a:bodyPr wrap="none" rtlCol="0">
            <a:spAutoFit/>
          </a:bodyPr>
          <a:lstStyle/>
          <a:p>
            <a:r>
              <a:rPr lang="en-US" sz="1350" u="sng" dirty="0"/>
              <a:t>Analysis of Containment Policies</a:t>
            </a:r>
          </a:p>
        </p:txBody>
      </p:sp>
      <p:sp>
        <p:nvSpPr>
          <p:cNvPr id="16" name="TextBox 15">
            <a:extLst>
              <a:ext uri="{FF2B5EF4-FFF2-40B4-BE49-F238E27FC236}">
                <a16:creationId xmlns:a16="http://schemas.microsoft.com/office/drawing/2014/main" id="{7CB444E7-98BB-AB44-B980-FBF4B7120C3D}"/>
              </a:ext>
            </a:extLst>
          </p:cNvPr>
          <p:cNvSpPr txBox="1"/>
          <p:nvPr/>
        </p:nvSpPr>
        <p:spPr>
          <a:xfrm>
            <a:off x="4096013" y="5629527"/>
            <a:ext cx="4450257" cy="300082"/>
          </a:xfrm>
          <a:prstGeom prst="rect">
            <a:avLst/>
          </a:prstGeom>
          <a:noFill/>
        </p:spPr>
        <p:txBody>
          <a:bodyPr wrap="none" rtlCol="0">
            <a:spAutoFit/>
          </a:bodyPr>
          <a:lstStyle/>
          <a:p>
            <a:r>
              <a:rPr lang="en-US" sz="1350" dirty="0"/>
              <a:t>Reduced economic activity  &lt; value of additional deaths</a:t>
            </a:r>
          </a:p>
        </p:txBody>
      </p:sp>
      <p:sp>
        <p:nvSpPr>
          <p:cNvPr id="17" name="TextBox 16">
            <a:extLst>
              <a:ext uri="{FF2B5EF4-FFF2-40B4-BE49-F238E27FC236}">
                <a16:creationId xmlns:a16="http://schemas.microsoft.com/office/drawing/2014/main" id="{F2C89212-1C73-9347-8E16-925D27A91985}"/>
              </a:ext>
            </a:extLst>
          </p:cNvPr>
          <p:cNvSpPr txBox="1"/>
          <p:nvPr/>
        </p:nvSpPr>
        <p:spPr>
          <a:xfrm>
            <a:off x="3901632" y="6079026"/>
            <a:ext cx="4820550" cy="300082"/>
          </a:xfrm>
          <a:prstGeom prst="rect">
            <a:avLst/>
          </a:prstGeom>
          <a:noFill/>
        </p:spPr>
        <p:txBody>
          <a:bodyPr wrap="none" rtlCol="0">
            <a:spAutoFit/>
          </a:bodyPr>
          <a:lstStyle/>
          <a:p>
            <a:r>
              <a:rPr lang="en-US" sz="1350" dirty="0"/>
              <a:t>Complicated equation – both numerically and philosophically</a:t>
            </a:r>
          </a:p>
        </p:txBody>
      </p:sp>
    </p:spTree>
    <p:extLst>
      <p:ext uri="{BB962C8B-B14F-4D97-AF65-F5344CB8AC3E}">
        <p14:creationId xmlns:p14="http://schemas.microsoft.com/office/powerpoint/2010/main" val="305630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animBg="1"/>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0A861-D697-B747-BDC7-885A00E0FD1C}"/>
              </a:ext>
            </a:extLst>
          </p:cNvPr>
          <p:cNvSpPr>
            <a:spLocks noGrp="1"/>
          </p:cNvSpPr>
          <p:nvPr>
            <p:ph type="title"/>
          </p:nvPr>
        </p:nvSpPr>
        <p:spPr>
          <a:ln>
            <a:solidFill>
              <a:srgbClr val="522D80"/>
            </a:solidFill>
          </a:ln>
        </p:spPr>
        <p:txBody>
          <a:bodyPr/>
          <a:lstStyle/>
          <a:p>
            <a:r>
              <a:rPr lang="en-US" dirty="0">
                <a:solidFill>
                  <a:srgbClr val="522D80"/>
                </a:solidFill>
              </a:rPr>
              <a:t>BOTE: Cost – Benefit Analysis</a:t>
            </a:r>
          </a:p>
        </p:txBody>
      </p:sp>
      <p:sp>
        <p:nvSpPr>
          <p:cNvPr id="3" name="Content Placeholder 2">
            <a:extLst>
              <a:ext uri="{FF2B5EF4-FFF2-40B4-BE49-F238E27FC236}">
                <a16:creationId xmlns:a16="http://schemas.microsoft.com/office/drawing/2014/main" id="{B24AC530-6EFA-2843-9861-BEBC1AB49631}"/>
              </a:ext>
            </a:extLst>
          </p:cNvPr>
          <p:cNvSpPr>
            <a:spLocks noGrp="1"/>
          </p:cNvSpPr>
          <p:nvPr>
            <p:ph idx="1"/>
          </p:nvPr>
        </p:nvSpPr>
        <p:spPr>
          <a:ln>
            <a:solidFill>
              <a:srgbClr val="EA6A20"/>
            </a:solidFill>
          </a:ln>
        </p:spPr>
        <p:txBody>
          <a:bodyPr>
            <a:normAutofit/>
          </a:bodyPr>
          <a:lstStyle/>
          <a:p>
            <a:r>
              <a:rPr lang="en-US" dirty="0"/>
              <a:t>BENEFITS of social distancing:</a:t>
            </a:r>
          </a:p>
          <a:p>
            <a:pPr lvl="1"/>
            <a:r>
              <a:rPr lang="en-US" dirty="0"/>
              <a:t>$</a:t>
            </a:r>
            <a:r>
              <a:rPr lang="en-US" sz="2400" dirty="0"/>
              <a:t>5 million/life and 600,000 lives saved ($3.0 trillion)</a:t>
            </a:r>
          </a:p>
          <a:p>
            <a:pPr lvl="1"/>
            <a:r>
              <a:rPr lang="en-US" sz="2400" dirty="0"/>
              <a:t>Long term health issues avoided: 2 million at $500,000  ($1 trillion)</a:t>
            </a:r>
          </a:p>
          <a:p>
            <a:pPr lvl="1"/>
            <a:r>
              <a:rPr lang="en-US" dirty="0">
                <a:solidFill>
                  <a:srgbClr val="FF0000"/>
                </a:solidFill>
              </a:rPr>
              <a:t>Total Benefit of Social Distancing: $4.0 Trillion</a:t>
            </a:r>
          </a:p>
          <a:p>
            <a:r>
              <a:rPr lang="en-US" dirty="0"/>
              <a:t>COSTS of “Shelter in Place” or “Lockdown”</a:t>
            </a:r>
          </a:p>
          <a:p>
            <a:pPr lvl="1"/>
            <a:r>
              <a:rPr lang="en-US" sz="2400" dirty="0"/>
              <a:t>There are about 70+ workdays in a quarter (plus March).</a:t>
            </a:r>
          </a:p>
          <a:p>
            <a:pPr lvl="1"/>
            <a:r>
              <a:rPr lang="en-US" dirty="0">
                <a:solidFill>
                  <a:srgbClr val="FF0000"/>
                </a:solidFill>
              </a:rPr>
              <a:t>The cost of a “lockdown” is roughly $1.3 Trillion</a:t>
            </a:r>
          </a:p>
          <a:p>
            <a:endParaRPr lang="en-US" dirty="0"/>
          </a:p>
        </p:txBody>
      </p:sp>
      <p:sp>
        <p:nvSpPr>
          <p:cNvPr id="13" name="Slide Number Placeholder 3">
            <a:extLst>
              <a:ext uri="{FF2B5EF4-FFF2-40B4-BE49-F238E27FC236}">
                <a16:creationId xmlns:a16="http://schemas.microsoft.com/office/drawing/2014/main" id="{79F1C3D8-45DE-1342-8755-F50D683F1E94}"/>
              </a:ext>
            </a:extLst>
          </p:cNvPr>
          <p:cNvSpPr>
            <a:spLocks noGrp="1"/>
          </p:cNvSpPr>
          <p:nvPr>
            <p:ph type="sldNum" sz="quarter" idx="12"/>
          </p:nvPr>
        </p:nvSpPr>
        <p:spPr/>
        <p:txBody>
          <a:bodyPr/>
          <a:lstStyle/>
          <a:p>
            <a:fld id="{D9F085D5-EC86-4F6A-B501-C1359CB39116}" type="slidenum">
              <a:rPr lang="en-GB" smtClean="0"/>
              <a:t>19</a:t>
            </a:fld>
            <a:endParaRPr lang="en-GB"/>
          </a:p>
        </p:txBody>
      </p:sp>
      <p:sp>
        <p:nvSpPr>
          <p:cNvPr id="31" name="TextBox 30">
            <a:extLst>
              <a:ext uri="{FF2B5EF4-FFF2-40B4-BE49-F238E27FC236}">
                <a16:creationId xmlns:a16="http://schemas.microsoft.com/office/drawing/2014/main" id="{2E432371-1062-024E-8C8F-99ED560AD176}"/>
              </a:ext>
            </a:extLst>
          </p:cNvPr>
          <p:cNvSpPr txBox="1"/>
          <p:nvPr/>
        </p:nvSpPr>
        <p:spPr>
          <a:xfrm>
            <a:off x="1872676" y="1117042"/>
            <a:ext cx="3249608" cy="369332"/>
          </a:xfrm>
          <a:prstGeom prst="rect">
            <a:avLst/>
          </a:prstGeom>
          <a:noFill/>
        </p:spPr>
        <p:txBody>
          <a:bodyPr wrap="none" rtlCol="0">
            <a:spAutoFit/>
          </a:bodyPr>
          <a:lstStyle/>
          <a:p>
            <a:r>
              <a:rPr lang="en-US" i="1" dirty="0"/>
              <a:t>BOTE: Back Of The Envelope</a:t>
            </a:r>
          </a:p>
        </p:txBody>
      </p:sp>
      <p:sp>
        <p:nvSpPr>
          <p:cNvPr id="32" name="TextBox 31">
            <a:extLst>
              <a:ext uri="{FF2B5EF4-FFF2-40B4-BE49-F238E27FC236}">
                <a16:creationId xmlns:a16="http://schemas.microsoft.com/office/drawing/2014/main" id="{D54FC677-F6B4-4B42-B0A4-B711E11FF42D}"/>
              </a:ext>
            </a:extLst>
          </p:cNvPr>
          <p:cNvSpPr txBox="1"/>
          <p:nvPr/>
        </p:nvSpPr>
        <p:spPr>
          <a:xfrm>
            <a:off x="1757734" y="6263635"/>
            <a:ext cx="7938392" cy="523220"/>
          </a:xfrm>
          <a:prstGeom prst="rect">
            <a:avLst/>
          </a:prstGeom>
          <a:noFill/>
        </p:spPr>
        <p:txBody>
          <a:bodyPr wrap="none" rtlCol="0">
            <a:spAutoFit/>
          </a:bodyPr>
          <a:lstStyle/>
          <a:p>
            <a:r>
              <a:rPr lang="en-US" sz="2800" b="1" dirty="0"/>
              <a:t>Benefit: $4.0 trillion      &gt;      Cost:  $1.3 trillion</a:t>
            </a:r>
          </a:p>
        </p:txBody>
      </p:sp>
    </p:spTree>
    <p:extLst>
      <p:ext uri="{BB962C8B-B14F-4D97-AF65-F5344CB8AC3E}">
        <p14:creationId xmlns:p14="http://schemas.microsoft.com/office/powerpoint/2010/main" val="419285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49784-646C-8D49-922F-543E8B33374C}"/>
              </a:ext>
            </a:extLst>
          </p:cNvPr>
          <p:cNvSpPr>
            <a:spLocks noGrp="1"/>
          </p:cNvSpPr>
          <p:nvPr>
            <p:ph type="title"/>
          </p:nvPr>
        </p:nvSpPr>
        <p:spPr>
          <a:ln>
            <a:solidFill>
              <a:srgbClr val="0432FF"/>
            </a:solidFill>
          </a:ln>
        </p:spPr>
        <p:txBody>
          <a:bodyPr/>
          <a:lstStyle/>
          <a:p>
            <a:r>
              <a:rPr lang="en-US" dirty="0"/>
              <a:t>GDP 2020:Q1</a:t>
            </a:r>
          </a:p>
        </p:txBody>
      </p:sp>
      <p:pic>
        <p:nvPicPr>
          <p:cNvPr id="4" name="Picture 3">
            <a:extLst>
              <a:ext uri="{FF2B5EF4-FFF2-40B4-BE49-F238E27FC236}">
                <a16:creationId xmlns:a16="http://schemas.microsoft.com/office/drawing/2014/main" id="{E6F8A137-5353-B949-B63F-A6557C1736FE}"/>
              </a:ext>
            </a:extLst>
          </p:cNvPr>
          <p:cNvPicPr>
            <a:picLocks noChangeAspect="1"/>
          </p:cNvPicPr>
          <p:nvPr/>
        </p:nvPicPr>
        <p:blipFill>
          <a:blip r:embed="rId2"/>
          <a:stretch>
            <a:fillRect/>
          </a:stretch>
        </p:blipFill>
        <p:spPr>
          <a:xfrm>
            <a:off x="1408671" y="1503362"/>
            <a:ext cx="9835978" cy="5080000"/>
          </a:xfrm>
          <a:prstGeom prst="rect">
            <a:avLst/>
          </a:prstGeom>
        </p:spPr>
      </p:pic>
    </p:spTree>
    <p:extLst>
      <p:ext uri="{BB962C8B-B14F-4D97-AF65-F5344CB8AC3E}">
        <p14:creationId xmlns:p14="http://schemas.microsoft.com/office/powerpoint/2010/main" val="3198248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8ECF37-A59B-684E-B8EB-62987062EACE}"/>
              </a:ext>
            </a:extLst>
          </p:cNvPr>
          <p:cNvSpPr>
            <a:spLocks noGrp="1"/>
          </p:cNvSpPr>
          <p:nvPr>
            <p:ph type="title"/>
          </p:nvPr>
        </p:nvSpPr>
        <p:spPr>
          <a:ln>
            <a:solidFill>
              <a:srgbClr val="0432FF"/>
            </a:solidFill>
          </a:ln>
        </p:spPr>
        <p:txBody>
          <a:bodyPr/>
          <a:lstStyle/>
          <a:p>
            <a:r>
              <a:rPr lang="en-US" dirty="0">
                <a:solidFill>
                  <a:srgbClr val="0432FF"/>
                </a:solidFill>
              </a:rPr>
              <a:t>University of Chicago – Experts Poll</a:t>
            </a:r>
          </a:p>
        </p:txBody>
      </p:sp>
      <p:sp>
        <p:nvSpPr>
          <p:cNvPr id="4" name="Slide Number Placeholder 3">
            <a:extLst>
              <a:ext uri="{FF2B5EF4-FFF2-40B4-BE49-F238E27FC236}">
                <a16:creationId xmlns:a16="http://schemas.microsoft.com/office/drawing/2014/main" id="{08F13FFE-D028-C44C-857C-9E3179828170}"/>
              </a:ext>
            </a:extLst>
          </p:cNvPr>
          <p:cNvSpPr>
            <a:spLocks noGrp="1"/>
          </p:cNvSpPr>
          <p:nvPr>
            <p:ph type="sldNum" sz="quarter" idx="12"/>
          </p:nvPr>
        </p:nvSpPr>
        <p:spPr/>
        <p:txBody>
          <a:bodyPr/>
          <a:lstStyle/>
          <a:p>
            <a:fld id="{D9F085D5-EC86-4F6A-B501-C1359CB39116}" type="slidenum">
              <a:rPr lang="en-GB" smtClean="0"/>
              <a:t>20</a:t>
            </a:fld>
            <a:endParaRPr lang="en-GB" dirty="0"/>
          </a:p>
        </p:txBody>
      </p:sp>
      <p:pic>
        <p:nvPicPr>
          <p:cNvPr id="6" name="Picture 5">
            <a:extLst>
              <a:ext uri="{FF2B5EF4-FFF2-40B4-BE49-F238E27FC236}">
                <a16:creationId xmlns:a16="http://schemas.microsoft.com/office/drawing/2014/main" id="{DC31C5D8-C4CA-C843-BAE8-C2B69C4C861C}"/>
              </a:ext>
            </a:extLst>
          </p:cNvPr>
          <p:cNvPicPr>
            <a:picLocks noChangeAspect="1"/>
          </p:cNvPicPr>
          <p:nvPr/>
        </p:nvPicPr>
        <p:blipFill>
          <a:blip r:embed="rId2" r:link="rId3"/>
          <a:srcRect/>
          <a:stretch>
            <a:fillRect/>
          </a:stretch>
        </p:blipFill>
        <p:spPr>
          <a:xfrm>
            <a:off x="1471109" y="1631091"/>
            <a:ext cx="9249782" cy="4166648"/>
          </a:xfrm>
          <a:prstGeom prst="rect">
            <a:avLst/>
          </a:prstGeom>
        </p:spPr>
      </p:pic>
    </p:spTree>
    <p:extLst>
      <p:ext uri="{BB962C8B-B14F-4D97-AF65-F5344CB8AC3E}">
        <p14:creationId xmlns:p14="http://schemas.microsoft.com/office/powerpoint/2010/main" val="1282817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CEF4B-7CB8-6C49-8365-03B30FD2ED43}"/>
              </a:ext>
            </a:extLst>
          </p:cNvPr>
          <p:cNvSpPr>
            <a:spLocks noGrp="1"/>
          </p:cNvSpPr>
          <p:nvPr>
            <p:ph type="title"/>
          </p:nvPr>
        </p:nvSpPr>
        <p:spPr>
          <a:ln>
            <a:solidFill>
              <a:srgbClr val="0432FF"/>
            </a:solidFill>
          </a:ln>
        </p:spPr>
        <p:txBody>
          <a:bodyPr/>
          <a:lstStyle/>
          <a:p>
            <a:r>
              <a:rPr lang="en-US" dirty="0">
                <a:solidFill>
                  <a:srgbClr val="0432FF"/>
                </a:solidFill>
              </a:rPr>
              <a:t>This Time Its Different</a:t>
            </a:r>
          </a:p>
        </p:txBody>
      </p:sp>
      <p:sp>
        <p:nvSpPr>
          <p:cNvPr id="3" name="Content Placeholder 2">
            <a:extLst>
              <a:ext uri="{FF2B5EF4-FFF2-40B4-BE49-F238E27FC236}">
                <a16:creationId xmlns:a16="http://schemas.microsoft.com/office/drawing/2014/main" id="{C010A022-DA01-B54D-9CA6-D305AF248227}"/>
              </a:ext>
            </a:extLst>
          </p:cNvPr>
          <p:cNvSpPr>
            <a:spLocks noGrp="1"/>
          </p:cNvSpPr>
          <p:nvPr>
            <p:ph idx="1"/>
          </p:nvPr>
        </p:nvSpPr>
        <p:spPr>
          <a:ln>
            <a:solidFill>
              <a:srgbClr val="EA6A20"/>
            </a:solidFill>
          </a:ln>
        </p:spPr>
        <p:txBody>
          <a:bodyPr>
            <a:normAutofit fontScale="77500" lnSpcReduction="20000"/>
          </a:bodyPr>
          <a:lstStyle/>
          <a:p>
            <a:r>
              <a:rPr lang="en-US" dirty="0"/>
              <a:t>Great Depression and Recession (Demand Shocks)</a:t>
            </a:r>
          </a:p>
          <a:p>
            <a:pPr lvl="1"/>
            <a:r>
              <a:rPr lang="en-US" dirty="0"/>
              <a:t>A Financial Crisis which led to </a:t>
            </a:r>
          </a:p>
          <a:p>
            <a:pPr lvl="1"/>
            <a:r>
              <a:rPr lang="en-US" dirty="0"/>
              <a:t>A Collapse of demand with persistent high unemployment</a:t>
            </a:r>
          </a:p>
          <a:p>
            <a:r>
              <a:rPr lang="en-US" dirty="0"/>
              <a:t>Oils Crisis of 1975 due to a sharp rise in the price of oil (Supply Shocks)</a:t>
            </a:r>
          </a:p>
          <a:p>
            <a:r>
              <a:rPr lang="en-US" dirty="0"/>
              <a:t>Prior to the pandemic none of the above:</a:t>
            </a:r>
          </a:p>
          <a:p>
            <a:pPr lvl="1"/>
            <a:r>
              <a:rPr lang="en-US" dirty="0"/>
              <a:t>Financial markets were not in trouble.</a:t>
            </a:r>
          </a:p>
          <a:p>
            <a:pPr lvl="1"/>
            <a:r>
              <a:rPr lang="en-US" dirty="0"/>
              <a:t>Real GDP growth was strong buoyed by strong consumer spending.</a:t>
            </a:r>
          </a:p>
          <a:p>
            <a:pPr lvl="1"/>
            <a:r>
              <a:rPr lang="en-US" dirty="0"/>
              <a:t>Unemployment and inflation were both low.</a:t>
            </a:r>
          </a:p>
          <a:p>
            <a:pPr lvl="1"/>
            <a:r>
              <a:rPr lang="en-US" dirty="0"/>
              <a:t>Oil prices were falling.</a:t>
            </a:r>
          </a:p>
          <a:p>
            <a:r>
              <a:rPr lang="en-US" dirty="0"/>
              <a:t>“Health Shock”  public health requires cessation of economic activity</a:t>
            </a:r>
          </a:p>
          <a:p>
            <a:pPr lvl="1"/>
            <a:endParaRPr lang="en-US" dirty="0"/>
          </a:p>
          <a:p>
            <a:pPr lvl="1"/>
            <a:endParaRPr lang="en-US" dirty="0"/>
          </a:p>
          <a:p>
            <a:endParaRPr lang="en-US" dirty="0"/>
          </a:p>
        </p:txBody>
      </p:sp>
      <p:sp>
        <p:nvSpPr>
          <p:cNvPr id="13" name="Slide Number Placeholder 3">
            <a:extLst>
              <a:ext uri="{FF2B5EF4-FFF2-40B4-BE49-F238E27FC236}">
                <a16:creationId xmlns:a16="http://schemas.microsoft.com/office/drawing/2014/main" id="{79F1C3D8-45DE-1342-8755-F50D683F1E94}"/>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252416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dissolve">
                                      <p:cBhvr>
                                        <p:cTn id="29" dur="500"/>
                                        <p:tgtEl>
                                          <p:spTgt spid="3">
                                            <p:txEl>
                                              <p:pRg st="6" end="6"/>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ssolve">
                                      <p:cBhvr>
                                        <p:cTn id="32" dur="500"/>
                                        <p:tgtEl>
                                          <p:spTgt spid="3">
                                            <p:txEl>
                                              <p:pRg st="7" end="7"/>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dissolv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dissolv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5EBB1-DE52-A143-937B-29A69D881688}"/>
              </a:ext>
            </a:extLst>
          </p:cNvPr>
          <p:cNvSpPr>
            <a:spLocks noGrp="1"/>
          </p:cNvSpPr>
          <p:nvPr>
            <p:ph type="title"/>
          </p:nvPr>
        </p:nvSpPr>
        <p:spPr>
          <a:ln>
            <a:solidFill>
              <a:srgbClr val="0432FF"/>
            </a:solidFill>
          </a:ln>
        </p:spPr>
        <p:txBody>
          <a:bodyPr>
            <a:normAutofit/>
          </a:bodyPr>
          <a:lstStyle/>
          <a:p>
            <a:r>
              <a:rPr lang="en-US" sz="3600" dirty="0">
                <a:solidFill>
                  <a:srgbClr val="0432FF"/>
                </a:solidFill>
              </a:rPr>
              <a:t>Government Response: Fiscal Response</a:t>
            </a:r>
          </a:p>
        </p:txBody>
      </p:sp>
      <p:sp>
        <p:nvSpPr>
          <p:cNvPr id="3" name="Content Placeholder 2">
            <a:extLst>
              <a:ext uri="{FF2B5EF4-FFF2-40B4-BE49-F238E27FC236}">
                <a16:creationId xmlns:a16="http://schemas.microsoft.com/office/drawing/2014/main" id="{DA911460-E140-C34E-B117-42FAEBA02E7C}"/>
              </a:ext>
            </a:extLst>
          </p:cNvPr>
          <p:cNvSpPr>
            <a:spLocks noGrp="1"/>
          </p:cNvSpPr>
          <p:nvPr>
            <p:ph idx="1"/>
          </p:nvPr>
        </p:nvSpPr>
        <p:spPr>
          <a:ln>
            <a:solidFill>
              <a:srgbClr val="EA6A20"/>
            </a:solidFill>
          </a:ln>
        </p:spPr>
        <p:txBody>
          <a:bodyPr/>
          <a:lstStyle/>
          <a:p>
            <a:r>
              <a:rPr lang="en-US" dirty="0"/>
              <a:t>Respond to the impacted sector(s) – </a:t>
            </a:r>
            <a:r>
              <a:rPr lang="en-US" dirty="0">
                <a:solidFill>
                  <a:srgbClr val="FF0000"/>
                </a:solidFill>
              </a:rPr>
              <a:t>health crisis</a:t>
            </a:r>
            <a:r>
              <a:rPr lang="en-US" dirty="0"/>
              <a:t>, </a:t>
            </a:r>
          </a:p>
          <a:p>
            <a:r>
              <a:rPr lang="en-US" dirty="0"/>
              <a:t>Provide income support for the lower income and most vulnerable,</a:t>
            </a:r>
          </a:p>
          <a:p>
            <a:r>
              <a:rPr lang="en-US" dirty="0"/>
              <a:t>Provide support to maintain employer - employee matches, and</a:t>
            </a:r>
          </a:p>
          <a:p>
            <a:r>
              <a:rPr lang="en-US" dirty="0"/>
              <a:t>Provide support for the sectors that are most exposed to the shock.</a:t>
            </a:r>
          </a:p>
          <a:p>
            <a:endParaRPr lang="en-US" dirty="0"/>
          </a:p>
        </p:txBody>
      </p:sp>
      <p:sp>
        <p:nvSpPr>
          <p:cNvPr id="13" name="Slide Number Placeholder 3">
            <a:extLst>
              <a:ext uri="{FF2B5EF4-FFF2-40B4-BE49-F238E27FC236}">
                <a16:creationId xmlns:a16="http://schemas.microsoft.com/office/drawing/2014/main" id="{79F1C3D8-45DE-1342-8755-F50D683F1E94}"/>
              </a:ext>
            </a:extLst>
          </p:cNvPr>
          <p:cNvSpPr>
            <a:spLocks noGrp="1"/>
          </p:cNvSpPr>
          <p:nvPr>
            <p:ph type="sldNum" sz="quarter" idx="12"/>
          </p:nvPr>
        </p:nvSpPr>
        <p:spPr/>
        <p:txBody>
          <a:bodyPr/>
          <a:lstStyle/>
          <a:p>
            <a:fld id="{D9F085D5-EC86-4F6A-B501-C1359CB39116}" type="slidenum">
              <a:rPr lang="en-GB" smtClean="0"/>
              <a:t>22</a:t>
            </a:fld>
            <a:endParaRPr lang="en-GB" dirty="0"/>
          </a:p>
        </p:txBody>
      </p:sp>
    </p:spTree>
    <p:extLst>
      <p:ext uri="{BB962C8B-B14F-4D97-AF65-F5344CB8AC3E}">
        <p14:creationId xmlns:p14="http://schemas.microsoft.com/office/powerpoint/2010/main" val="1491647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91F1-EA9E-B94F-9129-5BA8FD816856}"/>
              </a:ext>
            </a:extLst>
          </p:cNvPr>
          <p:cNvSpPr>
            <a:spLocks noGrp="1"/>
          </p:cNvSpPr>
          <p:nvPr>
            <p:ph type="title"/>
          </p:nvPr>
        </p:nvSpPr>
        <p:spPr>
          <a:ln>
            <a:solidFill>
              <a:srgbClr val="0432FF"/>
            </a:solidFill>
          </a:ln>
        </p:spPr>
        <p:txBody>
          <a:bodyPr/>
          <a:lstStyle/>
          <a:p>
            <a:r>
              <a:rPr lang="en-US" dirty="0">
                <a:solidFill>
                  <a:srgbClr val="0432FF"/>
                </a:solidFill>
              </a:rPr>
              <a:t>Fiscal Policy Timeline</a:t>
            </a:r>
          </a:p>
        </p:txBody>
      </p:sp>
      <p:grpSp>
        <p:nvGrpSpPr>
          <p:cNvPr id="7" name="Group 6">
            <a:extLst>
              <a:ext uri="{FF2B5EF4-FFF2-40B4-BE49-F238E27FC236}">
                <a16:creationId xmlns:a16="http://schemas.microsoft.com/office/drawing/2014/main" id="{262E0BD2-6BF6-C24F-9EF5-14AB5EF7E99D}"/>
              </a:ext>
            </a:extLst>
          </p:cNvPr>
          <p:cNvGrpSpPr/>
          <p:nvPr/>
        </p:nvGrpSpPr>
        <p:grpSpPr>
          <a:xfrm>
            <a:off x="2548550" y="3327107"/>
            <a:ext cx="278027" cy="240956"/>
            <a:chOff x="1334530" y="3880022"/>
            <a:chExt cx="593124" cy="580767"/>
          </a:xfrm>
        </p:grpSpPr>
        <p:sp>
          <p:nvSpPr>
            <p:cNvPr id="5" name="Oval 4">
              <a:extLst>
                <a:ext uri="{FF2B5EF4-FFF2-40B4-BE49-F238E27FC236}">
                  <a16:creationId xmlns:a16="http://schemas.microsoft.com/office/drawing/2014/main" id="{86D80F47-8306-5D41-A8F4-42D5F991C182}"/>
                </a:ext>
              </a:extLst>
            </p:cNvPr>
            <p:cNvSpPr/>
            <p:nvPr/>
          </p:nvSpPr>
          <p:spPr>
            <a:xfrm>
              <a:off x="1334530" y="3880022"/>
              <a:ext cx="593124" cy="58076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Oval 5">
              <a:extLst>
                <a:ext uri="{FF2B5EF4-FFF2-40B4-BE49-F238E27FC236}">
                  <a16:creationId xmlns:a16="http://schemas.microsoft.com/office/drawing/2014/main" id="{53F2529F-5C14-5A40-BC9F-BDE035C20DAA}"/>
                </a:ext>
              </a:extLst>
            </p:cNvPr>
            <p:cNvSpPr/>
            <p:nvPr/>
          </p:nvSpPr>
          <p:spPr>
            <a:xfrm>
              <a:off x="1460157" y="3970637"/>
              <a:ext cx="341870" cy="3995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cxnSp>
        <p:nvCxnSpPr>
          <p:cNvPr id="9" name="Straight Connector 8">
            <a:extLst>
              <a:ext uri="{FF2B5EF4-FFF2-40B4-BE49-F238E27FC236}">
                <a16:creationId xmlns:a16="http://schemas.microsoft.com/office/drawing/2014/main" id="{77AB865D-8F1B-D54D-8683-194420095CAD}"/>
              </a:ext>
            </a:extLst>
          </p:cNvPr>
          <p:cNvCxnSpPr>
            <a:cxnSpLocks/>
            <a:endCxn id="12" idx="2"/>
          </p:cNvCxnSpPr>
          <p:nvPr/>
        </p:nvCxnSpPr>
        <p:spPr>
          <a:xfrm flipV="1">
            <a:off x="2826576" y="3436783"/>
            <a:ext cx="1743410" cy="164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894C857C-311B-AA4F-80F7-9617D710C24D}"/>
              </a:ext>
            </a:extLst>
          </p:cNvPr>
          <p:cNvGrpSpPr/>
          <p:nvPr/>
        </p:nvGrpSpPr>
        <p:grpSpPr>
          <a:xfrm>
            <a:off x="4569986" y="3316304"/>
            <a:ext cx="278027" cy="240956"/>
            <a:chOff x="1334530" y="3880022"/>
            <a:chExt cx="593124" cy="580767"/>
          </a:xfrm>
        </p:grpSpPr>
        <p:sp>
          <p:nvSpPr>
            <p:cNvPr id="12" name="Oval 11">
              <a:extLst>
                <a:ext uri="{FF2B5EF4-FFF2-40B4-BE49-F238E27FC236}">
                  <a16:creationId xmlns:a16="http://schemas.microsoft.com/office/drawing/2014/main" id="{B5BCD8CF-0FD4-3645-8C82-4D6E028BCF8D}"/>
                </a:ext>
              </a:extLst>
            </p:cNvPr>
            <p:cNvSpPr/>
            <p:nvPr/>
          </p:nvSpPr>
          <p:spPr>
            <a:xfrm>
              <a:off x="1334530" y="3880022"/>
              <a:ext cx="593124" cy="58076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65B1D535-AFCE-1F42-A936-4BE356A05ECF}"/>
                </a:ext>
              </a:extLst>
            </p:cNvPr>
            <p:cNvSpPr/>
            <p:nvPr/>
          </p:nvSpPr>
          <p:spPr>
            <a:xfrm>
              <a:off x="1460157" y="3970637"/>
              <a:ext cx="341870" cy="3995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cxnSp>
        <p:nvCxnSpPr>
          <p:cNvPr id="14" name="Straight Connector 13">
            <a:extLst>
              <a:ext uri="{FF2B5EF4-FFF2-40B4-BE49-F238E27FC236}">
                <a16:creationId xmlns:a16="http://schemas.microsoft.com/office/drawing/2014/main" id="{D2EEC426-F9B1-CE48-9923-CC24BB2B5113}"/>
              </a:ext>
            </a:extLst>
          </p:cNvPr>
          <p:cNvCxnSpPr>
            <a:cxnSpLocks/>
            <a:stCxn id="12" idx="6"/>
            <a:endCxn id="16" idx="2"/>
          </p:cNvCxnSpPr>
          <p:nvPr/>
        </p:nvCxnSpPr>
        <p:spPr>
          <a:xfrm>
            <a:off x="4848013" y="3436782"/>
            <a:ext cx="2330414" cy="108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E2AB9682-F32B-6E45-949E-7E29BB3C15FE}"/>
              </a:ext>
            </a:extLst>
          </p:cNvPr>
          <p:cNvGrpSpPr/>
          <p:nvPr/>
        </p:nvGrpSpPr>
        <p:grpSpPr>
          <a:xfrm>
            <a:off x="7178427" y="3327107"/>
            <a:ext cx="278027" cy="240956"/>
            <a:chOff x="1334530" y="3880022"/>
            <a:chExt cx="593124" cy="580767"/>
          </a:xfrm>
        </p:grpSpPr>
        <p:sp>
          <p:nvSpPr>
            <p:cNvPr id="16" name="Oval 15">
              <a:extLst>
                <a:ext uri="{FF2B5EF4-FFF2-40B4-BE49-F238E27FC236}">
                  <a16:creationId xmlns:a16="http://schemas.microsoft.com/office/drawing/2014/main" id="{B681F059-4431-8A41-8A92-49A64FFBCABC}"/>
                </a:ext>
              </a:extLst>
            </p:cNvPr>
            <p:cNvSpPr/>
            <p:nvPr/>
          </p:nvSpPr>
          <p:spPr>
            <a:xfrm>
              <a:off x="1334530" y="3880022"/>
              <a:ext cx="593124" cy="58076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a:extLst>
                <a:ext uri="{FF2B5EF4-FFF2-40B4-BE49-F238E27FC236}">
                  <a16:creationId xmlns:a16="http://schemas.microsoft.com/office/drawing/2014/main" id="{BEDA7C4D-1904-684F-84A4-D33DA489C77E}"/>
                </a:ext>
              </a:extLst>
            </p:cNvPr>
            <p:cNvSpPr/>
            <p:nvPr/>
          </p:nvSpPr>
          <p:spPr>
            <a:xfrm>
              <a:off x="1460157" y="3970637"/>
              <a:ext cx="341870" cy="3995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2" name="Group 31">
            <a:extLst>
              <a:ext uri="{FF2B5EF4-FFF2-40B4-BE49-F238E27FC236}">
                <a16:creationId xmlns:a16="http://schemas.microsoft.com/office/drawing/2014/main" id="{58095485-5C08-BB45-85C2-C26E9C4621F0}"/>
              </a:ext>
            </a:extLst>
          </p:cNvPr>
          <p:cNvGrpSpPr/>
          <p:nvPr/>
        </p:nvGrpSpPr>
        <p:grpSpPr>
          <a:xfrm>
            <a:off x="9658836" y="1914176"/>
            <a:ext cx="836740" cy="841733"/>
            <a:chOff x="5343159" y="2099786"/>
            <a:chExt cx="1115653" cy="1122310"/>
          </a:xfrm>
          <a:solidFill>
            <a:srgbClr val="C00000"/>
          </a:solidFill>
        </p:grpSpPr>
        <p:sp>
          <p:nvSpPr>
            <p:cNvPr id="30" name="Teardrop 29">
              <a:extLst>
                <a:ext uri="{FF2B5EF4-FFF2-40B4-BE49-F238E27FC236}">
                  <a16:creationId xmlns:a16="http://schemas.microsoft.com/office/drawing/2014/main" id="{7CBE2386-1F27-E242-B146-A6C6354E1C6F}"/>
                </a:ext>
              </a:extLst>
            </p:cNvPr>
            <p:cNvSpPr/>
            <p:nvPr/>
          </p:nvSpPr>
          <p:spPr>
            <a:xfrm rot="8287235">
              <a:off x="5343159" y="2099786"/>
              <a:ext cx="1115653" cy="1122310"/>
            </a:xfrm>
            <a:prstGeom prst="teardrop">
              <a:avLst>
                <a:gd name="adj" fmla="val 145842"/>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7" name="Group 26">
              <a:extLst>
                <a:ext uri="{FF2B5EF4-FFF2-40B4-BE49-F238E27FC236}">
                  <a16:creationId xmlns:a16="http://schemas.microsoft.com/office/drawing/2014/main" id="{F64FCD7A-04F3-4648-8289-90BB807A923A}"/>
                </a:ext>
              </a:extLst>
            </p:cNvPr>
            <p:cNvGrpSpPr/>
            <p:nvPr/>
          </p:nvGrpSpPr>
          <p:grpSpPr>
            <a:xfrm>
              <a:off x="5474677" y="2288826"/>
              <a:ext cx="852616" cy="744229"/>
              <a:chOff x="2061728" y="2268047"/>
              <a:chExt cx="852616" cy="744229"/>
            </a:xfrm>
            <a:grpFill/>
          </p:grpSpPr>
          <p:sp>
            <p:nvSpPr>
              <p:cNvPr id="28" name="Oval 27">
                <a:extLst>
                  <a:ext uri="{FF2B5EF4-FFF2-40B4-BE49-F238E27FC236}">
                    <a16:creationId xmlns:a16="http://schemas.microsoft.com/office/drawing/2014/main" id="{877ACFBB-4463-EC44-A949-BF105A1F3017}"/>
                  </a:ext>
                </a:extLst>
              </p:cNvPr>
              <p:cNvSpPr/>
              <p:nvPr/>
            </p:nvSpPr>
            <p:spPr>
              <a:xfrm>
                <a:off x="2061728" y="2268047"/>
                <a:ext cx="852616" cy="74422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9" name="Picture 28">
                <a:extLst>
                  <a:ext uri="{FF2B5EF4-FFF2-40B4-BE49-F238E27FC236}">
                    <a16:creationId xmlns:a16="http://schemas.microsoft.com/office/drawing/2014/main" id="{15A31630-7776-634E-A792-D791CFBCEECF}"/>
                  </a:ext>
                </a:extLst>
              </p:cNvPr>
              <p:cNvPicPr>
                <a:picLocks noChangeAspect="1"/>
              </p:cNvPicPr>
              <p:nvPr/>
            </p:nvPicPr>
            <p:blipFill>
              <a:blip r:embed="rId3"/>
              <a:stretch>
                <a:fillRect/>
              </a:stretch>
            </p:blipFill>
            <p:spPr>
              <a:xfrm>
                <a:off x="2259226" y="2355873"/>
                <a:ext cx="475344" cy="583591"/>
              </a:xfrm>
              <a:prstGeom prst="rect">
                <a:avLst/>
              </a:prstGeom>
              <a:grpFill/>
            </p:spPr>
          </p:pic>
        </p:grpSp>
      </p:grpSp>
      <p:cxnSp>
        <p:nvCxnSpPr>
          <p:cNvPr id="18" name="Straight Connector 17">
            <a:extLst>
              <a:ext uri="{FF2B5EF4-FFF2-40B4-BE49-F238E27FC236}">
                <a16:creationId xmlns:a16="http://schemas.microsoft.com/office/drawing/2014/main" id="{1094019C-38B6-8F4F-840E-82B40A21E793}"/>
              </a:ext>
            </a:extLst>
          </p:cNvPr>
          <p:cNvCxnSpPr>
            <a:cxnSpLocks/>
            <a:endCxn id="20" idx="2"/>
          </p:cNvCxnSpPr>
          <p:nvPr/>
        </p:nvCxnSpPr>
        <p:spPr>
          <a:xfrm>
            <a:off x="7456925" y="3444995"/>
            <a:ext cx="2469428" cy="289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FCB12413-3967-0943-A651-8CA59A7D4E75}"/>
              </a:ext>
            </a:extLst>
          </p:cNvPr>
          <p:cNvGrpSpPr/>
          <p:nvPr/>
        </p:nvGrpSpPr>
        <p:grpSpPr>
          <a:xfrm>
            <a:off x="9926353" y="3353421"/>
            <a:ext cx="278027" cy="240956"/>
            <a:chOff x="1334530" y="3880022"/>
            <a:chExt cx="593124" cy="580767"/>
          </a:xfrm>
        </p:grpSpPr>
        <p:sp>
          <p:nvSpPr>
            <p:cNvPr id="20" name="Oval 19">
              <a:extLst>
                <a:ext uri="{FF2B5EF4-FFF2-40B4-BE49-F238E27FC236}">
                  <a16:creationId xmlns:a16="http://schemas.microsoft.com/office/drawing/2014/main" id="{4FBE51FE-6FA5-1943-9EA0-877972836D19}"/>
                </a:ext>
              </a:extLst>
            </p:cNvPr>
            <p:cNvSpPr/>
            <p:nvPr/>
          </p:nvSpPr>
          <p:spPr>
            <a:xfrm>
              <a:off x="1334530" y="3880022"/>
              <a:ext cx="593124" cy="58076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a:extLst>
                <a:ext uri="{FF2B5EF4-FFF2-40B4-BE49-F238E27FC236}">
                  <a16:creationId xmlns:a16="http://schemas.microsoft.com/office/drawing/2014/main" id="{5A742CBE-6DC3-F949-9A18-C601B3CA03E4}"/>
                </a:ext>
              </a:extLst>
            </p:cNvPr>
            <p:cNvSpPr/>
            <p:nvPr/>
          </p:nvSpPr>
          <p:spPr>
            <a:xfrm>
              <a:off x="1460157" y="3970637"/>
              <a:ext cx="341870" cy="3995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3" name="Group 32">
            <a:extLst>
              <a:ext uri="{FF2B5EF4-FFF2-40B4-BE49-F238E27FC236}">
                <a16:creationId xmlns:a16="http://schemas.microsoft.com/office/drawing/2014/main" id="{854A6529-05CE-7549-87AC-25BB7F7A6495}"/>
              </a:ext>
            </a:extLst>
          </p:cNvPr>
          <p:cNvGrpSpPr/>
          <p:nvPr/>
        </p:nvGrpSpPr>
        <p:grpSpPr>
          <a:xfrm>
            <a:off x="6968170" y="1945751"/>
            <a:ext cx="836740" cy="841733"/>
            <a:chOff x="5343159" y="2099786"/>
            <a:chExt cx="1115653" cy="1122310"/>
          </a:xfrm>
          <a:solidFill>
            <a:srgbClr val="C00000"/>
          </a:solidFill>
        </p:grpSpPr>
        <p:sp>
          <p:nvSpPr>
            <p:cNvPr id="34" name="Teardrop 33">
              <a:extLst>
                <a:ext uri="{FF2B5EF4-FFF2-40B4-BE49-F238E27FC236}">
                  <a16:creationId xmlns:a16="http://schemas.microsoft.com/office/drawing/2014/main" id="{AA003B0C-9FA4-254D-80C6-B96EBDE06887}"/>
                </a:ext>
              </a:extLst>
            </p:cNvPr>
            <p:cNvSpPr/>
            <p:nvPr/>
          </p:nvSpPr>
          <p:spPr>
            <a:xfrm rot="8287235">
              <a:off x="5343159" y="2099786"/>
              <a:ext cx="1115653" cy="1122310"/>
            </a:xfrm>
            <a:prstGeom prst="teardrop">
              <a:avLst>
                <a:gd name="adj" fmla="val 145842"/>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5" name="Group 34">
              <a:extLst>
                <a:ext uri="{FF2B5EF4-FFF2-40B4-BE49-F238E27FC236}">
                  <a16:creationId xmlns:a16="http://schemas.microsoft.com/office/drawing/2014/main" id="{C7B5C6EC-F8AD-304A-9D48-A7AB97C6CF5D}"/>
                </a:ext>
              </a:extLst>
            </p:cNvPr>
            <p:cNvGrpSpPr/>
            <p:nvPr/>
          </p:nvGrpSpPr>
          <p:grpSpPr>
            <a:xfrm>
              <a:off x="5474677" y="2288826"/>
              <a:ext cx="852616" cy="744229"/>
              <a:chOff x="2061728" y="2268047"/>
              <a:chExt cx="852616" cy="744229"/>
            </a:xfrm>
            <a:grpFill/>
          </p:grpSpPr>
          <p:sp>
            <p:nvSpPr>
              <p:cNvPr id="36" name="Oval 35">
                <a:extLst>
                  <a:ext uri="{FF2B5EF4-FFF2-40B4-BE49-F238E27FC236}">
                    <a16:creationId xmlns:a16="http://schemas.microsoft.com/office/drawing/2014/main" id="{27F7C75B-EA03-8247-A74D-32A5C847FF40}"/>
                  </a:ext>
                </a:extLst>
              </p:cNvPr>
              <p:cNvSpPr/>
              <p:nvPr/>
            </p:nvSpPr>
            <p:spPr>
              <a:xfrm>
                <a:off x="2061728" y="2268047"/>
                <a:ext cx="852616" cy="74422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7" name="Picture 36">
                <a:extLst>
                  <a:ext uri="{FF2B5EF4-FFF2-40B4-BE49-F238E27FC236}">
                    <a16:creationId xmlns:a16="http://schemas.microsoft.com/office/drawing/2014/main" id="{D292ACF0-B722-1844-876B-9AEDC92E0E9E}"/>
                  </a:ext>
                </a:extLst>
              </p:cNvPr>
              <p:cNvPicPr>
                <a:picLocks noChangeAspect="1"/>
              </p:cNvPicPr>
              <p:nvPr/>
            </p:nvPicPr>
            <p:blipFill>
              <a:blip r:embed="rId3"/>
              <a:stretch>
                <a:fillRect/>
              </a:stretch>
            </p:blipFill>
            <p:spPr>
              <a:xfrm>
                <a:off x="2259226" y="2355873"/>
                <a:ext cx="475344" cy="583591"/>
              </a:xfrm>
              <a:prstGeom prst="rect">
                <a:avLst/>
              </a:prstGeom>
              <a:grpFill/>
            </p:spPr>
          </p:pic>
        </p:grpSp>
      </p:grpSp>
      <p:grpSp>
        <p:nvGrpSpPr>
          <p:cNvPr id="48" name="Group 47">
            <a:extLst>
              <a:ext uri="{FF2B5EF4-FFF2-40B4-BE49-F238E27FC236}">
                <a16:creationId xmlns:a16="http://schemas.microsoft.com/office/drawing/2014/main" id="{06E55221-AC74-9F40-B0E4-D0C1BCB9BAC1}"/>
              </a:ext>
            </a:extLst>
          </p:cNvPr>
          <p:cNvGrpSpPr/>
          <p:nvPr/>
        </p:nvGrpSpPr>
        <p:grpSpPr>
          <a:xfrm>
            <a:off x="4361106" y="1966169"/>
            <a:ext cx="836740" cy="841733"/>
            <a:chOff x="5343159" y="2099786"/>
            <a:chExt cx="1115653" cy="1122310"/>
          </a:xfrm>
          <a:solidFill>
            <a:srgbClr val="C00000"/>
          </a:solidFill>
        </p:grpSpPr>
        <p:sp>
          <p:nvSpPr>
            <p:cNvPr id="49" name="Teardrop 48">
              <a:extLst>
                <a:ext uri="{FF2B5EF4-FFF2-40B4-BE49-F238E27FC236}">
                  <a16:creationId xmlns:a16="http://schemas.microsoft.com/office/drawing/2014/main" id="{BA001ADD-E371-024A-AC0B-DF6620A42CD0}"/>
                </a:ext>
              </a:extLst>
            </p:cNvPr>
            <p:cNvSpPr/>
            <p:nvPr/>
          </p:nvSpPr>
          <p:spPr>
            <a:xfrm rot="8287235">
              <a:off x="5343159" y="2099786"/>
              <a:ext cx="1115653" cy="1122310"/>
            </a:xfrm>
            <a:prstGeom prst="teardrop">
              <a:avLst>
                <a:gd name="adj" fmla="val 145842"/>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0" name="Group 49">
              <a:extLst>
                <a:ext uri="{FF2B5EF4-FFF2-40B4-BE49-F238E27FC236}">
                  <a16:creationId xmlns:a16="http://schemas.microsoft.com/office/drawing/2014/main" id="{27713F96-4F1F-5246-BFF3-F0D9D6572B4D}"/>
                </a:ext>
              </a:extLst>
            </p:cNvPr>
            <p:cNvGrpSpPr/>
            <p:nvPr/>
          </p:nvGrpSpPr>
          <p:grpSpPr>
            <a:xfrm>
              <a:off x="5474677" y="2288826"/>
              <a:ext cx="852616" cy="744229"/>
              <a:chOff x="2061728" y="2268047"/>
              <a:chExt cx="852616" cy="744229"/>
            </a:xfrm>
            <a:grpFill/>
          </p:grpSpPr>
          <p:sp>
            <p:nvSpPr>
              <p:cNvPr id="51" name="Oval 50">
                <a:extLst>
                  <a:ext uri="{FF2B5EF4-FFF2-40B4-BE49-F238E27FC236}">
                    <a16:creationId xmlns:a16="http://schemas.microsoft.com/office/drawing/2014/main" id="{2B009109-6C47-F34A-B3B3-09C25BB4FA96}"/>
                  </a:ext>
                </a:extLst>
              </p:cNvPr>
              <p:cNvSpPr/>
              <p:nvPr/>
            </p:nvSpPr>
            <p:spPr>
              <a:xfrm>
                <a:off x="2061728" y="2268047"/>
                <a:ext cx="852616" cy="74422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2" name="Picture 51">
                <a:extLst>
                  <a:ext uri="{FF2B5EF4-FFF2-40B4-BE49-F238E27FC236}">
                    <a16:creationId xmlns:a16="http://schemas.microsoft.com/office/drawing/2014/main" id="{88E26F3C-3519-F143-87DA-FA189516B36A}"/>
                  </a:ext>
                </a:extLst>
              </p:cNvPr>
              <p:cNvPicPr>
                <a:picLocks noChangeAspect="1"/>
              </p:cNvPicPr>
              <p:nvPr/>
            </p:nvPicPr>
            <p:blipFill>
              <a:blip r:embed="rId3"/>
              <a:stretch>
                <a:fillRect/>
              </a:stretch>
            </p:blipFill>
            <p:spPr>
              <a:xfrm>
                <a:off x="2259226" y="2355873"/>
                <a:ext cx="475344" cy="583591"/>
              </a:xfrm>
              <a:prstGeom prst="rect">
                <a:avLst/>
              </a:prstGeom>
              <a:grpFill/>
            </p:spPr>
          </p:pic>
        </p:grpSp>
      </p:grpSp>
      <p:grpSp>
        <p:nvGrpSpPr>
          <p:cNvPr id="53" name="Group 52">
            <a:extLst>
              <a:ext uri="{FF2B5EF4-FFF2-40B4-BE49-F238E27FC236}">
                <a16:creationId xmlns:a16="http://schemas.microsoft.com/office/drawing/2014/main" id="{3E7683D3-D998-DE49-87A0-F7FF54DB5E39}"/>
              </a:ext>
            </a:extLst>
          </p:cNvPr>
          <p:cNvGrpSpPr/>
          <p:nvPr/>
        </p:nvGrpSpPr>
        <p:grpSpPr>
          <a:xfrm>
            <a:off x="2319309" y="1975355"/>
            <a:ext cx="836740" cy="841733"/>
            <a:chOff x="5343159" y="2099786"/>
            <a:chExt cx="1115653" cy="1122310"/>
          </a:xfrm>
          <a:solidFill>
            <a:srgbClr val="C00000"/>
          </a:solidFill>
        </p:grpSpPr>
        <p:sp>
          <p:nvSpPr>
            <p:cNvPr id="54" name="Teardrop 53">
              <a:extLst>
                <a:ext uri="{FF2B5EF4-FFF2-40B4-BE49-F238E27FC236}">
                  <a16:creationId xmlns:a16="http://schemas.microsoft.com/office/drawing/2014/main" id="{617404E6-74C4-9744-99A3-2384A84CA49E}"/>
                </a:ext>
              </a:extLst>
            </p:cNvPr>
            <p:cNvSpPr/>
            <p:nvPr/>
          </p:nvSpPr>
          <p:spPr>
            <a:xfrm rot="8287235">
              <a:off x="5343159" y="2099786"/>
              <a:ext cx="1115653" cy="1122310"/>
            </a:xfrm>
            <a:prstGeom prst="teardrop">
              <a:avLst>
                <a:gd name="adj" fmla="val 145842"/>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5" name="Group 54">
              <a:extLst>
                <a:ext uri="{FF2B5EF4-FFF2-40B4-BE49-F238E27FC236}">
                  <a16:creationId xmlns:a16="http://schemas.microsoft.com/office/drawing/2014/main" id="{E37D784D-9D71-054F-865E-E874319E1040}"/>
                </a:ext>
              </a:extLst>
            </p:cNvPr>
            <p:cNvGrpSpPr/>
            <p:nvPr/>
          </p:nvGrpSpPr>
          <p:grpSpPr>
            <a:xfrm>
              <a:off x="5474677" y="2288826"/>
              <a:ext cx="852616" cy="744229"/>
              <a:chOff x="2061728" y="2268047"/>
              <a:chExt cx="852616" cy="744229"/>
            </a:xfrm>
            <a:grpFill/>
          </p:grpSpPr>
          <p:sp>
            <p:nvSpPr>
              <p:cNvPr id="56" name="Oval 55">
                <a:extLst>
                  <a:ext uri="{FF2B5EF4-FFF2-40B4-BE49-F238E27FC236}">
                    <a16:creationId xmlns:a16="http://schemas.microsoft.com/office/drawing/2014/main" id="{87F2FE1B-145C-074E-8AB2-A84A2B33D1CA}"/>
                  </a:ext>
                </a:extLst>
              </p:cNvPr>
              <p:cNvSpPr/>
              <p:nvPr/>
            </p:nvSpPr>
            <p:spPr>
              <a:xfrm>
                <a:off x="2061728" y="2268047"/>
                <a:ext cx="852616" cy="74422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7" name="Picture 56">
                <a:extLst>
                  <a:ext uri="{FF2B5EF4-FFF2-40B4-BE49-F238E27FC236}">
                    <a16:creationId xmlns:a16="http://schemas.microsoft.com/office/drawing/2014/main" id="{A878B08B-4D85-CA43-A300-5B2DC4CA2CBA}"/>
                  </a:ext>
                </a:extLst>
              </p:cNvPr>
              <p:cNvPicPr>
                <a:picLocks noChangeAspect="1"/>
              </p:cNvPicPr>
              <p:nvPr/>
            </p:nvPicPr>
            <p:blipFill>
              <a:blip r:embed="rId3"/>
              <a:stretch>
                <a:fillRect/>
              </a:stretch>
            </p:blipFill>
            <p:spPr>
              <a:xfrm>
                <a:off x="2259226" y="2355873"/>
                <a:ext cx="475344" cy="583591"/>
              </a:xfrm>
              <a:prstGeom prst="rect">
                <a:avLst/>
              </a:prstGeom>
              <a:grpFill/>
            </p:spPr>
          </p:pic>
        </p:grpSp>
      </p:grpSp>
      <p:sp>
        <p:nvSpPr>
          <p:cNvPr id="61" name="TextBox 60">
            <a:extLst>
              <a:ext uri="{FF2B5EF4-FFF2-40B4-BE49-F238E27FC236}">
                <a16:creationId xmlns:a16="http://schemas.microsoft.com/office/drawing/2014/main" id="{395ABA15-247A-CC40-B6F4-C16F37E3DC66}"/>
              </a:ext>
            </a:extLst>
          </p:cNvPr>
          <p:cNvSpPr txBox="1"/>
          <p:nvPr/>
        </p:nvSpPr>
        <p:spPr>
          <a:xfrm>
            <a:off x="9420445" y="3680207"/>
            <a:ext cx="1011815" cy="507831"/>
          </a:xfrm>
          <a:prstGeom prst="rect">
            <a:avLst/>
          </a:prstGeom>
          <a:noFill/>
        </p:spPr>
        <p:txBody>
          <a:bodyPr wrap="none" rtlCol="0">
            <a:spAutoFit/>
          </a:bodyPr>
          <a:lstStyle/>
          <a:p>
            <a:r>
              <a:rPr lang="en-US" sz="1350" dirty="0">
                <a:solidFill>
                  <a:srgbClr val="C00000"/>
                </a:solidFill>
              </a:rPr>
              <a:t>Phase III b</a:t>
            </a:r>
          </a:p>
          <a:p>
            <a:pPr algn="ctr"/>
            <a:r>
              <a:rPr lang="en-US" sz="1350" dirty="0">
                <a:solidFill>
                  <a:srgbClr val="C00000"/>
                </a:solidFill>
              </a:rPr>
              <a:t>4/24</a:t>
            </a:r>
          </a:p>
        </p:txBody>
      </p:sp>
      <p:grpSp>
        <p:nvGrpSpPr>
          <p:cNvPr id="73" name="Group 72">
            <a:extLst>
              <a:ext uri="{FF2B5EF4-FFF2-40B4-BE49-F238E27FC236}">
                <a16:creationId xmlns:a16="http://schemas.microsoft.com/office/drawing/2014/main" id="{58C0B166-798F-1B44-8A76-55C5BBAB7D02}"/>
              </a:ext>
            </a:extLst>
          </p:cNvPr>
          <p:cNvGrpSpPr/>
          <p:nvPr/>
        </p:nvGrpSpPr>
        <p:grpSpPr>
          <a:xfrm>
            <a:off x="1845617" y="3655645"/>
            <a:ext cx="1646605" cy="1455725"/>
            <a:chOff x="318838" y="4785522"/>
            <a:chExt cx="2195473" cy="1940966"/>
          </a:xfrm>
        </p:grpSpPr>
        <p:sp>
          <p:nvSpPr>
            <p:cNvPr id="58" name="TextBox 57">
              <a:extLst>
                <a:ext uri="{FF2B5EF4-FFF2-40B4-BE49-F238E27FC236}">
                  <a16:creationId xmlns:a16="http://schemas.microsoft.com/office/drawing/2014/main" id="{4372299E-485E-5148-9062-99316946B5EC}"/>
                </a:ext>
              </a:extLst>
            </p:cNvPr>
            <p:cNvSpPr txBox="1"/>
            <p:nvPr/>
          </p:nvSpPr>
          <p:spPr>
            <a:xfrm>
              <a:off x="318838" y="4785522"/>
              <a:ext cx="2195473" cy="954108"/>
            </a:xfrm>
            <a:prstGeom prst="rect">
              <a:avLst/>
            </a:prstGeom>
            <a:noFill/>
          </p:spPr>
          <p:txBody>
            <a:bodyPr wrap="none" rtlCol="0">
              <a:spAutoFit/>
            </a:bodyPr>
            <a:lstStyle/>
            <a:p>
              <a:r>
                <a:rPr lang="en-US" sz="1350" dirty="0">
                  <a:solidFill>
                    <a:srgbClr val="C00000"/>
                  </a:solidFill>
                </a:rPr>
                <a:t>Phase I: H.R. 6074</a:t>
              </a:r>
            </a:p>
            <a:p>
              <a:pPr algn="ctr"/>
              <a:r>
                <a:rPr lang="en-US" sz="1350" dirty="0">
                  <a:solidFill>
                    <a:srgbClr val="C00000"/>
                  </a:solidFill>
                </a:rPr>
                <a:t>3/6</a:t>
              </a:r>
            </a:p>
            <a:p>
              <a:endParaRPr lang="en-US" sz="1350" dirty="0">
                <a:solidFill>
                  <a:srgbClr val="C00000"/>
                </a:solidFill>
              </a:endParaRPr>
            </a:p>
          </p:txBody>
        </p:sp>
        <p:sp>
          <p:nvSpPr>
            <p:cNvPr id="62" name="TextBox 61">
              <a:extLst>
                <a:ext uri="{FF2B5EF4-FFF2-40B4-BE49-F238E27FC236}">
                  <a16:creationId xmlns:a16="http://schemas.microsoft.com/office/drawing/2014/main" id="{12DF224C-D3CB-2842-A757-8A93F410C6C0}"/>
                </a:ext>
              </a:extLst>
            </p:cNvPr>
            <p:cNvSpPr txBox="1"/>
            <p:nvPr/>
          </p:nvSpPr>
          <p:spPr>
            <a:xfrm>
              <a:off x="421431" y="5495381"/>
              <a:ext cx="1990289" cy="1231107"/>
            </a:xfrm>
            <a:prstGeom prst="rect">
              <a:avLst/>
            </a:prstGeom>
            <a:noFill/>
          </p:spPr>
          <p:txBody>
            <a:bodyPr wrap="none" rtlCol="0">
              <a:spAutoFit/>
            </a:bodyPr>
            <a:lstStyle/>
            <a:p>
              <a:pPr algn="ctr"/>
              <a:r>
                <a:rPr lang="en-US" sz="1350" dirty="0"/>
                <a:t>R&amp;D</a:t>
              </a:r>
            </a:p>
            <a:p>
              <a:pPr algn="ctr"/>
              <a:r>
                <a:rPr lang="en-US" sz="1350" dirty="0"/>
                <a:t>Public Health</a:t>
              </a:r>
            </a:p>
            <a:p>
              <a:pPr algn="ctr"/>
              <a:r>
                <a:rPr lang="en-US" sz="1350" dirty="0"/>
                <a:t>Medical Supplies</a:t>
              </a:r>
            </a:p>
            <a:p>
              <a:pPr algn="ctr"/>
              <a:r>
                <a:rPr lang="en-US" sz="1350" dirty="0"/>
                <a:t>Other</a:t>
              </a:r>
            </a:p>
          </p:txBody>
        </p:sp>
      </p:grpSp>
      <p:grpSp>
        <p:nvGrpSpPr>
          <p:cNvPr id="74" name="Group 73">
            <a:extLst>
              <a:ext uri="{FF2B5EF4-FFF2-40B4-BE49-F238E27FC236}">
                <a16:creationId xmlns:a16="http://schemas.microsoft.com/office/drawing/2014/main" id="{20882E26-119C-BA46-9A2A-F06CB1790603}"/>
              </a:ext>
            </a:extLst>
          </p:cNvPr>
          <p:cNvGrpSpPr/>
          <p:nvPr/>
        </p:nvGrpSpPr>
        <p:grpSpPr>
          <a:xfrm>
            <a:off x="3677251" y="3763539"/>
            <a:ext cx="2204450" cy="1369821"/>
            <a:chOff x="2756701" y="4667137"/>
            <a:chExt cx="2939267" cy="1826428"/>
          </a:xfrm>
        </p:grpSpPr>
        <p:sp>
          <p:nvSpPr>
            <p:cNvPr id="59" name="TextBox 58">
              <a:extLst>
                <a:ext uri="{FF2B5EF4-FFF2-40B4-BE49-F238E27FC236}">
                  <a16:creationId xmlns:a16="http://schemas.microsoft.com/office/drawing/2014/main" id="{AA44BCE6-E93E-9741-A6F1-B0E31874D54C}"/>
                </a:ext>
              </a:extLst>
            </p:cNvPr>
            <p:cNvSpPr txBox="1"/>
            <p:nvPr/>
          </p:nvSpPr>
          <p:spPr>
            <a:xfrm>
              <a:off x="3000397" y="4667137"/>
              <a:ext cx="2477603" cy="954108"/>
            </a:xfrm>
            <a:prstGeom prst="rect">
              <a:avLst/>
            </a:prstGeom>
            <a:noFill/>
          </p:spPr>
          <p:txBody>
            <a:bodyPr wrap="none" rtlCol="0">
              <a:spAutoFit/>
            </a:bodyPr>
            <a:lstStyle/>
            <a:p>
              <a:pPr algn="ctr"/>
              <a:r>
                <a:rPr lang="en-US" sz="1350" dirty="0">
                  <a:solidFill>
                    <a:srgbClr val="C00000"/>
                  </a:solidFill>
                </a:rPr>
                <a:t>Phase II: Family First </a:t>
              </a:r>
            </a:p>
            <a:p>
              <a:pPr algn="ctr"/>
              <a:r>
                <a:rPr lang="en-US" sz="1350" dirty="0">
                  <a:solidFill>
                    <a:srgbClr val="C00000"/>
                  </a:solidFill>
                </a:rPr>
                <a:t>3/14</a:t>
              </a:r>
            </a:p>
            <a:p>
              <a:endParaRPr lang="en-US" sz="1350" dirty="0">
                <a:solidFill>
                  <a:srgbClr val="C00000"/>
                </a:solidFill>
              </a:endParaRPr>
            </a:p>
          </p:txBody>
        </p:sp>
        <p:sp>
          <p:nvSpPr>
            <p:cNvPr id="65" name="TextBox 64">
              <a:extLst>
                <a:ext uri="{FF2B5EF4-FFF2-40B4-BE49-F238E27FC236}">
                  <a16:creationId xmlns:a16="http://schemas.microsoft.com/office/drawing/2014/main" id="{226BF256-2CDD-D240-A97D-885E5DB88B5C}"/>
                </a:ext>
              </a:extLst>
            </p:cNvPr>
            <p:cNvSpPr txBox="1"/>
            <p:nvPr/>
          </p:nvSpPr>
          <p:spPr>
            <a:xfrm>
              <a:off x="2756701" y="5262459"/>
              <a:ext cx="2939267" cy="1231106"/>
            </a:xfrm>
            <a:prstGeom prst="rect">
              <a:avLst/>
            </a:prstGeom>
            <a:noFill/>
          </p:spPr>
          <p:txBody>
            <a:bodyPr wrap="none" rtlCol="0">
              <a:spAutoFit/>
            </a:bodyPr>
            <a:lstStyle/>
            <a:p>
              <a:pPr algn="ctr"/>
              <a:r>
                <a:rPr lang="en-US" sz="1350" dirty="0"/>
                <a:t>Paid Sick Leave</a:t>
              </a:r>
            </a:p>
            <a:p>
              <a:pPr algn="ctr"/>
              <a:r>
                <a:rPr lang="en-US" sz="1350" dirty="0"/>
                <a:t>Family Medical Leave</a:t>
              </a:r>
            </a:p>
            <a:p>
              <a:pPr algn="ctr"/>
              <a:r>
                <a:rPr lang="en-US" sz="1350" dirty="0"/>
                <a:t>Covid-19 Testing</a:t>
              </a:r>
            </a:p>
            <a:p>
              <a:pPr algn="ctr"/>
              <a:r>
                <a:rPr lang="en-US" sz="1350" dirty="0"/>
                <a:t>Unemployment Expansion</a:t>
              </a:r>
            </a:p>
          </p:txBody>
        </p:sp>
      </p:grpSp>
      <p:grpSp>
        <p:nvGrpSpPr>
          <p:cNvPr id="75" name="Group 74">
            <a:extLst>
              <a:ext uri="{FF2B5EF4-FFF2-40B4-BE49-F238E27FC236}">
                <a16:creationId xmlns:a16="http://schemas.microsoft.com/office/drawing/2014/main" id="{29569CF9-132D-5C42-BA5B-D4AF646EADFF}"/>
              </a:ext>
            </a:extLst>
          </p:cNvPr>
          <p:cNvGrpSpPr/>
          <p:nvPr/>
        </p:nvGrpSpPr>
        <p:grpSpPr>
          <a:xfrm>
            <a:off x="6053483" y="3710975"/>
            <a:ext cx="2666114" cy="1577434"/>
            <a:chOff x="5925011" y="4597052"/>
            <a:chExt cx="3554818" cy="2103246"/>
          </a:xfrm>
        </p:grpSpPr>
        <p:sp>
          <p:nvSpPr>
            <p:cNvPr id="60" name="TextBox 59">
              <a:extLst>
                <a:ext uri="{FF2B5EF4-FFF2-40B4-BE49-F238E27FC236}">
                  <a16:creationId xmlns:a16="http://schemas.microsoft.com/office/drawing/2014/main" id="{2EEB5E22-77F5-A84D-B6FC-CDA9BFE0487C}"/>
                </a:ext>
              </a:extLst>
            </p:cNvPr>
            <p:cNvSpPr txBox="1"/>
            <p:nvPr/>
          </p:nvSpPr>
          <p:spPr>
            <a:xfrm>
              <a:off x="6580914" y="4597052"/>
              <a:ext cx="2272418" cy="677108"/>
            </a:xfrm>
            <a:prstGeom prst="rect">
              <a:avLst/>
            </a:prstGeom>
            <a:noFill/>
          </p:spPr>
          <p:txBody>
            <a:bodyPr wrap="none" rtlCol="0">
              <a:spAutoFit/>
            </a:bodyPr>
            <a:lstStyle/>
            <a:p>
              <a:pPr algn="ctr"/>
              <a:r>
                <a:rPr lang="en-US" sz="1350" dirty="0">
                  <a:solidFill>
                    <a:srgbClr val="C00000"/>
                  </a:solidFill>
                </a:rPr>
                <a:t>Phase IIIa: CARES </a:t>
              </a:r>
            </a:p>
            <a:p>
              <a:pPr algn="ctr"/>
              <a:r>
                <a:rPr lang="en-US" sz="1350" dirty="0">
                  <a:solidFill>
                    <a:srgbClr val="C00000"/>
                  </a:solidFill>
                </a:rPr>
                <a:t>3/18</a:t>
              </a:r>
            </a:p>
          </p:txBody>
        </p:sp>
        <p:sp>
          <p:nvSpPr>
            <p:cNvPr id="71" name="TextBox 70">
              <a:extLst>
                <a:ext uri="{FF2B5EF4-FFF2-40B4-BE49-F238E27FC236}">
                  <a16:creationId xmlns:a16="http://schemas.microsoft.com/office/drawing/2014/main" id="{97CA2193-1E75-1646-AFD2-CC8DAFBBBAD2}"/>
                </a:ext>
              </a:extLst>
            </p:cNvPr>
            <p:cNvSpPr txBox="1"/>
            <p:nvPr/>
          </p:nvSpPr>
          <p:spPr>
            <a:xfrm>
              <a:off x="5925011" y="5192192"/>
              <a:ext cx="3554818" cy="1508106"/>
            </a:xfrm>
            <a:prstGeom prst="rect">
              <a:avLst/>
            </a:prstGeom>
            <a:noFill/>
          </p:spPr>
          <p:txBody>
            <a:bodyPr wrap="none" rtlCol="0">
              <a:spAutoFit/>
            </a:bodyPr>
            <a:lstStyle/>
            <a:p>
              <a:pPr algn="ctr"/>
              <a:r>
                <a:rPr lang="en-US" sz="1350" dirty="0"/>
                <a:t>HHLD Payments</a:t>
              </a:r>
            </a:p>
            <a:p>
              <a:pPr algn="ctr"/>
              <a:r>
                <a:rPr lang="en-US" sz="1350" dirty="0"/>
                <a:t>Support for Small Firms</a:t>
              </a:r>
            </a:p>
            <a:p>
              <a:pPr algn="ctr"/>
              <a:r>
                <a:rPr lang="en-US" sz="1350" dirty="0"/>
                <a:t>Support for Medium Sized Firms</a:t>
              </a:r>
            </a:p>
            <a:p>
              <a:pPr algn="ctr"/>
              <a:r>
                <a:rPr lang="en-US" sz="1350" dirty="0"/>
                <a:t>Unemployment Insurance </a:t>
              </a:r>
            </a:p>
            <a:p>
              <a:pPr algn="ctr"/>
              <a:r>
                <a:rPr lang="en-US" sz="1350" dirty="0"/>
                <a:t>Aid to States</a:t>
              </a:r>
            </a:p>
          </p:txBody>
        </p:sp>
      </p:grpSp>
      <p:sp>
        <p:nvSpPr>
          <p:cNvPr id="63" name="TextBox 62">
            <a:extLst>
              <a:ext uri="{FF2B5EF4-FFF2-40B4-BE49-F238E27FC236}">
                <a16:creationId xmlns:a16="http://schemas.microsoft.com/office/drawing/2014/main" id="{DB391FD1-0666-464C-BF79-6AA6645F209D}"/>
              </a:ext>
            </a:extLst>
          </p:cNvPr>
          <p:cNvSpPr txBox="1"/>
          <p:nvPr/>
        </p:nvSpPr>
        <p:spPr>
          <a:xfrm>
            <a:off x="8672014" y="4157331"/>
            <a:ext cx="2560316" cy="715581"/>
          </a:xfrm>
          <a:prstGeom prst="rect">
            <a:avLst/>
          </a:prstGeom>
          <a:noFill/>
        </p:spPr>
        <p:txBody>
          <a:bodyPr wrap="none" rtlCol="0">
            <a:spAutoFit/>
          </a:bodyPr>
          <a:lstStyle/>
          <a:p>
            <a:pPr algn="ctr"/>
            <a:r>
              <a:rPr lang="en-US" sz="1350" dirty="0"/>
              <a:t>(More) Support for Small Firms</a:t>
            </a:r>
          </a:p>
          <a:p>
            <a:pPr algn="ctr"/>
            <a:r>
              <a:rPr lang="en-US" sz="1350" dirty="0"/>
              <a:t>COVID-19 Testing </a:t>
            </a:r>
          </a:p>
          <a:p>
            <a:pPr algn="ctr"/>
            <a:r>
              <a:rPr lang="en-US" sz="1350" dirty="0"/>
              <a:t>Hospitals</a:t>
            </a:r>
          </a:p>
        </p:txBody>
      </p:sp>
    </p:spTree>
    <p:extLst>
      <p:ext uri="{BB962C8B-B14F-4D97-AF65-F5344CB8AC3E}">
        <p14:creationId xmlns:p14="http://schemas.microsoft.com/office/powerpoint/2010/main" val="103980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p:cTn id="12" dur="250" fill="hold"/>
                                        <p:tgtEl>
                                          <p:spTgt spid="53"/>
                                        </p:tgtEl>
                                        <p:attrNameLst>
                                          <p:attrName>ppt_w</p:attrName>
                                        </p:attrNameLst>
                                      </p:cBhvr>
                                      <p:tavLst>
                                        <p:tav tm="0">
                                          <p:val>
                                            <p:fltVal val="0"/>
                                          </p:val>
                                        </p:tav>
                                        <p:tav tm="100000">
                                          <p:val>
                                            <p:strVal val="#ppt_w"/>
                                          </p:val>
                                        </p:tav>
                                      </p:tavLst>
                                    </p:anim>
                                    <p:anim calcmode="lin" valueType="num">
                                      <p:cBhvr>
                                        <p:cTn id="13" dur="250" fill="hold"/>
                                        <p:tgtEl>
                                          <p:spTgt spid="53"/>
                                        </p:tgtEl>
                                        <p:attrNameLst>
                                          <p:attrName>ppt_h</p:attrName>
                                        </p:attrNameLst>
                                      </p:cBhvr>
                                      <p:tavLst>
                                        <p:tav tm="0">
                                          <p:val>
                                            <p:fltVal val="0"/>
                                          </p:val>
                                        </p:tav>
                                        <p:tav tm="100000">
                                          <p:val>
                                            <p:strVal val="#ppt_h"/>
                                          </p:val>
                                        </p:tav>
                                      </p:tavLst>
                                    </p:anim>
                                  </p:childTnLst>
                                </p:cTn>
                              </p:par>
                            </p:childTnLst>
                          </p:cTn>
                        </p:par>
                        <p:par>
                          <p:cTn id="14" fill="hold">
                            <p:stCondLst>
                              <p:cond delay="750"/>
                            </p:stCondLst>
                            <p:childTnLst>
                              <p:par>
                                <p:cTn id="15" presetID="1" presetClass="entr" presetSubtype="0" fill="hold" nodeType="afterEffect">
                                  <p:stCondLst>
                                    <p:cond delay="0"/>
                                  </p:stCondLst>
                                  <p:childTnLst>
                                    <p:set>
                                      <p:cBhvr>
                                        <p:cTn id="16" dur="1" fill="hold">
                                          <p:stCondLst>
                                            <p:cond delay="0"/>
                                          </p:stCondLst>
                                        </p:cTn>
                                        <p:tgtEl>
                                          <p:spTgt spid="73"/>
                                        </p:tgtEl>
                                        <p:attrNameLst>
                                          <p:attrName>style.visibility</p:attrName>
                                        </p:attrNameLst>
                                      </p:cBhvr>
                                      <p:to>
                                        <p:strVal val="visible"/>
                                      </p:to>
                                    </p:set>
                                  </p:childTnLst>
                                </p:cTn>
                              </p:par>
                            </p:childTnLst>
                          </p:cTn>
                        </p:par>
                        <p:par>
                          <p:cTn id="17" fill="hold">
                            <p:stCondLst>
                              <p:cond delay="750"/>
                            </p:stCondLst>
                            <p:childTnLst>
                              <p:par>
                                <p:cTn id="18" presetID="22" presetClass="entr" presetSubtype="8"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1250"/>
                            </p:stCondLst>
                            <p:childTnLst>
                              <p:par>
                                <p:cTn id="22" presetID="2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250" fill="hold"/>
                                        <p:tgtEl>
                                          <p:spTgt spid="11"/>
                                        </p:tgtEl>
                                        <p:attrNameLst>
                                          <p:attrName>ppt_w</p:attrName>
                                        </p:attrNameLst>
                                      </p:cBhvr>
                                      <p:tavLst>
                                        <p:tav tm="0">
                                          <p:val>
                                            <p:fltVal val="0"/>
                                          </p:val>
                                        </p:tav>
                                        <p:tav tm="100000">
                                          <p:val>
                                            <p:strVal val="#ppt_w"/>
                                          </p:val>
                                        </p:tav>
                                      </p:tavLst>
                                    </p:anim>
                                    <p:anim calcmode="lin" valueType="num">
                                      <p:cBhvr>
                                        <p:cTn id="25" dur="250" fill="hold"/>
                                        <p:tgtEl>
                                          <p:spTgt spid="11"/>
                                        </p:tgtEl>
                                        <p:attrNameLst>
                                          <p:attrName>ppt_h</p:attrName>
                                        </p:attrNameLst>
                                      </p:cBhvr>
                                      <p:tavLst>
                                        <p:tav tm="0">
                                          <p:val>
                                            <p:fltVal val="0"/>
                                          </p:val>
                                        </p:tav>
                                        <p:tav tm="100000">
                                          <p:val>
                                            <p:strVal val="#ppt_h"/>
                                          </p:val>
                                        </p:tav>
                                      </p:tavLst>
                                    </p:anim>
                                  </p:childTnLst>
                                </p:cTn>
                              </p:par>
                            </p:childTnLst>
                          </p:cTn>
                        </p:par>
                        <p:par>
                          <p:cTn id="26" fill="hold">
                            <p:stCondLst>
                              <p:cond delay="1500"/>
                            </p:stCondLst>
                            <p:childTnLst>
                              <p:par>
                                <p:cTn id="27" presetID="23" presetClass="entr" presetSubtype="16" fill="hold" nodeType="after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p:cTn id="29" dur="250" fill="hold"/>
                                        <p:tgtEl>
                                          <p:spTgt spid="48"/>
                                        </p:tgtEl>
                                        <p:attrNameLst>
                                          <p:attrName>ppt_w</p:attrName>
                                        </p:attrNameLst>
                                      </p:cBhvr>
                                      <p:tavLst>
                                        <p:tav tm="0">
                                          <p:val>
                                            <p:fltVal val="0"/>
                                          </p:val>
                                        </p:tav>
                                        <p:tav tm="100000">
                                          <p:val>
                                            <p:strVal val="#ppt_w"/>
                                          </p:val>
                                        </p:tav>
                                      </p:tavLst>
                                    </p:anim>
                                    <p:anim calcmode="lin" valueType="num">
                                      <p:cBhvr>
                                        <p:cTn id="30" dur="250" fill="hold"/>
                                        <p:tgtEl>
                                          <p:spTgt spid="48"/>
                                        </p:tgtEl>
                                        <p:attrNameLst>
                                          <p:attrName>ppt_h</p:attrName>
                                        </p:attrNameLst>
                                      </p:cBhvr>
                                      <p:tavLst>
                                        <p:tav tm="0">
                                          <p:val>
                                            <p:fltVal val="0"/>
                                          </p:val>
                                        </p:tav>
                                        <p:tav tm="100000">
                                          <p:val>
                                            <p:strVal val="#ppt_h"/>
                                          </p:val>
                                        </p:tav>
                                      </p:tavLst>
                                    </p:anim>
                                  </p:childTnLst>
                                </p:cTn>
                              </p:par>
                            </p:childTnLst>
                          </p:cTn>
                        </p:par>
                        <p:par>
                          <p:cTn id="31" fill="hold">
                            <p:stCondLst>
                              <p:cond delay="1750"/>
                            </p:stCondLst>
                            <p:childTnLst>
                              <p:par>
                                <p:cTn id="32" presetID="1" presetClass="entr" presetSubtype="0" fill="hold" nodeType="afterEffect">
                                  <p:stCondLst>
                                    <p:cond delay="0"/>
                                  </p:stCondLst>
                                  <p:childTnLst>
                                    <p:set>
                                      <p:cBhvr>
                                        <p:cTn id="33" dur="1" fill="hold">
                                          <p:stCondLst>
                                            <p:cond delay="0"/>
                                          </p:stCondLst>
                                        </p:cTn>
                                        <p:tgtEl>
                                          <p:spTgt spid="74"/>
                                        </p:tgtEl>
                                        <p:attrNameLst>
                                          <p:attrName>style.visibility</p:attrName>
                                        </p:attrNameLst>
                                      </p:cBhvr>
                                      <p:to>
                                        <p:strVal val="visible"/>
                                      </p:to>
                                    </p:set>
                                  </p:childTnLst>
                                </p:cTn>
                              </p:par>
                            </p:childTnLst>
                          </p:cTn>
                        </p:par>
                        <p:par>
                          <p:cTn id="34" fill="hold">
                            <p:stCondLst>
                              <p:cond delay="1750"/>
                            </p:stCondLst>
                            <p:childTnLst>
                              <p:par>
                                <p:cTn id="35" presetID="22" presetClass="entr" presetSubtype="8"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2250"/>
                            </p:stCondLst>
                            <p:childTnLst>
                              <p:par>
                                <p:cTn id="39" presetID="23" presetClass="entr" presetSubtype="16"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250" fill="hold"/>
                                        <p:tgtEl>
                                          <p:spTgt spid="15"/>
                                        </p:tgtEl>
                                        <p:attrNameLst>
                                          <p:attrName>ppt_w</p:attrName>
                                        </p:attrNameLst>
                                      </p:cBhvr>
                                      <p:tavLst>
                                        <p:tav tm="0">
                                          <p:val>
                                            <p:fltVal val="0"/>
                                          </p:val>
                                        </p:tav>
                                        <p:tav tm="100000">
                                          <p:val>
                                            <p:strVal val="#ppt_w"/>
                                          </p:val>
                                        </p:tav>
                                      </p:tavLst>
                                    </p:anim>
                                    <p:anim calcmode="lin" valueType="num">
                                      <p:cBhvr>
                                        <p:cTn id="42" dur="250" fill="hold"/>
                                        <p:tgtEl>
                                          <p:spTgt spid="15"/>
                                        </p:tgtEl>
                                        <p:attrNameLst>
                                          <p:attrName>ppt_h</p:attrName>
                                        </p:attrNameLst>
                                      </p:cBhvr>
                                      <p:tavLst>
                                        <p:tav tm="0">
                                          <p:val>
                                            <p:fltVal val="0"/>
                                          </p:val>
                                        </p:tav>
                                        <p:tav tm="100000">
                                          <p:val>
                                            <p:strVal val="#ppt_h"/>
                                          </p:val>
                                        </p:tav>
                                      </p:tavLst>
                                    </p:anim>
                                  </p:childTnLst>
                                </p:cTn>
                              </p:par>
                            </p:childTnLst>
                          </p:cTn>
                        </p:par>
                        <p:par>
                          <p:cTn id="43" fill="hold">
                            <p:stCondLst>
                              <p:cond delay="2500"/>
                            </p:stCondLst>
                            <p:childTnLst>
                              <p:par>
                                <p:cTn id="44" presetID="23" presetClass="entr" presetSubtype="16" fill="hold" nodeType="after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p:cTn id="46" dur="250" fill="hold"/>
                                        <p:tgtEl>
                                          <p:spTgt spid="33"/>
                                        </p:tgtEl>
                                        <p:attrNameLst>
                                          <p:attrName>ppt_w</p:attrName>
                                        </p:attrNameLst>
                                      </p:cBhvr>
                                      <p:tavLst>
                                        <p:tav tm="0">
                                          <p:val>
                                            <p:fltVal val="0"/>
                                          </p:val>
                                        </p:tav>
                                        <p:tav tm="100000">
                                          <p:val>
                                            <p:strVal val="#ppt_w"/>
                                          </p:val>
                                        </p:tav>
                                      </p:tavLst>
                                    </p:anim>
                                    <p:anim calcmode="lin" valueType="num">
                                      <p:cBhvr>
                                        <p:cTn id="47" dur="250" fill="hold"/>
                                        <p:tgtEl>
                                          <p:spTgt spid="33"/>
                                        </p:tgtEl>
                                        <p:attrNameLst>
                                          <p:attrName>ppt_h</p:attrName>
                                        </p:attrNameLst>
                                      </p:cBhvr>
                                      <p:tavLst>
                                        <p:tav tm="0">
                                          <p:val>
                                            <p:fltVal val="0"/>
                                          </p:val>
                                        </p:tav>
                                        <p:tav tm="100000">
                                          <p:val>
                                            <p:strVal val="#ppt_h"/>
                                          </p:val>
                                        </p:tav>
                                      </p:tavLst>
                                    </p:anim>
                                  </p:childTnLst>
                                </p:cTn>
                              </p:par>
                            </p:childTnLst>
                          </p:cTn>
                        </p:par>
                        <p:par>
                          <p:cTn id="48" fill="hold">
                            <p:stCondLst>
                              <p:cond delay="2750"/>
                            </p:stCondLst>
                            <p:childTnLst>
                              <p:par>
                                <p:cTn id="49" presetID="1" presetClass="entr" presetSubtype="0" fill="hold" nodeType="afterEffect">
                                  <p:stCondLst>
                                    <p:cond delay="0"/>
                                  </p:stCondLst>
                                  <p:childTnLst>
                                    <p:set>
                                      <p:cBhvr>
                                        <p:cTn id="50" dur="1" fill="hold">
                                          <p:stCondLst>
                                            <p:cond delay="0"/>
                                          </p:stCondLst>
                                        </p:cTn>
                                        <p:tgtEl>
                                          <p:spTgt spid="75"/>
                                        </p:tgtEl>
                                        <p:attrNameLst>
                                          <p:attrName>style.visibility</p:attrName>
                                        </p:attrNameLst>
                                      </p:cBhvr>
                                      <p:to>
                                        <p:strVal val="visible"/>
                                      </p:to>
                                    </p:set>
                                  </p:childTnLst>
                                </p:cTn>
                              </p:par>
                            </p:childTnLst>
                          </p:cTn>
                        </p:par>
                        <p:par>
                          <p:cTn id="51" fill="hold">
                            <p:stCondLst>
                              <p:cond delay="2750"/>
                            </p:stCondLst>
                            <p:childTnLst>
                              <p:par>
                                <p:cTn id="52" presetID="22" presetClass="entr" presetSubtype="8"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par>
                          <p:cTn id="55" fill="hold">
                            <p:stCondLst>
                              <p:cond delay="3250"/>
                            </p:stCondLst>
                            <p:childTnLst>
                              <p:par>
                                <p:cTn id="56" presetID="23" presetClass="entr" presetSubtype="16"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p:cTn id="58" dur="250" fill="hold"/>
                                        <p:tgtEl>
                                          <p:spTgt spid="19"/>
                                        </p:tgtEl>
                                        <p:attrNameLst>
                                          <p:attrName>ppt_w</p:attrName>
                                        </p:attrNameLst>
                                      </p:cBhvr>
                                      <p:tavLst>
                                        <p:tav tm="0">
                                          <p:val>
                                            <p:fltVal val="0"/>
                                          </p:val>
                                        </p:tav>
                                        <p:tav tm="100000">
                                          <p:val>
                                            <p:strVal val="#ppt_w"/>
                                          </p:val>
                                        </p:tav>
                                      </p:tavLst>
                                    </p:anim>
                                    <p:anim calcmode="lin" valueType="num">
                                      <p:cBhvr>
                                        <p:cTn id="59" dur="250" fill="hold"/>
                                        <p:tgtEl>
                                          <p:spTgt spid="19"/>
                                        </p:tgtEl>
                                        <p:attrNameLst>
                                          <p:attrName>ppt_h</p:attrName>
                                        </p:attrNameLst>
                                      </p:cBhvr>
                                      <p:tavLst>
                                        <p:tav tm="0">
                                          <p:val>
                                            <p:fltVal val="0"/>
                                          </p:val>
                                        </p:tav>
                                        <p:tav tm="100000">
                                          <p:val>
                                            <p:strVal val="#ppt_h"/>
                                          </p:val>
                                        </p:tav>
                                      </p:tavLst>
                                    </p:anim>
                                  </p:childTnLst>
                                </p:cTn>
                              </p:par>
                            </p:childTnLst>
                          </p:cTn>
                        </p:par>
                        <p:par>
                          <p:cTn id="60" fill="hold">
                            <p:stCondLst>
                              <p:cond delay="3500"/>
                            </p:stCondLst>
                            <p:childTnLst>
                              <p:par>
                                <p:cTn id="61" presetID="23" presetClass="entr" presetSubtype="16"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250" fill="hold"/>
                                        <p:tgtEl>
                                          <p:spTgt spid="32"/>
                                        </p:tgtEl>
                                        <p:attrNameLst>
                                          <p:attrName>ppt_w</p:attrName>
                                        </p:attrNameLst>
                                      </p:cBhvr>
                                      <p:tavLst>
                                        <p:tav tm="0">
                                          <p:val>
                                            <p:fltVal val="0"/>
                                          </p:val>
                                        </p:tav>
                                        <p:tav tm="100000">
                                          <p:val>
                                            <p:strVal val="#ppt_w"/>
                                          </p:val>
                                        </p:tav>
                                      </p:tavLst>
                                    </p:anim>
                                    <p:anim calcmode="lin" valueType="num">
                                      <p:cBhvr>
                                        <p:cTn id="64" dur="250" fill="hold"/>
                                        <p:tgtEl>
                                          <p:spTgt spid="32"/>
                                        </p:tgtEl>
                                        <p:attrNameLst>
                                          <p:attrName>ppt_h</p:attrName>
                                        </p:attrNameLst>
                                      </p:cBhvr>
                                      <p:tavLst>
                                        <p:tav tm="0">
                                          <p:val>
                                            <p:fltVal val="0"/>
                                          </p:val>
                                        </p:tav>
                                        <p:tav tm="100000">
                                          <p:val>
                                            <p:strVal val="#ppt_h"/>
                                          </p:val>
                                        </p:tav>
                                      </p:tavLst>
                                    </p:anim>
                                  </p:childTnLst>
                                </p:cTn>
                              </p:par>
                            </p:childTnLst>
                          </p:cTn>
                        </p:par>
                        <p:par>
                          <p:cTn id="65" fill="hold">
                            <p:stCondLst>
                              <p:cond delay="3750"/>
                            </p:stCondLst>
                            <p:childTnLst>
                              <p:par>
                                <p:cTn id="66" presetID="1" presetClass="entr" presetSubtype="0" fill="hold" grpId="0" nodeType="afterEffect">
                                  <p:stCondLst>
                                    <p:cond delay="0"/>
                                  </p:stCondLst>
                                  <p:childTnLst>
                                    <p:set>
                                      <p:cBhvr>
                                        <p:cTn id="67" dur="1" fill="hold">
                                          <p:stCondLst>
                                            <p:cond delay="0"/>
                                          </p:stCondLst>
                                        </p:cTn>
                                        <p:tgtEl>
                                          <p:spTgt spid="61"/>
                                        </p:tgtEl>
                                        <p:attrNameLst>
                                          <p:attrName>style.visibility</p:attrName>
                                        </p:attrNameLst>
                                      </p:cBhvr>
                                      <p:to>
                                        <p:strVal val="visible"/>
                                      </p:to>
                                    </p:set>
                                  </p:childTnLst>
                                </p:cTn>
                              </p:par>
                            </p:childTnLst>
                          </p:cTn>
                        </p:par>
                        <p:par>
                          <p:cTn id="68" fill="hold">
                            <p:stCondLst>
                              <p:cond delay="3750"/>
                            </p:stCondLst>
                            <p:childTnLst>
                              <p:par>
                                <p:cTn id="69" presetID="9"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dissolve">
                                      <p:cBhvr>
                                        <p:cTn id="71" dur="2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16E40-F675-324C-96B9-16DA5D82F296}"/>
              </a:ext>
            </a:extLst>
          </p:cNvPr>
          <p:cNvSpPr>
            <a:spLocks noGrp="1"/>
          </p:cNvSpPr>
          <p:nvPr>
            <p:ph type="title"/>
          </p:nvPr>
        </p:nvSpPr>
        <p:spPr>
          <a:ln>
            <a:solidFill>
              <a:srgbClr val="0432FF"/>
            </a:solidFill>
          </a:ln>
        </p:spPr>
        <p:txBody>
          <a:bodyPr>
            <a:normAutofit/>
          </a:bodyPr>
          <a:lstStyle/>
          <a:p>
            <a:r>
              <a:rPr lang="en-US" sz="3200" dirty="0">
                <a:solidFill>
                  <a:srgbClr val="0432FF"/>
                </a:solidFill>
              </a:rPr>
              <a:t>Government Response (Phase II):  Family First (H.R. 6201)</a:t>
            </a:r>
          </a:p>
        </p:txBody>
      </p:sp>
      <p:sp>
        <p:nvSpPr>
          <p:cNvPr id="3" name="Content Placeholder 2">
            <a:extLst>
              <a:ext uri="{FF2B5EF4-FFF2-40B4-BE49-F238E27FC236}">
                <a16:creationId xmlns:a16="http://schemas.microsoft.com/office/drawing/2014/main" id="{5FED73F3-944B-AD49-8631-B9736661E550}"/>
              </a:ext>
            </a:extLst>
          </p:cNvPr>
          <p:cNvSpPr>
            <a:spLocks noGrp="1"/>
          </p:cNvSpPr>
          <p:nvPr>
            <p:ph idx="1"/>
          </p:nvPr>
        </p:nvSpPr>
        <p:spPr>
          <a:ln>
            <a:solidFill>
              <a:srgbClr val="ED6C22"/>
            </a:solidFill>
          </a:ln>
        </p:spPr>
        <p:txBody>
          <a:bodyPr/>
          <a:lstStyle/>
          <a:p>
            <a:r>
              <a:rPr lang="en-US" dirty="0"/>
              <a:t>Free testing for anyone whose doctor recommends testing.</a:t>
            </a:r>
          </a:p>
          <a:p>
            <a:r>
              <a:rPr lang="en-US" dirty="0"/>
              <a:t>Expand family and medical leave. </a:t>
            </a:r>
          </a:p>
          <a:p>
            <a:r>
              <a:rPr lang="en-US" dirty="0"/>
              <a:t>Paid emergency sick leave.</a:t>
            </a:r>
          </a:p>
          <a:p>
            <a:r>
              <a:rPr lang="en-US" dirty="0"/>
              <a:t>Additional unemployment benefits.</a:t>
            </a:r>
          </a:p>
          <a:p>
            <a:r>
              <a:rPr lang="en-US" dirty="0"/>
              <a:t>Food assistance: Supplemental Nutrition Assistance Program (SNAP) and Home-Delivered. </a:t>
            </a:r>
          </a:p>
        </p:txBody>
      </p:sp>
      <p:sp>
        <p:nvSpPr>
          <p:cNvPr id="13" name="Slide Number Placeholder 3">
            <a:extLst>
              <a:ext uri="{FF2B5EF4-FFF2-40B4-BE49-F238E27FC236}">
                <a16:creationId xmlns:a16="http://schemas.microsoft.com/office/drawing/2014/main" id="{79F1C3D8-45DE-1342-8755-F50D683F1E94}"/>
              </a:ext>
            </a:extLst>
          </p:cNvPr>
          <p:cNvSpPr>
            <a:spLocks noGrp="1"/>
          </p:cNvSpPr>
          <p:nvPr>
            <p:ph type="sldNum" sz="quarter" idx="12"/>
          </p:nvPr>
        </p:nvSpPr>
        <p:spPr/>
        <p:txBody>
          <a:bodyPr/>
          <a:lstStyle/>
          <a:p>
            <a:fld id="{D9F085D5-EC86-4F6A-B501-C1359CB39116}" type="slidenum">
              <a:rPr lang="en-GB" smtClean="0"/>
              <a:t>24</a:t>
            </a:fld>
            <a:endParaRPr lang="en-GB" dirty="0"/>
          </a:p>
        </p:txBody>
      </p:sp>
    </p:spTree>
    <p:extLst>
      <p:ext uri="{BB962C8B-B14F-4D97-AF65-F5344CB8AC3E}">
        <p14:creationId xmlns:p14="http://schemas.microsoft.com/office/powerpoint/2010/main" val="275522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ssolve">
                                      <p:cBhvr>
                                        <p:cTn id="11" dur="500"/>
                                        <p:tgtEl>
                                          <p:spTgt spid="3">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ED57A-D31B-4D48-9D22-564AD3AD21F9}"/>
              </a:ext>
            </a:extLst>
          </p:cNvPr>
          <p:cNvSpPr>
            <a:spLocks noGrp="1"/>
          </p:cNvSpPr>
          <p:nvPr>
            <p:ph type="title"/>
          </p:nvPr>
        </p:nvSpPr>
        <p:spPr>
          <a:ln>
            <a:solidFill>
              <a:srgbClr val="0432FF"/>
            </a:solidFill>
          </a:ln>
        </p:spPr>
        <p:txBody>
          <a:bodyPr>
            <a:normAutofit/>
          </a:bodyPr>
          <a:lstStyle/>
          <a:p>
            <a:r>
              <a:rPr lang="en-US" sz="3600" dirty="0">
                <a:solidFill>
                  <a:srgbClr val="0432FF"/>
                </a:solidFill>
              </a:rPr>
              <a:t>Fiscal Response (Phase III a-b): CARES Act</a:t>
            </a:r>
          </a:p>
        </p:txBody>
      </p:sp>
      <p:sp>
        <p:nvSpPr>
          <p:cNvPr id="13" name="Slide Number Placeholder 3">
            <a:extLst>
              <a:ext uri="{FF2B5EF4-FFF2-40B4-BE49-F238E27FC236}">
                <a16:creationId xmlns:a16="http://schemas.microsoft.com/office/drawing/2014/main" id="{79F1C3D8-45DE-1342-8755-F50D683F1E94}"/>
              </a:ext>
            </a:extLst>
          </p:cNvPr>
          <p:cNvSpPr>
            <a:spLocks noGrp="1"/>
          </p:cNvSpPr>
          <p:nvPr>
            <p:ph type="sldNum" sz="quarter" idx="12"/>
          </p:nvPr>
        </p:nvSpPr>
        <p:spPr/>
        <p:txBody>
          <a:bodyPr/>
          <a:lstStyle/>
          <a:p>
            <a:fld id="{D9F085D5-EC86-4F6A-B501-C1359CB39116}" type="slidenum">
              <a:rPr lang="en-GB" smtClean="0"/>
              <a:t>25</a:t>
            </a:fld>
            <a:endParaRPr lang="en-GB"/>
          </a:p>
        </p:txBody>
      </p:sp>
      <p:sp>
        <p:nvSpPr>
          <p:cNvPr id="14" name="Content Placeholder 2">
            <a:extLst>
              <a:ext uri="{FF2B5EF4-FFF2-40B4-BE49-F238E27FC236}">
                <a16:creationId xmlns:a16="http://schemas.microsoft.com/office/drawing/2014/main" id="{8163FAEE-B73B-EB46-9A5A-95BCD0D78D60}"/>
              </a:ext>
            </a:extLst>
          </p:cNvPr>
          <p:cNvSpPr>
            <a:spLocks noGrp="1"/>
          </p:cNvSpPr>
          <p:nvPr>
            <p:ph idx="1"/>
          </p:nvPr>
        </p:nvSpPr>
        <p:spPr>
          <a:xfrm>
            <a:off x="1260389" y="1600201"/>
            <a:ext cx="10058399" cy="4525963"/>
          </a:xfrm>
          <a:ln>
            <a:solidFill>
              <a:srgbClr val="ED6C22"/>
            </a:solidFill>
          </a:ln>
        </p:spPr>
        <p:txBody>
          <a:bodyPr>
            <a:normAutofit fontScale="77500" lnSpcReduction="20000"/>
          </a:bodyPr>
          <a:lstStyle/>
          <a:p>
            <a:r>
              <a:rPr lang="en-US" dirty="0"/>
              <a:t>Direct payment to households $1,200 for every adult and $500 for every child – similar to  the 2008 rebate but purpose is different.</a:t>
            </a:r>
          </a:p>
          <a:p>
            <a:r>
              <a:rPr lang="en-US" dirty="0"/>
              <a:t>Small business loans (Paycheck Protection Program)-- $350 billion</a:t>
            </a:r>
          </a:p>
          <a:p>
            <a:pPr lvl="1"/>
            <a:r>
              <a:rPr lang="en-US" dirty="0"/>
              <a:t>&lt;500 employees and designed to cover six (6) weeks of payroll.</a:t>
            </a:r>
          </a:p>
          <a:p>
            <a:r>
              <a:rPr lang="en-US" dirty="0"/>
              <a:t>Economic Stabilization Fund (Main Street Lending Program) – $500bn </a:t>
            </a:r>
          </a:p>
          <a:p>
            <a:pPr lvl="1"/>
            <a:r>
              <a:rPr lang="en-US" dirty="0"/>
              <a:t>for medium sized firms, </a:t>
            </a:r>
          </a:p>
          <a:p>
            <a:pPr lvl="1"/>
            <a:r>
              <a:rPr lang="en-US" dirty="0"/>
              <a:t>state and local municipalities, and</a:t>
            </a:r>
          </a:p>
          <a:p>
            <a:pPr lvl="1"/>
            <a:r>
              <a:rPr lang="en-US" dirty="0"/>
              <a:t>passenger and cargo air carriers, and firms maintaining national security.</a:t>
            </a:r>
          </a:p>
          <a:p>
            <a:r>
              <a:rPr lang="en-US" dirty="0"/>
              <a:t>Expand unemployment benefits</a:t>
            </a:r>
          </a:p>
        </p:txBody>
      </p:sp>
    </p:spTree>
    <p:extLst>
      <p:ext uri="{BB962C8B-B14F-4D97-AF65-F5344CB8AC3E}">
        <p14:creationId xmlns:p14="http://schemas.microsoft.com/office/powerpoint/2010/main" val="395106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dissolv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dissolve">
                                      <p:cBhvr>
                                        <p:cTn id="12" dur="500"/>
                                        <p:tgtEl>
                                          <p:spTgt spid="14">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dissolve">
                                      <p:cBhvr>
                                        <p:cTn id="15" dur="500"/>
                                        <p:tgtEl>
                                          <p:spTgt spid="1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4">
                                            <p:txEl>
                                              <p:pRg st="3" end="3"/>
                                            </p:txEl>
                                          </p:spTgt>
                                        </p:tgtEl>
                                        <p:attrNameLst>
                                          <p:attrName>style.visibility</p:attrName>
                                        </p:attrNameLst>
                                      </p:cBhvr>
                                      <p:to>
                                        <p:strVal val="visible"/>
                                      </p:to>
                                    </p:set>
                                    <p:animEffect transition="in" filter="dissolve">
                                      <p:cBhvr>
                                        <p:cTn id="20" dur="500"/>
                                        <p:tgtEl>
                                          <p:spTgt spid="14">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animEffect transition="in" filter="dissolve">
                                      <p:cBhvr>
                                        <p:cTn id="23" dur="500"/>
                                        <p:tgtEl>
                                          <p:spTgt spid="14">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4">
                                            <p:txEl>
                                              <p:pRg st="5" end="5"/>
                                            </p:txEl>
                                          </p:spTgt>
                                        </p:tgtEl>
                                        <p:attrNameLst>
                                          <p:attrName>style.visibility</p:attrName>
                                        </p:attrNameLst>
                                      </p:cBhvr>
                                      <p:to>
                                        <p:strVal val="visible"/>
                                      </p:to>
                                    </p:set>
                                    <p:animEffect transition="in" filter="dissolve">
                                      <p:cBhvr>
                                        <p:cTn id="26" dur="500"/>
                                        <p:tgtEl>
                                          <p:spTgt spid="14">
                                            <p:txEl>
                                              <p:pRg st="5" end="5"/>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4">
                                            <p:txEl>
                                              <p:pRg st="6" end="6"/>
                                            </p:txEl>
                                          </p:spTgt>
                                        </p:tgtEl>
                                        <p:attrNameLst>
                                          <p:attrName>style.visibility</p:attrName>
                                        </p:attrNameLst>
                                      </p:cBhvr>
                                      <p:to>
                                        <p:strVal val="visible"/>
                                      </p:to>
                                    </p:set>
                                    <p:animEffect transition="in" filter="dissolve">
                                      <p:cBhvr>
                                        <p:cTn id="29" dur="500"/>
                                        <p:tgtEl>
                                          <p:spTgt spid="14">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4">
                                            <p:txEl>
                                              <p:pRg st="7" end="7"/>
                                            </p:txEl>
                                          </p:spTgt>
                                        </p:tgtEl>
                                        <p:attrNameLst>
                                          <p:attrName>style.visibility</p:attrName>
                                        </p:attrNameLst>
                                      </p:cBhvr>
                                      <p:to>
                                        <p:strVal val="visible"/>
                                      </p:to>
                                    </p:set>
                                    <p:animEffect transition="in" filter="dissolve">
                                      <p:cBhvr>
                                        <p:cTn id="34" dur="5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3EBFC-BCB0-634D-A310-8C6B95744D69}"/>
              </a:ext>
            </a:extLst>
          </p:cNvPr>
          <p:cNvSpPr>
            <a:spLocks noGrp="1"/>
          </p:cNvSpPr>
          <p:nvPr>
            <p:ph type="title"/>
          </p:nvPr>
        </p:nvSpPr>
        <p:spPr>
          <a:ln>
            <a:solidFill>
              <a:srgbClr val="0432FF"/>
            </a:solidFill>
          </a:ln>
        </p:spPr>
        <p:txBody>
          <a:bodyPr/>
          <a:lstStyle/>
          <a:p>
            <a:r>
              <a:rPr lang="en-US" dirty="0">
                <a:solidFill>
                  <a:srgbClr val="0432FF"/>
                </a:solidFill>
              </a:rPr>
              <a:t>Federal Reserve Timeline</a:t>
            </a:r>
          </a:p>
        </p:txBody>
      </p:sp>
      <p:grpSp>
        <p:nvGrpSpPr>
          <p:cNvPr id="6" name="Group 5">
            <a:extLst>
              <a:ext uri="{FF2B5EF4-FFF2-40B4-BE49-F238E27FC236}">
                <a16:creationId xmlns:a16="http://schemas.microsoft.com/office/drawing/2014/main" id="{E069EB86-4BB7-0344-88A1-9D57A35B37BE}"/>
              </a:ext>
            </a:extLst>
          </p:cNvPr>
          <p:cNvGrpSpPr/>
          <p:nvPr/>
        </p:nvGrpSpPr>
        <p:grpSpPr>
          <a:xfrm>
            <a:off x="2282398" y="3924828"/>
            <a:ext cx="250225" cy="240957"/>
            <a:chOff x="1816443" y="3669957"/>
            <a:chExt cx="753762" cy="803189"/>
          </a:xfrm>
        </p:grpSpPr>
        <p:sp>
          <p:nvSpPr>
            <p:cNvPr id="4" name="Oval 3">
              <a:extLst>
                <a:ext uri="{FF2B5EF4-FFF2-40B4-BE49-F238E27FC236}">
                  <a16:creationId xmlns:a16="http://schemas.microsoft.com/office/drawing/2014/main" id="{4FAB8C74-0CE1-5A43-9B21-BDA2CBAC5BC4}"/>
                </a:ext>
              </a:extLst>
            </p:cNvPr>
            <p:cNvSpPr/>
            <p:nvPr/>
          </p:nvSpPr>
          <p:spPr>
            <a:xfrm>
              <a:off x="1816443" y="3669957"/>
              <a:ext cx="753762" cy="803189"/>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31299C48-6B59-4B41-A02D-F5303F3EAD23}"/>
                </a:ext>
              </a:extLst>
            </p:cNvPr>
            <p:cNvSpPr/>
            <p:nvPr/>
          </p:nvSpPr>
          <p:spPr>
            <a:xfrm>
              <a:off x="1958545" y="3822356"/>
              <a:ext cx="469557" cy="49838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cxnSp>
        <p:nvCxnSpPr>
          <p:cNvPr id="9" name="Straight Connector 8">
            <a:extLst>
              <a:ext uri="{FF2B5EF4-FFF2-40B4-BE49-F238E27FC236}">
                <a16:creationId xmlns:a16="http://schemas.microsoft.com/office/drawing/2014/main" id="{C1BE0CD8-38AF-9248-AB2B-E74B1F3868CC}"/>
              </a:ext>
            </a:extLst>
          </p:cNvPr>
          <p:cNvCxnSpPr>
            <a:cxnSpLocks/>
          </p:cNvCxnSpPr>
          <p:nvPr/>
        </p:nvCxnSpPr>
        <p:spPr>
          <a:xfrm>
            <a:off x="2532621" y="4045306"/>
            <a:ext cx="136316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A79BDF06-0623-D147-B3E3-0E29A75A538A}"/>
              </a:ext>
            </a:extLst>
          </p:cNvPr>
          <p:cNvGrpSpPr/>
          <p:nvPr/>
        </p:nvGrpSpPr>
        <p:grpSpPr>
          <a:xfrm>
            <a:off x="3839349" y="3924828"/>
            <a:ext cx="250225" cy="240957"/>
            <a:chOff x="1816443" y="3669957"/>
            <a:chExt cx="753762" cy="803189"/>
          </a:xfrm>
        </p:grpSpPr>
        <p:sp>
          <p:nvSpPr>
            <p:cNvPr id="13" name="Oval 12">
              <a:extLst>
                <a:ext uri="{FF2B5EF4-FFF2-40B4-BE49-F238E27FC236}">
                  <a16:creationId xmlns:a16="http://schemas.microsoft.com/office/drawing/2014/main" id="{F137B628-8167-B34B-838F-98B7510B3A27}"/>
                </a:ext>
              </a:extLst>
            </p:cNvPr>
            <p:cNvSpPr/>
            <p:nvPr/>
          </p:nvSpPr>
          <p:spPr>
            <a:xfrm>
              <a:off x="1816443" y="3669957"/>
              <a:ext cx="753762" cy="803189"/>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Oval 13">
              <a:extLst>
                <a:ext uri="{FF2B5EF4-FFF2-40B4-BE49-F238E27FC236}">
                  <a16:creationId xmlns:a16="http://schemas.microsoft.com/office/drawing/2014/main" id="{EE592804-4F19-374E-9F1B-0C6E2035BFCC}"/>
                </a:ext>
              </a:extLst>
            </p:cNvPr>
            <p:cNvSpPr/>
            <p:nvPr/>
          </p:nvSpPr>
          <p:spPr>
            <a:xfrm>
              <a:off x="1958545" y="3822356"/>
              <a:ext cx="469557" cy="49838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cxnSp>
        <p:nvCxnSpPr>
          <p:cNvPr id="15" name="Straight Connector 14">
            <a:extLst>
              <a:ext uri="{FF2B5EF4-FFF2-40B4-BE49-F238E27FC236}">
                <a16:creationId xmlns:a16="http://schemas.microsoft.com/office/drawing/2014/main" id="{2F900EE9-18F8-6949-B9F9-68722F158489}"/>
              </a:ext>
            </a:extLst>
          </p:cNvPr>
          <p:cNvCxnSpPr>
            <a:cxnSpLocks/>
          </p:cNvCxnSpPr>
          <p:nvPr/>
        </p:nvCxnSpPr>
        <p:spPr>
          <a:xfrm>
            <a:off x="4089573" y="4045306"/>
            <a:ext cx="136316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D9CFA2A-02F8-5E4E-AEDC-35FF78CB5907}"/>
              </a:ext>
            </a:extLst>
          </p:cNvPr>
          <p:cNvGrpSpPr/>
          <p:nvPr/>
        </p:nvGrpSpPr>
        <p:grpSpPr>
          <a:xfrm>
            <a:off x="5396301" y="3924828"/>
            <a:ext cx="250225" cy="240957"/>
            <a:chOff x="1816443" y="3669957"/>
            <a:chExt cx="753762" cy="803189"/>
          </a:xfrm>
        </p:grpSpPr>
        <p:sp>
          <p:nvSpPr>
            <p:cNvPr id="17" name="Oval 16">
              <a:extLst>
                <a:ext uri="{FF2B5EF4-FFF2-40B4-BE49-F238E27FC236}">
                  <a16:creationId xmlns:a16="http://schemas.microsoft.com/office/drawing/2014/main" id="{22053E5D-C7B4-1040-9986-5890A38EBBF1}"/>
                </a:ext>
              </a:extLst>
            </p:cNvPr>
            <p:cNvSpPr/>
            <p:nvPr/>
          </p:nvSpPr>
          <p:spPr>
            <a:xfrm>
              <a:off x="1816443" y="3669957"/>
              <a:ext cx="753762" cy="803189"/>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7">
              <a:extLst>
                <a:ext uri="{FF2B5EF4-FFF2-40B4-BE49-F238E27FC236}">
                  <a16:creationId xmlns:a16="http://schemas.microsoft.com/office/drawing/2014/main" id="{9CFFAA46-9FD0-8549-8E9B-E00A8FEA3CDB}"/>
                </a:ext>
              </a:extLst>
            </p:cNvPr>
            <p:cNvSpPr/>
            <p:nvPr/>
          </p:nvSpPr>
          <p:spPr>
            <a:xfrm>
              <a:off x="1958545" y="3822356"/>
              <a:ext cx="469557" cy="49838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cxnSp>
        <p:nvCxnSpPr>
          <p:cNvPr id="19" name="Straight Connector 18">
            <a:extLst>
              <a:ext uri="{FF2B5EF4-FFF2-40B4-BE49-F238E27FC236}">
                <a16:creationId xmlns:a16="http://schemas.microsoft.com/office/drawing/2014/main" id="{E4988FFF-135F-6D4B-98D0-8D354211C757}"/>
              </a:ext>
            </a:extLst>
          </p:cNvPr>
          <p:cNvCxnSpPr>
            <a:cxnSpLocks/>
            <a:endCxn id="21" idx="2"/>
          </p:cNvCxnSpPr>
          <p:nvPr/>
        </p:nvCxnSpPr>
        <p:spPr>
          <a:xfrm>
            <a:off x="5646524" y="4045306"/>
            <a:ext cx="147771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46F9EBAD-E8C6-D442-AD52-C913EE0FEE65}"/>
              </a:ext>
            </a:extLst>
          </p:cNvPr>
          <p:cNvGrpSpPr/>
          <p:nvPr/>
        </p:nvGrpSpPr>
        <p:grpSpPr>
          <a:xfrm>
            <a:off x="7124236" y="3924828"/>
            <a:ext cx="250225" cy="240957"/>
            <a:chOff x="1816443" y="3669957"/>
            <a:chExt cx="753762" cy="803189"/>
          </a:xfrm>
        </p:grpSpPr>
        <p:sp>
          <p:nvSpPr>
            <p:cNvPr id="21" name="Oval 20">
              <a:extLst>
                <a:ext uri="{FF2B5EF4-FFF2-40B4-BE49-F238E27FC236}">
                  <a16:creationId xmlns:a16="http://schemas.microsoft.com/office/drawing/2014/main" id="{EBE9955C-84BD-8E40-A236-FC0A7CA9B4A8}"/>
                </a:ext>
              </a:extLst>
            </p:cNvPr>
            <p:cNvSpPr/>
            <p:nvPr/>
          </p:nvSpPr>
          <p:spPr>
            <a:xfrm>
              <a:off x="1816443" y="3669957"/>
              <a:ext cx="753762" cy="803189"/>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Oval 21">
              <a:extLst>
                <a:ext uri="{FF2B5EF4-FFF2-40B4-BE49-F238E27FC236}">
                  <a16:creationId xmlns:a16="http://schemas.microsoft.com/office/drawing/2014/main" id="{9CDC9645-E939-8E44-97D8-2B9C5D3A427E}"/>
                </a:ext>
              </a:extLst>
            </p:cNvPr>
            <p:cNvSpPr/>
            <p:nvPr/>
          </p:nvSpPr>
          <p:spPr>
            <a:xfrm>
              <a:off x="1958545" y="3822356"/>
              <a:ext cx="469557" cy="49838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cxnSp>
        <p:nvCxnSpPr>
          <p:cNvPr id="23" name="Straight Connector 22">
            <a:extLst>
              <a:ext uri="{FF2B5EF4-FFF2-40B4-BE49-F238E27FC236}">
                <a16:creationId xmlns:a16="http://schemas.microsoft.com/office/drawing/2014/main" id="{F82C2583-77FF-0645-AD78-F8659A77C31F}"/>
              </a:ext>
            </a:extLst>
          </p:cNvPr>
          <p:cNvCxnSpPr>
            <a:cxnSpLocks/>
          </p:cNvCxnSpPr>
          <p:nvPr/>
        </p:nvCxnSpPr>
        <p:spPr>
          <a:xfrm>
            <a:off x="7349196" y="4045306"/>
            <a:ext cx="1728264"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47FF041D-2C33-3F45-A422-CB930BA0C544}"/>
              </a:ext>
            </a:extLst>
          </p:cNvPr>
          <p:cNvGrpSpPr/>
          <p:nvPr/>
        </p:nvGrpSpPr>
        <p:grpSpPr>
          <a:xfrm>
            <a:off x="9077461" y="3905981"/>
            <a:ext cx="250225" cy="240957"/>
            <a:chOff x="1816443" y="3669957"/>
            <a:chExt cx="753762" cy="803189"/>
          </a:xfrm>
        </p:grpSpPr>
        <p:sp>
          <p:nvSpPr>
            <p:cNvPr id="25" name="Oval 24">
              <a:extLst>
                <a:ext uri="{FF2B5EF4-FFF2-40B4-BE49-F238E27FC236}">
                  <a16:creationId xmlns:a16="http://schemas.microsoft.com/office/drawing/2014/main" id="{9C0799EA-9A5D-E340-9245-A5CB354E6600}"/>
                </a:ext>
              </a:extLst>
            </p:cNvPr>
            <p:cNvSpPr/>
            <p:nvPr/>
          </p:nvSpPr>
          <p:spPr>
            <a:xfrm>
              <a:off x="1816443" y="3669957"/>
              <a:ext cx="753762" cy="803189"/>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a:extLst>
                <a:ext uri="{FF2B5EF4-FFF2-40B4-BE49-F238E27FC236}">
                  <a16:creationId xmlns:a16="http://schemas.microsoft.com/office/drawing/2014/main" id="{4EA82F39-B500-E941-9E15-EB9B4664BE75}"/>
                </a:ext>
              </a:extLst>
            </p:cNvPr>
            <p:cNvSpPr/>
            <p:nvPr/>
          </p:nvSpPr>
          <p:spPr>
            <a:xfrm>
              <a:off x="1958545" y="3822356"/>
              <a:ext cx="469557" cy="49838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0" name="Group 79">
            <a:extLst>
              <a:ext uri="{FF2B5EF4-FFF2-40B4-BE49-F238E27FC236}">
                <a16:creationId xmlns:a16="http://schemas.microsoft.com/office/drawing/2014/main" id="{4D969A2B-B5C5-9142-8265-F39FE104DF2E}"/>
              </a:ext>
            </a:extLst>
          </p:cNvPr>
          <p:cNvGrpSpPr/>
          <p:nvPr/>
        </p:nvGrpSpPr>
        <p:grpSpPr>
          <a:xfrm>
            <a:off x="5094175" y="2561647"/>
            <a:ext cx="790800" cy="781988"/>
            <a:chOff x="5427812" y="2313044"/>
            <a:chExt cx="1054400" cy="1042650"/>
          </a:xfrm>
        </p:grpSpPr>
        <p:grpSp>
          <p:nvGrpSpPr>
            <p:cNvPr id="65" name="Group 64">
              <a:extLst>
                <a:ext uri="{FF2B5EF4-FFF2-40B4-BE49-F238E27FC236}">
                  <a16:creationId xmlns:a16="http://schemas.microsoft.com/office/drawing/2014/main" id="{7623B0A3-29BE-A045-AC38-91BACBE0A651}"/>
                </a:ext>
              </a:extLst>
            </p:cNvPr>
            <p:cNvGrpSpPr/>
            <p:nvPr/>
          </p:nvGrpSpPr>
          <p:grpSpPr>
            <a:xfrm>
              <a:off x="5427812" y="2313044"/>
              <a:ext cx="1054400" cy="1042650"/>
              <a:chOff x="1263585" y="2313260"/>
              <a:chExt cx="1054400" cy="1042650"/>
            </a:xfrm>
          </p:grpSpPr>
          <p:sp>
            <p:nvSpPr>
              <p:cNvPr id="66" name="Teardrop 65">
                <a:extLst>
                  <a:ext uri="{FF2B5EF4-FFF2-40B4-BE49-F238E27FC236}">
                    <a16:creationId xmlns:a16="http://schemas.microsoft.com/office/drawing/2014/main" id="{A42FF5BB-7018-5540-9A2D-06678BEDA2F6}"/>
                  </a:ext>
                </a:extLst>
              </p:cNvPr>
              <p:cNvSpPr/>
              <p:nvPr/>
            </p:nvSpPr>
            <p:spPr>
              <a:xfrm rot="7996755">
                <a:off x="1269460" y="2307385"/>
                <a:ext cx="1042650" cy="1054400"/>
              </a:xfrm>
              <a:prstGeom prst="teardrop">
                <a:avLst>
                  <a:gd name="adj" fmla="val 164631"/>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Oval 66">
                <a:extLst>
                  <a:ext uri="{FF2B5EF4-FFF2-40B4-BE49-F238E27FC236}">
                    <a16:creationId xmlns:a16="http://schemas.microsoft.com/office/drawing/2014/main" id="{B39981D9-A2AA-994A-850A-D5DB6EA87C5B}"/>
                  </a:ext>
                </a:extLst>
              </p:cNvPr>
              <p:cNvSpPr/>
              <p:nvPr/>
            </p:nvSpPr>
            <p:spPr>
              <a:xfrm>
                <a:off x="1410578" y="2467044"/>
                <a:ext cx="760413" cy="71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79" name="Picture 78">
              <a:extLst>
                <a:ext uri="{FF2B5EF4-FFF2-40B4-BE49-F238E27FC236}">
                  <a16:creationId xmlns:a16="http://schemas.microsoft.com/office/drawing/2014/main" id="{885A90EB-95BF-4943-9B7F-D417F4111F71}"/>
                </a:ext>
              </a:extLst>
            </p:cNvPr>
            <p:cNvPicPr>
              <a:picLocks noChangeAspect="1"/>
            </p:cNvPicPr>
            <p:nvPr/>
          </p:nvPicPr>
          <p:blipFill>
            <a:blip r:embed="rId2"/>
            <a:stretch>
              <a:fillRect/>
            </a:stretch>
          </p:blipFill>
          <p:spPr>
            <a:xfrm>
              <a:off x="5697434" y="2576391"/>
              <a:ext cx="515957" cy="515957"/>
            </a:xfrm>
            <a:prstGeom prst="rect">
              <a:avLst/>
            </a:prstGeom>
          </p:spPr>
        </p:pic>
      </p:grpSp>
      <p:grpSp>
        <p:nvGrpSpPr>
          <p:cNvPr id="81" name="Group 80">
            <a:extLst>
              <a:ext uri="{FF2B5EF4-FFF2-40B4-BE49-F238E27FC236}">
                <a16:creationId xmlns:a16="http://schemas.microsoft.com/office/drawing/2014/main" id="{3953566A-BC0F-E946-BDC9-99C19449F336}"/>
              </a:ext>
            </a:extLst>
          </p:cNvPr>
          <p:cNvGrpSpPr/>
          <p:nvPr/>
        </p:nvGrpSpPr>
        <p:grpSpPr>
          <a:xfrm>
            <a:off x="6853946" y="2561647"/>
            <a:ext cx="790800" cy="781988"/>
            <a:chOff x="5427812" y="2313044"/>
            <a:chExt cx="1054400" cy="1042650"/>
          </a:xfrm>
        </p:grpSpPr>
        <p:grpSp>
          <p:nvGrpSpPr>
            <p:cNvPr id="82" name="Group 81">
              <a:extLst>
                <a:ext uri="{FF2B5EF4-FFF2-40B4-BE49-F238E27FC236}">
                  <a16:creationId xmlns:a16="http://schemas.microsoft.com/office/drawing/2014/main" id="{8B4A4ACD-9D51-3C4F-B0E4-83E731DDC92D}"/>
                </a:ext>
              </a:extLst>
            </p:cNvPr>
            <p:cNvGrpSpPr/>
            <p:nvPr/>
          </p:nvGrpSpPr>
          <p:grpSpPr>
            <a:xfrm>
              <a:off x="5427812" y="2313044"/>
              <a:ext cx="1054400" cy="1042650"/>
              <a:chOff x="1263585" y="2313260"/>
              <a:chExt cx="1054400" cy="1042650"/>
            </a:xfrm>
          </p:grpSpPr>
          <p:sp>
            <p:nvSpPr>
              <p:cNvPr id="84" name="Teardrop 83">
                <a:extLst>
                  <a:ext uri="{FF2B5EF4-FFF2-40B4-BE49-F238E27FC236}">
                    <a16:creationId xmlns:a16="http://schemas.microsoft.com/office/drawing/2014/main" id="{0C24FE7B-9D2E-F342-8025-61B838DBA856}"/>
                  </a:ext>
                </a:extLst>
              </p:cNvPr>
              <p:cNvSpPr/>
              <p:nvPr/>
            </p:nvSpPr>
            <p:spPr>
              <a:xfrm rot="7996755">
                <a:off x="1269460" y="2307385"/>
                <a:ext cx="1042650" cy="1054400"/>
              </a:xfrm>
              <a:prstGeom prst="teardrop">
                <a:avLst>
                  <a:gd name="adj" fmla="val 164631"/>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Oval 84">
                <a:extLst>
                  <a:ext uri="{FF2B5EF4-FFF2-40B4-BE49-F238E27FC236}">
                    <a16:creationId xmlns:a16="http://schemas.microsoft.com/office/drawing/2014/main" id="{6C47779E-F126-E447-A58C-870ECCD719A0}"/>
                  </a:ext>
                </a:extLst>
              </p:cNvPr>
              <p:cNvSpPr/>
              <p:nvPr/>
            </p:nvSpPr>
            <p:spPr>
              <a:xfrm>
                <a:off x="1410578" y="2467044"/>
                <a:ext cx="760413" cy="71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83" name="Picture 82">
              <a:extLst>
                <a:ext uri="{FF2B5EF4-FFF2-40B4-BE49-F238E27FC236}">
                  <a16:creationId xmlns:a16="http://schemas.microsoft.com/office/drawing/2014/main" id="{89AD6F39-DECD-6E42-A710-F9BCABC6975D}"/>
                </a:ext>
              </a:extLst>
            </p:cNvPr>
            <p:cNvPicPr>
              <a:picLocks noChangeAspect="1"/>
            </p:cNvPicPr>
            <p:nvPr/>
          </p:nvPicPr>
          <p:blipFill>
            <a:blip r:embed="rId2"/>
            <a:stretch>
              <a:fillRect/>
            </a:stretch>
          </p:blipFill>
          <p:spPr>
            <a:xfrm>
              <a:off x="5697434" y="2576391"/>
              <a:ext cx="515957" cy="515957"/>
            </a:xfrm>
            <a:prstGeom prst="rect">
              <a:avLst/>
            </a:prstGeom>
          </p:spPr>
        </p:pic>
      </p:grpSp>
      <p:grpSp>
        <p:nvGrpSpPr>
          <p:cNvPr id="86" name="Group 85">
            <a:extLst>
              <a:ext uri="{FF2B5EF4-FFF2-40B4-BE49-F238E27FC236}">
                <a16:creationId xmlns:a16="http://schemas.microsoft.com/office/drawing/2014/main" id="{4E4D8BF3-A60D-CA42-BFCB-5699D23789B8}"/>
              </a:ext>
            </a:extLst>
          </p:cNvPr>
          <p:cNvGrpSpPr/>
          <p:nvPr/>
        </p:nvGrpSpPr>
        <p:grpSpPr>
          <a:xfrm>
            <a:off x="8770603" y="2552241"/>
            <a:ext cx="790800" cy="781988"/>
            <a:chOff x="5427812" y="2313044"/>
            <a:chExt cx="1054400" cy="1042650"/>
          </a:xfrm>
        </p:grpSpPr>
        <p:grpSp>
          <p:nvGrpSpPr>
            <p:cNvPr id="87" name="Group 86">
              <a:extLst>
                <a:ext uri="{FF2B5EF4-FFF2-40B4-BE49-F238E27FC236}">
                  <a16:creationId xmlns:a16="http://schemas.microsoft.com/office/drawing/2014/main" id="{8C65CEB1-2209-484C-B59E-366DF04C3F5C}"/>
                </a:ext>
              </a:extLst>
            </p:cNvPr>
            <p:cNvGrpSpPr/>
            <p:nvPr/>
          </p:nvGrpSpPr>
          <p:grpSpPr>
            <a:xfrm>
              <a:off x="5427812" y="2313044"/>
              <a:ext cx="1054400" cy="1042650"/>
              <a:chOff x="1263585" y="2313260"/>
              <a:chExt cx="1054400" cy="1042650"/>
            </a:xfrm>
          </p:grpSpPr>
          <p:sp>
            <p:nvSpPr>
              <p:cNvPr id="89" name="Teardrop 88">
                <a:extLst>
                  <a:ext uri="{FF2B5EF4-FFF2-40B4-BE49-F238E27FC236}">
                    <a16:creationId xmlns:a16="http://schemas.microsoft.com/office/drawing/2014/main" id="{4EF99B09-9825-B04B-855C-B54938438B86}"/>
                  </a:ext>
                </a:extLst>
              </p:cNvPr>
              <p:cNvSpPr/>
              <p:nvPr/>
            </p:nvSpPr>
            <p:spPr>
              <a:xfrm rot="7996755">
                <a:off x="1269460" y="2307385"/>
                <a:ext cx="1042650" cy="1054400"/>
              </a:xfrm>
              <a:prstGeom prst="teardrop">
                <a:avLst>
                  <a:gd name="adj" fmla="val 164631"/>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 name="Oval 89">
                <a:extLst>
                  <a:ext uri="{FF2B5EF4-FFF2-40B4-BE49-F238E27FC236}">
                    <a16:creationId xmlns:a16="http://schemas.microsoft.com/office/drawing/2014/main" id="{2586F6B0-A037-944C-AD6D-0CA3544525EB}"/>
                  </a:ext>
                </a:extLst>
              </p:cNvPr>
              <p:cNvSpPr/>
              <p:nvPr/>
            </p:nvSpPr>
            <p:spPr>
              <a:xfrm>
                <a:off x="1410578" y="2467044"/>
                <a:ext cx="760413" cy="71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88" name="Picture 87">
              <a:extLst>
                <a:ext uri="{FF2B5EF4-FFF2-40B4-BE49-F238E27FC236}">
                  <a16:creationId xmlns:a16="http://schemas.microsoft.com/office/drawing/2014/main" id="{1085B1B9-517E-8747-A72C-CA10428CDA67}"/>
                </a:ext>
              </a:extLst>
            </p:cNvPr>
            <p:cNvPicPr>
              <a:picLocks noChangeAspect="1"/>
            </p:cNvPicPr>
            <p:nvPr/>
          </p:nvPicPr>
          <p:blipFill>
            <a:blip r:embed="rId2"/>
            <a:stretch>
              <a:fillRect/>
            </a:stretch>
          </p:blipFill>
          <p:spPr>
            <a:xfrm>
              <a:off x="5697434" y="2576391"/>
              <a:ext cx="515957" cy="515957"/>
            </a:xfrm>
            <a:prstGeom prst="rect">
              <a:avLst/>
            </a:prstGeom>
          </p:spPr>
        </p:pic>
      </p:grpSp>
      <p:grpSp>
        <p:nvGrpSpPr>
          <p:cNvPr id="91" name="Group 90">
            <a:extLst>
              <a:ext uri="{FF2B5EF4-FFF2-40B4-BE49-F238E27FC236}">
                <a16:creationId xmlns:a16="http://schemas.microsoft.com/office/drawing/2014/main" id="{079E4B3F-F6FE-D045-9981-CC0B2B1B6B1A}"/>
              </a:ext>
            </a:extLst>
          </p:cNvPr>
          <p:cNvGrpSpPr/>
          <p:nvPr/>
        </p:nvGrpSpPr>
        <p:grpSpPr>
          <a:xfrm>
            <a:off x="3543929" y="2521365"/>
            <a:ext cx="790800" cy="781988"/>
            <a:chOff x="5427812" y="2313044"/>
            <a:chExt cx="1054400" cy="1042650"/>
          </a:xfrm>
        </p:grpSpPr>
        <p:grpSp>
          <p:nvGrpSpPr>
            <p:cNvPr id="92" name="Group 91">
              <a:extLst>
                <a:ext uri="{FF2B5EF4-FFF2-40B4-BE49-F238E27FC236}">
                  <a16:creationId xmlns:a16="http://schemas.microsoft.com/office/drawing/2014/main" id="{EC0FD3D1-F770-F74F-96E1-7FBCE54D2643}"/>
                </a:ext>
              </a:extLst>
            </p:cNvPr>
            <p:cNvGrpSpPr/>
            <p:nvPr/>
          </p:nvGrpSpPr>
          <p:grpSpPr>
            <a:xfrm>
              <a:off x="5427812" y="2313044"/>
              <a:ext cx="1054400" cy="1042650"/>
              <a:chOff x="1263585" y="2313260"/>
              <a:chExt cx="1054400" cy="1042650"/>
            </a:xfrm>
          </p:grpSpPr>
          <p:sp>
            <p:nvSpPr>
              <p:cNvPr id="94" name="Teardrop 93">
                <a:extLst>
                  <a:ext uri="{FF2B5EF4-FFF2-40B4-BE49-F238E27FC236}">
                    <a16:creationId xmlns:a16="http://schemas.microsoft.com/office/drawing/2014/main" id="{6F3679B8-CB45-0745-BC98-4AB3325A9A48}"/>
                  </a:ext>
                </a:extLst>
              </p:cNvPr>
              <p:cNvSpPr/>
              <p:nvPr/>
            </p:nvSpPr>
            <p:spPr>
              <a:xfrm rot="7996755">
                <a:off x="1269460" y="2307385"/>
                <a:ext cx="1042650" cy="1054400"/>
              </a:xfrm>
              <a:prstGeom prst="teardrop">
                <a:avLst>
                  <a:gd name="adj" fmla="val 164631"/>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Oval 94">
                <a:extLst>
                  <a:ext uri="{FF2B5EF4-FFF2-40B4-BE49-F238E27FC236}">
                    <a16:creationId xmlns:a16="http://schemas.microsoft.com/office/drawing/2014/main" id="{628A1508-B913-5546-A074-C211C0210BC5}"/>
                  </a:ext>
                </a:extLst>
              </p:cNvPr>
              <p:cNvSpPr/>
              <p:nvPr/>
            </p:nvSpPr>
            <p:spPr>
              <a:xfrm>
                <a:off x="1410578" y="2467044"/>
                <a:ext cx="760413" cy="71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93" name="Picture 92">
              <a:extLst>
                <a:ext uri="{FF2B5EF4-FFF2-40B4-BE49-F238E27FC236}">
                  <a16:creationId xmlns:a16="http://schemas.microsoft.com/office/drawing/2014/main" id="{BF22534B-96E1-4C4D-B543-44259E2B26F0}"/>
                </a:ext>
              </a:extLst>
            </p:cNvPr>
            <p:cNvPicPr>
              <a:picLocks noChangeAspect="1"/>
            </p:cNvPicPr>
            <p:nvPr/>
          </p:nvPicPr>
          <p:blipFill>
            <a:blip r:embed="rId2"/>
            <a:stretch>
              <a:fillRect/>
            </a:stretch>
          </p:blipFill>
          <p:spPr>
            <a:xfrm>
              <a:off x="5697434" y="2576391"/>
              <a:ext cx="515957" cy="515957"/>
            </a:xfrm>
            <a:prstGeom prst="rect">
              <a:avLst/>
            </a:prstGeom>
          </p:spPr>
        </p:pic>
      </p:grpSp>
      <p:grpSp>
        <p:nvGrpSpPr>
          <p:cNvPr id="96" name="Group 95">
            <a:extLst>
              <a:ext uri="{FF2B5EF4-FFF2-40B4-BE49-F238E27FC236}">
                <a16:creationId xmlns:a16="http://schemas.microsoft.com/office/drawing/2014/main" id="{61610DE9-D668-F547-AD31-AF81ED3B3A88}"/>
              </a:ext>
            </a:extLst>
          </p:cNvPr>
          <p:cNvGrpSpPr/>
          <p:nvPr/>
        </p:nvGrpSpPr>
        <p:grpSpPr>
          <a:xfrm>
            <a:off x="1985576" y="2571052"/>
            <a:ext cx="790800" cy="781988"/>
            <a:chOff x="5427812" y="2313044"/>
            <a:chExt cx="1054400" cy="1042650"/>
          </a:xfrm>
        </p:grpSpPr>
        <p:grpSp>
          <p:nvGrpSpPr>
            <p:cNvPr id="97" name="Group 96">
              <a:extLst>
                <a:ext uri="{FF2B5EF4-FFF2-40B4-BE49-F238E27FC236}">
                  <a16:creationId xmlns:a16="http://schemas.microsoft.com/office/drawing/2014/main" id="{7DFBEE01-6427-2246-9EDE-A4A490076BAD}"/>
                </a:ext>
              </a:extLst>
            </p:cNvPr>
            <p:cNvGrpSpPr/>
            <p:nvPr/>
          </p:nvGrpSpPr>
          <p:grpSpPr>
            <a:xfrm>
              <a:off x="5427812" y="2313044"/>
              <a:ext cx="1054400" cy="1042650"/>
              <a:chOff x="1263585" y="2313260"/>
              <a:chExt cx="1054400" cy="1042650"/>
            </a:xfrm>
          </p:grpSpPr>
          <p:sp>
            <p:nvSpPr>
              <p:cNvPr id="99" name="Teardrop 98">
                <a:extLst>
                  <a:ext uri="{FF2B5EF4-FFF2-40B4-BE49-F238E27FC236}">
                    <a16:creationId xmlns:a16="http://schemas.microsoft.com/office/drawing/2014/main" id="{46B6BCB3-94F0-C542-A991-C65684221F47}"/>
                  </a:ext>
                </a:extLst>
              </p:cNvPr>
              <p:cNvSpPr/>
              <p:nvPr/>
            </p:nvSpPr>
            <p:spPr>
              <a:xfrm rot="7996755">
                <a:off x="1269460" y="2307385"/>
                <a:ext cx="1042650" cy="1054400"/>
              </a:xfrm>
              <a:prstGeom prst="teardrop">
                <a:avLst>
                  <a:gd name="adj" fmla="val 164631"/>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 name="Oval 99">
                <a:extLst>
                  <a:ext uri="{FF2B5EF4-FFF2-40B4-BE49-F238E27FC236}">
                    <a16:creationId xmlns:a16="http://schemas.microsoft.com/office/drawing/2014/main" id="{28CFFE69-CDB5-B04A-B04F-C3CF2ECD79E8}"/>
                  </a:ext>
                </a:extLst>
              </p:cNvPr>
              <p:cNvSpPr/>
              <p:nvPr/>
            </p:nvSpPr>
            <p:spPr>
              <a:xfrm>
                <a:off x="1410578" y="2467044"/>
                <a:ext cx="760413" cy="71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98" name="Picture 97">
              <a:extLst>
                <a:ext uri="{FF2B5EF4-FFF2-40B4-BE49-F238E27FC236}">
                  <a16:creationId xmlns:a16="http://schemas.microsoft.com/office/drawing/2014/main" id="{8FB84429-3F9C-3449-BCAC-DAC398A6C61D}"/>
                </a:ext>
              </a:extLst>
            </p:cNvPr>
            <p:cNvPicPr>
              <a:picLocks noChangeAspect="1"/>
            </p:cNvPicPr>
            <p:nvPr/>
          </p:nvPicPr>
          <p:blipFill>
            <a:blip r:embed="rId2"/>
            <a:stretch>
              <a:fillRect/>
            </a:stretch>
          </p:blipFill>
          <p:spPr>
            <a:xfrm>
              <a:off x="5697434" y="2576391"/>
              <a:ext cx="515957" cy="515957"/>
            </a:xfrm>
            <a:prstGeom prst="rect">
              <a:avLst/>
            </a:prstGeom>
          </p:spPr>
        </p:pic>
      </p:grpSp>
      <p:sp>
        <p:nvSpPr>
          <p:cNvPr id="102" name="TextBox 101">
            <a:extLst>
              <a:ext uri="{FF2B5EF4-FFF2-40B4-BE49-F238E27FC236}">
                <a16:creationId xmlns:a16="http://schemas.microsoft.com/office/drawing/2014/main" id="{5953DEA7-F374-2949-92AE-217688270CC1}"/>
              </a:ext>
            </a:extLst>
          </p:cNvPr>
          <p:cNvSpPr txBox="1"/>
          <p:nvPr/>
        </p:nvSpPr>
        <p:spPr>
          <a:xfrm>
            <a:off x="2036833" y="4233309"/>
            <a:ext cx="719043" cy="507831"/>
          </a:xfrm>
          <a:prstGeom prst="rect">
            <a:avLst/>
          </a:prstGeom>
          <a:noFill/>
        </p:spPr>
        <p:txBody>
          <a:bodyPr wrap="square" rtlCol="0">
            <a:spAutoFit/>
          </a:bodyPr>
          <a:lstStyle/>
          <a:p>
            <a:pPr algn="ctr"/>
            <a:r>
              <a:rPr lang="en-US" sz="1350" dirty="0"/>
              <a:t>March 3</a:t>
            </a:r>
          </a:p>
        </p:txBody>
      </p:sp>
      <p:sp>
        <p:nvSpPr>
          <p:cNvPr id="105" name="TextBox 104">
            <a:extLst>
              <a:ext uri="{FF2B5EF4-FFF2-40B4-BE49-F238E27FC236}">
                <a16:creationId xmlns:a16="http://schemas.microsoft.com/office/drawing/2014/main" id="{540DADCE-501E-2A47-B69B-A7A322D16649}"/>
              </a:ext>
            </a:extLst>
          </p:cNvPr>
          <p:cNvSpPr txBox="1"/>
          <p:nvPr/>
        </p:nvSpPr>
        <p:spPr>
          <a:xfrm>
            <a:off x="6855765" y="4191757"/>
            <a:ext cx="906017" cy="300082"/>
          </a:xfrm>
          <a:prstGeom prst="rect">
            <a:avLst/>
          </a:prstGeom>
          <a:noFill/>
        </p:spPr>
        <p:txBody>
          <a:bodyPr wrap="none" rtlCol="0">
            <a:spAutoFit/>
          </a:bodyPr>
          <a:lstStyle/>
          <a:p>
            <a:pPr algn="ctr"/>
            <a:r>
              <a:rPr lang="en-US" sz="1350" dirty="0"/>
              <a:t>March 23</a:t>
            </a:r>
          </a:p>
        </p:txBody>
      </p:sp>
      <p:sp>
        <p:nvSpPr>
          <p:cNvPr id="106" name="TextBox 105">
            <a:extLst>
              <a:ext uri="{FF2B5EF4-FFF2-40B4-BE49-F238E27FC236}">
                <a16:creationId xmlns:a16="http://schemas.microsoft.com/office/drawing/2014/main" id="{F507D840-BE13-E249-8FCD-B9CC1EBD0B73}"/>
              </a:ext>
            </a:extLst>
          </p:cNvPr>
          <p:cNvSpPr txBox="1"/>
          <p:nvPr/>
        </p:nvSpPr>
        <p:spPr>
          <a:xfrm>
            <a:off x="9077461" y="4177199"/>
            <a:ext cx="675185" cy="300082"/>
          </a:xfrm>
          <a:prstGeom prst="rect">
            <a:avLst/>
          </a:prstGeom>
          <a:noFill/>
        </p:spPr>
        <p:txBody>
          <a:bodyPr wrap="none" rtlCol="0">
            <a:spAutoFit/>
          </a:bodyPr>
          <a:lstStyle/>
          <a:p>
            <a:r>
              <a:rPr lang="en-US" sz="1350" dirty="0"/>
              <a:t>April 9</a:t>
            </a:r>
          </a:p>
        </p:txBody>
      </p:sp>
      <p:sp>
        <p:nvSpPr>
          <p:cNvPr id="107" name="TextBox 106">
            <a:extLst>
              <a:ext uri="{FF2B5EF4-FFF2-40B4-BE49-F238E27FC236}">
                <a16:creationId xmlns:a16="http://schemas.microsoft.com/office/drawing/2014/main" id="{38968638-56C7-CE42-99AA-D25C5554ADDE}"/>
              </a:ext>
            </a:extLst>
          </p:cNvPr>
          <p:cNvSpPr txBox="1"/>
          <p:nvPr/>
        </p:nvSpPr>
        <p:spPr>
          <a:xfrm>
            <a:off x="1944049" y="4676055"/>
            <a:ext cx="958436" cy="346249"/>
          </a:xfrm>
          <a:prstGeom prst="rect">
            <a:avLst/>
          </a:prstGeom>
          <a:noFill/>
        </p:spPr>
        <p:txBody>
          <a:bodyPr wrap="square" rtlCol="0">
            <a:spAutoFit/>
          </a:bodyPr>
          <a:lstStyle/>
          <a:p>
            <a:pPr algn="ctr"/>
            <a:r>
              <a:rPr lang="en-US" sz="825" dirty="0"/>
              <a:t>Federal Funds Rate</a:t>
            </a:r>
          </a:p>
        </p:txBody>
      </p:sp>
      <p:sp>
        <p:nvSpPr>
          <p:cNvPr id="108" name="TextBox 107">
            <a:extLst>
              <a:ext uri="{FF2B5EF4-FFF2-40B4-BE49-F238E27FC236}">
                <a16:creationId xmlns:a16="http://schemas.microsoft.com/office/drawing/2014/main" id="{C6596D22-5D3D-EF41-8BB7-5CD233E21F5C}"/>
              </a:ext>
            </a:extLst>
          </p:cNvPr>
          <p:cNvSpPr txBox="1"/>
          <p:nvPr/>
        </p:nvSpPr>
        <p:spPr>
          <a:xfrm>
            <a:off x="3483088" y="4185493"/>
            <a:ext cx="822564" cy="507831"/>
          </a:xfrm>
          <a:prstGeom prst="rect">
            <a:avLst/>
          </a:prstGeom>
          <a:noFill/>
        </p:spPr>
        <p:txBody>
          <a:bodyPr wrap="square" rtlCol="0">
            <a:spAutoFit/>
          </a:bodyPr>
          <a:lstStyle/>
          <a:p>
            <a:pPr algn="ctr"/>
            <a:r>
              <a:rPr lang="en-US" sz="1350" dirty="0"/>
              <a:t>March 15</a:t>
            </a:r>
          </a:p>
        </p:txBody>
      </p:sp>
      <p:sp>
        <p:nvSpPr>
          <p:cNvPr id="109" name="TextBox 108">
            <a:extLst>
              <a:ext uri="{FF2B5EF4-FFF2-40B4-BE49-F238E27FC236}">
                <a16:creationId xmlns:a16="http://schemas.microsoft.com/office/drawing/2014/main" id="{1D3A0FE6-FA1A-974C-9D17-D262335925CB}"/>
              </a:ext>
            </a:extLst>
          </p:cNvPr>
          <p:cNvSpPr txBox="1"/>
          <p:nvPr/>
        </p:nvSpPr>
        <p:spPr>
          <a:xfrm>
            <a:off x="3235562" y="4622531"/>
            <a:ext cx="1320455" cy="727122"/>
          </a:xfrm>
          <a:prstGeom prst="rect">
            <a:avLst/>
          </a:prstGeom>
          <a:noFill/>
        </p:spPr>
        <p:txBody>
          <a:bodyPr wrap="square" rtlCol="0">
            <a:spAutoFit/>
          </a:bodyPr>
          <a:lstStyle/>
          <a:p>
            <a:pPr algn="ctr"/>
            <a:r>
              <a:rPr lang="en-US" sz="825" dirty="0">
                <a:solidFill>
                  <a:srgbClr val="002060"/>
                </a:solidFill>
              </a:rPr>
              <a:t>Federal Funds Rate</a:t>
            </a:r>
          </a:p>
          <a:p>
            <a:pPr algn="ctr"/>
            <a:r>
              <a:rPr lang="en-US" sz="825" dirty="0">
                <a:solidFill>
                  <a:srgbClr val="002060"/>
                </a:solidFill>
              </a:rPr>
              <a:t>Discount Window Lending</a:t>
            </a:r>
          </a:p>
          <a:p>
            <a:pPr algn="ctr"/>
            <a:r>
              <a:rPr lang="en-US" sz="825" dirty="0">
                <a:solidFill>
                  <a:srgbClr val="002060"/>
                </a:solidFill>
              </a:rPr>
              <a:t>Quantitative Easing</a:t>
            </a:r>
          </a:p>
          <a:p>
            <a:pPr algn="ctr"/>
            <a:r>
              <a:rPr lang="en-US" sz="825" dirty="0">
                <a:solidFill>
                  <a:srgbClr val="002060"/>
                </a:solidFill>
              </a:rPr>
              <a:t>Forward Guidance</a:t>
            </a:r>
          </a:p>
        </p:txBody>
      </p:sp>
      <p:sp>
        <p:nvSpPr>
          <p:cNvPr id="110" name="TextBox 109">
            <a:extLst>
              <a:ext uri="{FF2B5EF4-FFF2-40B4-BE49-F238E27FC236}">
                <a16:creationId xmlns:a16="http://schemas.microsoft.com/office/drawing/2014/main" id="{6C181C2A-E9A0-9E42-AC73-DAAFA7F9F284}"/>
              </a:ext>
            </a:extLst>
          </p:cNvPr>
          <p:cNvSpPr txBox="1"/>
          <p:nvPr/>
        </p:nvSpPr>
        <p:spPr>
          <a:xfrm>
            <a:off x="4933668" y="4210899"/>
            <a:ext cx="1111815" cy="507831"/>
          </a:xfrm>
          <a:prstGeom prst="rect">
            <a:avLst/>
          </a:prstGeom>
          <a:noFill/>
        </p:spPr>
        <p:txBody>
          <a:bodyPr wrap="square" rtlCol="0">
            <a:spAutoFit/>
          </a:bodyPr>
          <a:lstStyle/>
          <a:p>
            <a:pPr algn="ctr"/>
            <a:r>
              <a:rPr lang="en-US" sz="1350" dirty="0"/>
              <a:t>March 17/18</a:t>
            </a:r>
          </a:p>
        </p:txBody>
      </p:sp>
      <p:sp>
        <p:nvSpPr>
          <p:cNvPr id="111" name="TextBox 110">
            <a:extLst>
              <a:ext uri="{FF2B5EF4-FFF2-40B4-BE49-F238E27FC236}">
                <a16:creationId xmlns:a16="http://schemas.microsoft.com/office/drawing/2014/main" id="{03CBC83A-21A3-0346-A647-AB99648510F5}"/>
              </a:ext>
            </a:extLst>
          </p:cNvPr>
          <p:cNvSpPr txBox="1"/>
          <p:nvPr/>
        </p:nvSpPr>
        <p:spPr>
          <a:xfrm>
            <a:off x="4637765" y="4477281"/>
            <a:ext cx="1739830" cy="854080"/>
          </a:xfrm>
          <a:prstGeom prst="rect">
            <a:avLst/>
          </a:prstGeom>
          <a:noFill/>
        </p:spPr>
        <p:txBody>
          <a:bodyPr wrap="square" rtlCol="0">
            <a:spAutoFit/>
          </a:bodyPr>
          <a:lstStyle/>
          <a:p>
            <a:pPr algn="ctr"/>
            <a:r>
              <a:rPr lang="en-US" sz="825" dirty="0">
                <a:solidFill>
                  <a:srgbClr val="002060"/>
                </a:solidFill>
              </a:rPr>
              <a:t>Primary Dealer Credit Facility </a:t>
            </a:r>
          </a:p>
          <a:p>
            <a:pPr algn="ctr"/>
            <a:r>
              <a:rPr lang="en-US" sz="825" dirty="0">
                <a:solidFill>
                  <a:srgbClr val="002060"/>
                </a:solidFill>
              </a:rPr>
              <a:t>(PDCF)</a:t>
            </a:r>
          </a:p>
          <a:p>
            <a:pPr algn="ctr"/>
            <a:r>
              <a:rPr lang="en-US" sz="825" dirty="0">
                <a:solidFill>
                  <a:srgbClr val="002060"/>
                </a:solidFill>
              </a:rPr>
              <a:t>Commercial Paper Funding Funding Facility (CPFF)</a:t>
            </a:r>
          </a:p>
          <a:p>
            <a:pPr algn="ctr"/>
            <a:r>
              <a:rPr lang="en-US" sz="825" dirty="0">
                <a:solidFill>
                  <a:srgbClr val="002060"/>
                </a:solidFill>
              </a:rPr>
              <a:t>Money Market Mutual Fund Facility (MMLF)</a:t>
            </a:r>
          </a:p>
        </p:txBody>
      </p:sp>
      <p:sp>
        <p:nvSpPr>
          <p:cNvPr id="113" name="TextBox 112">
            <a:extLst>
              <a:ext uri="{FF2B5EF4-FFF2-40B4-BE49-F238E27FC236}">
                <a16:creationId xmlns:a16="http://schemas.microsoft.com/office/drawing/2014/main" id="{52069161-4718-9248-A9A9-4982CEEB5E47}"/>
              </a:ext>
            </a:extLst>
          </p:cNvPr>
          <p:cNvSpPr txBox="1"/>
          <p:nvPr/>
        </p:nvSpPr>
        <p:spPr>
          <a:xfrm>
            <a:off x="6428333" y="4422139"/>
            <a:ext cx="2029597" cy="1234953"/>
          </a:xfrm>
          <a:prstGeom prst="rect">
            <a:avLst/>
          </a:prstGeom>
          <a:noFill/>
        </p:spPr>
        <p:txBody>
          <a:bodyPr wrap="square" rtlCol="0">
            <a:spAutoFit/>
          </a:bodyPr>
          <a:lstStyle/>
          <a:p>
            <a:pPr algn="ctr"/>
            <a:r>
              <a:rPr lang="en-US" sz="825" dirty="0">
                <a:solidFill>
                  <a:srgbClr val="002060"/>
                </a:solidFill>
              </a:rPr>
              <a:t>Primary Market Corporate Credit Facility </a:t>
            </a:r>
          </a:p>
          <a:p>
            <a:pPr algn="ctr"/>
            <a:r>
              <a:rPr lang="en-US" sz="825" dirty="0">
                <a:solidFill>
                  <a:srgbClr val="002060"/>
                </a:solidFill>
              </a:rPr>
              <a:t>(PMCCF)</a:t>
            </a:r>
          </a:p>
          <a:p>
            <a:pPr algn="ctr"/>
            <a:r>
              <a:rPr lang="en-US" sz="825" dirty="0">
                <a:solidFill>
                  <a:srgbClr val="002060"/>
                </a:solidFill>
              </a:rPr>
              <a:t>Secondary Market Corporate Credit Facility </a:t>
            </a:r>
          </a:p>
          <a:p>
            <a:pPr algn="ctr"/>
            <a:r>
              <a:rPr lang="en-US" sz="825" dirty="0">
                <a:solidFill>
                  <a:srgbClr val="002060"/>
                </a:solidFill>
              </a:rPr>
              <a:t>(CMCCF)</a:t>
            </a:r>
          </a:p>
          <a:p>
            <a:pPr algn="ctr"/>
            <a:r>
              <a:rPr lang="en-US" sz="825" dirty="0">
                <a:solidFill>
                  <a:srgbClr val="002060"/>
                </a:solidFill>
              </a:rPr>
              <a:t>Term Asset-Backed Securities Loan Facility</a:t>
            </a:r>
          </a:p>
          <a:p>
            <a:pPr algn="ctr"/>
            <a:r>
              <a:rPr lang="en-US" sz="825" dirty="0">
                <a:solidFill>
                  <a:srgbClr val="002060"/>
                </a:solidFill>
              </a:rPr>
              <a:t>(TALF)</a:t>
            </a:r>
          </a:p>
        </p:txBody>
      </p:sp>
      <p:sp>
        <p:nvSpPr>
          <p:cNvPr id="117" name="TextBox 116">
            <a:extLst>
              <a:ext uri="{FF2B5EF4-FFF2-40B4-BE49-F238E27FC236}">
                <a16:creationId xmlns:a16="http://schemas.microsoft.com/office/drawing/2014/main" id="{7F8362B8-8B8E-2A4F-92D0-604FDA06F3F2}"/>
              </a:ext>
            </a:extLst>
          </p:cNvPr>
          <p:cNvSpPr txBox="1"/>
          <p:nvPr/>
        </p:nvSpPr>
        <p:spPr>
          <a:xfrm>
            <a:off x="8360942" y="4494974"/>
            <a:ext cx="2307059" cy="600164"/>
          </a:xfrm>
          <a:prstGeom prst="rect">
            <a:avLst/>
          </a:prstGeom>
          <a:noFill/>
        </p:spPr>
        <p:txBody>
          <a:bodyPr wrap="square" rtlCol="0">
            <a:spAutoFit/>
          </a:bodyPr>
          <a:lstStyle/>
          <a:p>
            <a:pPr algn="ctr"/>
            <a:r>
              <a:rPr lang="en-US" sz="825" dirty="0">
                <a:solidFill>
                  <a:srgbClr val="002060"/>
                </a:solidFill>
              </a:rPr>
              <a:t>Paycheck Protection Program Liquidity Facility (PPPLF)</a:t>
            </a:r>
          </a:p>
          <a:p>
            <a:pPr algn="ctr"/>
            <a:r>
              <a:rPr lang="en-US" sz="825" dirty="0">
                <a:solidFill>
                  <a:srgbClr val="002060"/>
                </a:solidFill>
              </a:rPr>
              <a:t>Main Street Business Lending Program</a:t>
            </a:r>
          </a:p>
          <a:p>
            <a:pPr algn="ctr"/>
            <a:r>
              <a:rPr lang="en-US" sz="825" dirty="0">
                <a:solidFill>
                  <a:srgbClr val="002060"/>
                </a:solidFill>
              </a:rPr>
              <a:t>Municipal Liquidity Facility</a:t>
            </a:r>
          </a:p>
        </p:txBody>
      </p:sp>
    </p:spTree>
    <p:extLst>
      <p:ext uri="{BB962C8B-B14F-4D97-AF65-F5344CB8AC3E}">
        <p14:creationId xmlns:p14="http://schemas.microsoft.com/office/powerpoint/2010/main" val="245528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250" fill="hold"/>
                                        <p:tgtEl>
                                          <p:spTgt spid="96"/>
                                        </p:tgtEl>
                                        <p:attrNameLst>
                                          <p:attrName>ppt_w</p:attrName>
                                        </p:attrNameLst>
                                      </p:cBhvr>
                                      <p:tavLst>
                                        <p:tav tm="0">
                                          <p:val>
                                            <p:fltVal val="0"/>
                                          </p:val>
                                        </p:tav>
                                        <p:tav tm="100000">
                                          <p:val>
                                            <p:strVal val="#ppt_w"/>
                                          </p:val>
                                        </p:tav>
                                      </p:tavLst>
                                    </p:anim>
                                    <p:anim calcmode="lin" valueType="num">
                                      <p:cBhvr>
                                        <p:cTn id="12" dur="250" fill="hold"/>
                                        <p:tgtEl>
                                          <p:spTgt spid="96"/>
                                        </p:tgtEl>
                                        <p:attrNameLst>
                                          <p:attrName>ppt_h</p:attrName>
                                        </p:attrNameLst>
                                      </p:cBhvr>
                                      <p:tavLst>
                                        <p:tav tm="0">
                                          <p:val>
                                            <p:fltVal val="0"/>
                                          </p:val>
                                        </p:tav>
                                        <p:tav tm="100000">
                                          <p:val>
                                            <p:strVal val="#ppt_h"/>
                                          </p:val>
                                        </p:tav>
                                      </p:tavLst>
                                    </p:anim>
                                  </p:childTnLst>
                                </p:cTn>
                              </p:par>
                            </p:childTnLst>
                          </p:cTn>
                        </p:par>
                        <p:par>
                          <p:cTn id="13" fill="hold">
                            <p:stCondLst>
                              <p:cond delay="750"/>
                            </p:stCondLst>
                            <p:childTnLst>
                              <p:par>
                                <p:cTn id="14" presetID="23" presetClass="entr" presetSubtype="16" fill="hold" grpId="0" nodeType="afterEffect">
                                  <p:stCondLst>
                                    <p:cond delay="0"/>
                                  </p:stCondLst>
                                  <p:childTnLst>
                                    <p:set>
                                      <p:cBhvr>
                                        <p:cTn id="15" dur="1" fill="hold">
                                          <p:stCondLst>
                                            <p:cond delay="0"/>
                                          </p:stCondLst>
                                        </p:cTn>
                                        <p:tgtEl>
                                          <p:spTgt spid="102"/>
                                        </p:tgtEl>
                                        <p:attrNameLst>
                                          <p:attrName>style.visibility</p:attrName>
                                        </p:attrNameLst>
                                      </p:cBhvr>
                                      <p:to>
                                        <p:strVal val="visible"/>
                                      </p:to>
                                    </p:set>
                                    <p:anim calcmode="lin" valueType="num">
                                      <p:cBhvr>
                                        <p:cTn id="16" dur="250" fill="hold"/>
                                        <p:tgtEl>
                                          <p:spTgt spid="102"/>
                                        </p:tgtEl>
                                        <p:attrNameLst>
                                          <p:attrName>ppt_w</p:attrName>
                                        </p:attrNameLst>
                                      </p:cBhvr>
                                      <p:tavLst>
                                        <p:tav tm="0">
                                          <p:val>
                                            <p:fltVal val="0"/>
                                          </p:val>
                                        </p:tav>
                                        <p:tav tm="100000">
                                          <p:val>
                                            <p:strVal val="#ppt_w"/>
                                          </p:val>
                                        </p:tav>
                                      </p:tavLst>
                                    </p:anim>
                                    <p:anim calcmode="lin" valueType="num">
                                      <p:cBhvr>
                                        <p:cTn id="17" dur="250" fill="hold"/>
                                        <p:tgtEl>
                                          <p:spTgt spid="102"/>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107"/>
                                        </p:tgtEl>
                                        <p:attrNameLst>
                                          <p:attrName>style.visibility</p:attrName>
                                        </p:attrNameLst>
                                      </p:cBhvr>
                                      <p:to>
                                        <p:strVal val="visible"/>
                                      </p:to>
                                    </p:se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150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250" fill="hold"/>
                                        <p:tgtEl>
                                          <p:spTgt spid="12"/>
                                        </p:tgtEl>
                                        <p:attrNameLst>
                                          <p:attrName>ppt_w</p:attrName>
                                        </p:attrNameLst>
                                      </p:cBhvr>
                                      <p:tavLst>
                                        <p:tav tm="0">
                                          <p:val>
                                            <p:fltVal val="0"/>
                                          </p:val>
                                        </p:tav>
                                        <p:tav tm="100000">
                                          <p:val>
                                            <p:strVal val="#ppt_w"/>
                                          </p:val>
                                        </p:tav>
                                      </p:tavLst>
                                    </p:anim>
                                    <p:anim calcmode="lin" valueType="num">
                                      <p:cBhvr>
                                        <p:cTn id="29" dur="25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3" presetClass="entr" presetSubtype="16" fill="hold" nodeType="afterEffect">
                                  <p:stCondLst>
                                    <p:cond delay="0"/>
                                  </p:stCondLst>
                                  <p:childTnLst>
                                    <p:set>
                                      <p:cBhvr>
                                        <p:cTn id="32" dur="1" fill="hold">
                                          <p:stCondLst>
                                            <p:cond delay="0"/>
                                          </p:stCondLst>
                                        </p:cTn>
                                        <p:tgtEl>
                                          <p:spTgt spid="91"/>
                                        </p:tgtEl>
                                        <p:attrNameLst>
                                          <p:attrName>style.visibility</p:attrName>
                                        </p:attrNameLst>
                                      </p:cBhvr>
                                      <p:to>
                                        <p:strVal val="visible"/>
                                      </p:to>
                                    </p:set>
                                    <p:anim calcmode="lin" valueType="num">
                                      <p:cBhvr>
                                        <p:cTn id="33" dur="250" fill="hold"/>
                                        <p:tgtEl>
                                          <p:spTgt spid="91"/>
                                        </p:tgtEl>
                                        <p:attrNameLst>
                                          <p:attrName>ppt_w</p:attrName>
                                        </p:attrNameLst>
                                      </p:cBhvr>
                                      <p:tavLst>
                                        <p:tav tm="0">
                                          <p:val>
                                            <p:fltVal val="0"/>
                                          </p:val>
                                        </p:tav>
                                        <p:tav tm="100000">
                                          <p:val>
                                            <p:strVal val="#ppt_w"/>
                                          </p:val>
                                        </p:tav>
                                      </p:tavLst>
                                    </p:anim>
                                    <p:anim calcmode="lin" valueType="num">
                                      <p:cBhvr>
                                        <p:cTn id="34" dur="250" fill="hold"/>
                                        <p:tgtEl>
                                          <p:spTgt spid="91"/>
                                        </p:tgtEl>
                                        <p:attrNameLst>
                                          <p:attrName>ppt_h</p:attrName>
                                        </p:attrNameLst>
                                      </p:cBhvr>
                                      <p:tavLst>
                                        <p:tav tm="0">
                                          <p:val>
                                            <p:fltVal val="0"/>
                                          </p:val>
                                        </p:tav>
                                        <p:tav tm="100000">
                                          <p:val>
                                            <p:strVal val="#ppt_h"/>
                                          </p:val>
                                        </p:tav>
                                      </p:tavLst>
                                    </p:anim>
                                  </p:childTnLst>
                                </p:cTn>
                              </p:par>
                            </p:childTnLst>
                          </p:cTn>
                        </p:par>
                        <p:par>
                          <p:cTn id="35" fill="hold">
                            <p:stCondLst>
                              <p:cond delay="2000"/>
                            </p:stCondLst>
                            <p:childTnLst>
                              <p:par>
                                <p:cTn id="36" presetID="23" presetClass="entr" presetSubtype="16" fill="hold" grpId="0" nodeType="afterEffect">
                                  <p:stCondLst>
                                    <p:cond delay="0"/>
                                  </p:stCondLst>
                                  <p:childTnLst>
                                    <p:set>
                                      <p:cBhvr>
                                        <p:cTn id="37" dur="1" fill="hold">
                                          <p:stCondLst>
                                            <p:cond delay="0"/>
                                          </p:stCondLst>
                                        </p:cTn>
                                        <p:tgtEl>
                                          <p:spTgt spid="108"/>
                                        </p:tgtEl>
                                        <p:attrNameLst>
                                          <p:attrName>style.visibility</p:attrName>
                                        </p:attrNameLst>
                                      </p:cBhvr>
                                      <p:to>
                                        <p:strVal val="visible"/>
                                      </p:to>
                                    </p:set>
                                    <p:anim calcmode="lin" valueType="num">
                                      <p:cBhvr>
                                        <p:cTn id="38" dur="250" fill="hold"/>
                                        <p:tgtEl>
                                          <p:spTgt spid="108"/>
                                        </p:tgtEl>
                                        <p:attrNameLst>
                                          <p:attrName>ppt_w</p:attrName>
                                        </p:attrNameLst>
                                      </p:cBhvr>
                                      <p:tavLst>
                                        <p:tav tm="0">
                                          <p:val>
                                            <p:fltVal val="0"/>
                                          </p:val>
                                        </p:tav>
                                        <p:tav tm="100000">
                                          <p:val>
                                            <p:strVal val="#ppt_w"/>
                                          </p:val>
                                        </p:tav>
                                      </p:tavLst>
                                    </p:anim>
                                    <p:anim calcmode="lin" valueType="num">
                                      <p:cBhvr>
                                        <p:cTn id="39" dur="250" fill="hold"/>
                                        <p:tgtEl>
                                          <p:spTgt spid="108"/>
                                        </p:tgtEl>
                                        <p:attrNameLst>
                                          <p:attrName>ppt_h</p:attrName>
                                        </p:attrNameLst>
                                      </p:cBhvr>
                                      <p:tavLst>
                                        <p:tav tm="0">
                                          <p:val>
                                            <p:fltVal val="0"/>
                                          </p:val>
                                        </p:tav>
                                        <p:tav tm="100000">
                                          <p:val>
                                            <p:strVal val="#ppt_h"/>
                                          </p:val>
                                        </p:tav>
                                      </p:tavLst>
                                    </p:anim>
                                  </p:childTnLst>
                                </p:cTn>
                              </p:par>
                            </p:childTnLst>
                          </p:cTn>
                        </p:par>
                        <p:par>
                          <p:cTn id="40" fill="hold">
                            <p:stCondLst>
                              <p:cond delay="2250"/>
                            </p:stCondLst>
                            <p:childTnLst>
                              <p:par>
                                <p:cTn id="41" presetID="1" presetClass="entr" presetSubtype="0" fill="hold" grpId="0" nodeType="afterEffect">
                                  <p:stCondLst>
                                    <p:cond delay="0"/>
                                  </p:stCondLst>
                                  <p:childTnLst>
                                    <p:set>
                                      <p:cBhvr>
                                        <p:cTn id="42" dur="1" fill="hold">
                                          <p:stCondLst>
                                            <p:cond delay="0"/>
                                          </p:stCondLst>
                                        </p:cTn>
                                        <p:tgtEl>
                                          <p:spTgt spid="109"/>
                                        </p:tgtEl>
                                        <p:attrNameLst>
                                          <p:attrName>style.visibility</p:attrName>
                                        </p:attrNameLst>
                                      </p:cBhvr>
                                      <p:to>
                                        <p:strVal val="visible"/>
                                      </p:to>
                                    </p:set>
                                  </p:childTnLst>
                                </p:cTn>
                              </p:par>
                            </p:childTnLst>
                          </p:cTn>
                        </p:par>
                        <p:par>
                          <p:cTn id="43" fill="hold">
                            <p:stCondLst>
                              <p:cond delay="2250"/>
                            </p:stCondLst>
                            <p:childTnLst>
                              <p:par>
                                <p:cTn id="44" presetID="22" presetClass="entr" presetSubtype="8"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childTnLst>
                          </p:cTn>
                        </p:par>
                        <p:par>
                          <p:cTn id="47" fill="hold">
                            <p:stCondLst>
                              <p:cond delay="2750"/>
                            </p:stCondLst>
                            <p:childTnLst>
                              <p:par>
                                <p:cTn id="48" presetID="2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250" fill="hold"/>
                                        <p:tgtEl>
                                          <p:spTgt spid="16"/>
                                        </p:tgtEl>
                                        <p:attrNameLst>
                                          <p:attrName>ppt_w</p:attrName>
                                        </p:attrNameLst>
                                      </p:cBhvr>
                                      <p:tavLst>
                                        <p:tav tm="0">
                                          <p:val>
                                            <p:fltVal val="0"/>
                                          </p:val>
                                        </p:tav>
                                        <p:tav tm="100000">
                                          <p:val>
                                            <p:strVal val="#ppt_w"/>
                                          </p:val>
                                        </p:tav>
                                      </p:tavLst>
                                    </p:anim>
                                    <p:anim calcmode="lin" valueType="num">
                                      <p:cBhvr>
                                        <p:cTn id="51" dur="250" fill="hold"/>
                                        <p:tgtEl>
                                          <p:spTgt spid="16"/>
                                        </p:tgtEl>
                                        <p:attrNameLst>
                                          <p:attrName>ppt_h</p:attrName>
                                        </p:attrNameLst>
                                      </p:cBhvr>
                                      <p:tavLst>
                                        <p:tav tm="0">
                                          <p:val>
                                            <p:fltVal val="0"/>
                                          </p:val>
                                        </p:tav>
                                        <p:tav tm="100000">
                                          <p:val>
                                            <p:strVal val="#ppt_h"/>
                                          </p:val>
                                        </p:tav>
                                      </p:tavLst>
                                    </p:anim>
                                  </p:childTnLst>
                                </p:cTn>
                              </p:par>
                            </p:childTnLst>
                          </p:cTn>
                        </p:par>
                        <p:par>
                          <p:cTn id="52" fill="hold">
                            <p:stCondLst>
                              <p:cond delay="3000"/>
                            </p:stCondLst>
                            <p:childTnLst>
                              <p:par>
                                <p:cTn id="53" presetID="23" presetClass="entr" presetSubtype="16" fill="hold" nodeType="afterEffect">
                                  <p:stCondLst>
                                    <p:cond delay="0"/>
                                  </p:stCondLst>
                                  <p:childTnLst>
                                    <p:set>
                                      <p:cBhvr>
                                        <p:cTn id="54" dur="1" fill="hold">
                                          <p:stCondLst>
                                            <p:cond delay="0"/>
                                          </p:stCondLst>
                                        </p:cTn>
                                        <p:tgtEl>
                                          <p:spTgt spid="80"/>
                                        </p:tgtEl>
                                        <p:attrNameLst>
                                          <p:attrName>style.visibility</p:attrName>
                                        </p:attrNameLst>
                                      </p:cBhvr>
                                      <p:to>
                                        <p:strVal val="visible"/>
                                      </p:to>
                                    </p:set>
                                    <p:anim calcmode="lin" valueType="num">
                                      <p:cBhvr>
                                        <p:cTn id="55" dur="250" fill="hold"/>
                                        <p:tgtEl>
                                          <p:spTgt spid="80"/>
                                        </p:tgtEl>
                                        <p:attrNameLst>
                                          <p:attrName>ppt_w</p:attrName>
                                        </p:attrNameLst>
                                      </p:cBhvr>
                                      <p:tavLst>
                                        <p:tav tm="0">
                                          <p:val>
                                            <p:fltVal val="0"/>
                                          </p:val>
                                        </p:tav>
                                        <p:tav tm="100000">
                                          <p:val>
                                            <p:strVal val="#ppt_w"/>
                                          </p:val>
                                        </p:tav>
                                      </p:tavLst>
                                    </p:anim>
                                    <p:anim calcmode="lin" valueType="num">
                                      <p:cBhvr>
                                        <p:cTn id="56" dur="250" fill="hold"/>
                                        <p:tgtEl>
                                          <p:spTgt spid="80"/>
                                        </p:tgtEl>
                                        <p:attrNameLst>
                                          <p:attrName>ppt_h</p:attrName>
                                        </p:attrNameLst>
                                      </p:cBhvr>
                                      <p:tavLst>
                                        <p:tav tm="0">
                                          <p:val>
                                            <p:fltVal val="0"/>
                                          </p:val>
                                        </p:tav>
                                        <p:tav tm="100000">
                                          <p:val>
                                            <p:strVal val="#ppt_h"/>
                                          </p:val>
                                        </p:tav>
                                      </p:tavLst>
                                    </p:anim>
                                  </p:childTnLst>
                                </p:cTn>
                              </p:par>
                            </p:childTnLst>
                          </p:cTn>
                        </p:par>
                        <p:par>
                          <p:cTn id="57" fill="hold">
                            <p:stCondLst>
                              <p:cond delay="3250"/>
                            </p:stCondLst>
                            <p:childTnLst>
                              <p:par>
                                <p:cTn id="58" presetID="23" presetClass="entr" presetSubtype="16"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p:cTn id="60" dur="250" fill="hold"/>
                                        <p:tgtEl>
                                          <p:spTgt spid="110"/>
                                        </p:tgtEl>
                                        <p:attrNameLst>
                                          <p:attrName>ppt_w</p:attrName>
                                        </p:attrNameLst>
                                      </p:cBhvr>
                                      <p:tavLst>
                                        <p:tav tm="0">
                                          <p:val>
                                            <p:fltVal val="0"/>
                                          </p:val>
                                        </p:tav>
                                        <p:tav tm="100000">
                                          <p:val>
                                            <p:strVal val="#ppt_w"/>
                                          </p:val>
                                        </p:tav>
                                      </p:tavLst>
                                    </p:anim>
                                    <p:anim calcmode="lin" valueType="num">
                                      <p:cBhvr>
                                        <p:cTn id="61" dur="250" fill="hold"/>
                                        <p:tgtEl>
                                          <p:spTgt spid="110"/>
                                        </p:tgtEl>
                                        <p:attrNameLst>
                                          <p:attrName>ppt_h</p:attrName>
                                        </p:attrNameLst>
                                      </p:cBhvr>
                                      <p:tavLst>
                                        <p:tav tm="0">
                                          <p:val>
                                            <p:fltVal val="0"/>
                                          </p:val>
                                        </p:tav>
                                        <p:tav tm="100000">
                                          <p:val>
                                            <p:strVal val="#ppt_h"/>
                                          </p:val>
                                        </p:tav>
                                      </p:tavLst>
                                    </p:anim>
                                  </p:childTnLst>
                                </p:cTn>
                              </p:par>
                            </p:childTnLst>
                          </p:cTn>
                        </p:par>
                        <p:par>
                          <p:cTn id="62" fill="hold">
                            <p:stCondLst>
                              <p:cond delay="3500"/>
                            </p:stCondLst>
                            <p:childTnLst>
                              <p:par>
                                <p:cTn id="63" presetID="1" presetClass="entr" presetSubtype="0" fill="hold" grpId="0" nodeType="afterEffect">
                                  <p:stCondLst>
                                    <p:cond delay="0"/>
                                  </p:stCondLst>
                                  <p:childTnLst>
                                    <p:set>
                                      <p:cBhvr>
                                        <p:cTn id="64" dur="1" fill="hold">
                                          <p:stCondLst>
                                            <p:cond delay="0"/>
                                          </p:stCondLst>
                                        </p:cTn>
                                        <p:tgtEl>
                                          <p:spTgt spid="111"/>
                                        </p:tgtEl>
                                        <p:attrNameLst>
                                          <p:attrName>style.visibility</p:attrName>
                                        </p:attrNameLst>
                                      </p:cBhvr>
                                      <p:to>
                                        <p:strVal val="visible"/>
                                      </p:to>
                                    </p:set>
                                  </p:childTnLst>
                                </p:cTn>
                              </p:par>
                            </p:childTnLst>
                          </p:cTn>
                        </p:par>
                        <p:par>
                          <p:cTn id="65" fill="hold">
                            <p:stCondLst>
                              <p:cond delay="3500"/>
                            </p:stCondLst>
                            <p:childTnLst>
                              <p:par>
                                <p:cTn id="66" presetID="22" presetClass="entr" presetSubtype="8" fill="hold"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left)">
                                      <p:cBhvr>
                                        <p:cTn id="68" dur="500"/>
                                        <p:tgtEl>
                                          <p:spTgt spid="19"/>
                                        </p:tgtEl>
                                      </p:cBhvr>
                                    </p:animEffect>
                                  </p:childTnLst>
                                </p:cTn>
                              </p:par>
                            </p:childTnLst>
                          </p:cTn>
                        </p:par>
                        <p:par>
                          <p:cTn id="69" fill="hold">
                            <p:stCondLst>
                              <p:cond delay="4000"/>
                            </p:stCondLst>
                            <p:childTnLst>
                              <p:par>
                                <p:cTn id="70" presetID="23" presetClass="entr" presetSubtype="16"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250" fill="hold"/>
                                        <p:tgtEl>
                                          <p:spTgt spid="20"/>
                                        </p:tgtEl>
                                        <p:attrNameLst>
                                          <p:attrName>ppt_w</p:attrName>
                                        </p:attrNameLst>
                                      </p:cBhvr>
                                      <p:tavLst>
                                        <p:tav tm="0">
                                          <p:val>
                                            <p:fltVal val="0"/>
                                          </p:val>
                                        </p:tav>
                                        <p:tav tm="100000">
                                          <p:val>
                                            <p:strVal val="#ppt_w"/>
                                          </p:val>
                                        </p:tav>
                                      </p:tavLst>
                                    </p:anim>
                                    <p:anim calcmode="lin" valueType="num">
                                      <p:cBhvr>
                                        <p:cTn id="73" dur="250" fill="hold"/>
                                        <p:tgtEl>
                                          <p:spTgt spid="20"/>
                                        </p:tgtEl>
                                        <p:attrNameLst>
                                          <p:attrName>ppt_h</p:attrName>
                                        </p:attrNameLst>
                                      </p:cBhvr>
                                      <p:tavLst>
                                        <p:tav tm="0">
                                          <p:val>
                                            <p:fltVal val="0"/>
                                          </p:val>
                                        </p:tav>
                                        <p:tav tm="100000">
                                          <p:val>
                                            <p:strVal val="#ppt_h"/>
                                          </p:val>
                                        </p:tav>
                                      </p:tavLst>
                                    </p:anim>
                                  </p:childTnLst>
                                </p:cTn>
                              </p:par>
                            </p:childTnLst>
                          </p:cTn>
                        </p:par>
                        <p:par>
                          <p:cTn id="74" fill="hold">
                            <p:stCondLst>
                              <p:cond delay="4250"/>
                            </p:stCondLst>
                            <p:childTnLst>
                              <p:par>
                                <p:cTn id="75" presetID="23" presetClass="entr" presetSubtype="16" fill="hold" nodeType="afterEffect">
                                  <p:stCondLst>
                                    <p:cond delay="0"/>
                                  </p:stCondLst>
                                  <p:childTnLst>
                                    <p:set>
                                      <p:cBhvr>
                                        <p:cTn id="76" dur="1" fill="hold">
                                          <p:stCondLst>
                                            <p:cond delay="0"/>
                                          </p:stCondLst>
                                        </p:cTn>
                                        <p:tgtEl>
                                          <p:spTgt spid="81"/>
                                        </p:tgtEl>
                                        <p:attrNameLst>
                                          <p:attrName>style.visibility</p:attrName>
                                        </p:attrNameLst>
                                      </p:cBhvr>
                                      <p:to>
                                        <p:strVal val="visible"/>
                                      </p:to>
                                    </p:set>
                                    <p:anim calcmode="lin" valueType="num">
                                      <p:cBhvr>
                                        <p:cTn id="77" dur="250" fill="hold"/>
                                        <p:tgtEl>
                                          <p:spTgt spid="81"/>
                                        </p:tgtEl>
                                        <p:attrNameLst>
                                          <p:attrName>ppt_w</p:attrName>
                                        </p:attrNameLst>
                                      </p:cBhvr>
                                      <p:tavLst>
                                        <p:tav tm="0">
                                          <p:val>
                                            <p:fltVal val="0"/>
                                          </p:val>
                                        </p:tav>
                                        <p:tav tm="100000">
                                          <p:val>
                                            <p:strVal val="#ppt_w"/>
                                          </p:val>
                                        </p:tav>
                                      </p:tavLst>
                                    </p:anim>
                                    <p:anim calcmode="lin" valueType="num">
                                      <p:cBhvr>
                                        <p:cTn id="78" dur="250" fill="hold"/>
                                        <p:tgtEl>
                                          <p:spTgt spid="81"/>
                                        </p:tgtEl>
                                        <p:attrNameLst>
                                          <p:attrName>ppt_h</p:attrName>
                                        </p:attrNameLst>
                                      </p:cBhvr>
                                      <p:tavLst>
                                        <p:tav tm="0">
                                          <p:val>
                                            <p:fltVal val="0"/>
                                          </p:val>
                                        </p:tav>
                                        <p:tav tm="100000">
                                          <p:val>
                                            <p:strVal val="#ppt_h"/>
                                          </p:val>
                                        </p:tav>
                                      </p:tavLst>
                                    </p:anim>
                                  </p:childTnLst>
                                </p:cTn>
                              </p:par>
                            </p:childTnLst>
                          </p:cTn>
                        </p:par>
                        <p:par>
                          <p:cTn id="79" fill="hold">
                            <p:stCondLst>
                              <p:cond delay="4500"/>
                            </p:stCondLst>
                            <p:childTnLst>
                              <p:par>
                                <p:cTn id="80" presetID="23" presetClass="entr" presetSubtype="16" fill="hold" grpId="0" nodeType="afterEffect">
                                  <p:stCondLst>
                                    <p:cond delay="0"/>
                                  </p:stCondLst>
                                  <p:childTnLst>
                                    <p:set>
                                      <p:cBhvr>
                                        <p:cTn id="81" dur="1" fill="hold">
                                          <p:stCondLst>
                                            <p:cond delay="0"/>
                                          </p:stCondLst>
                                        </p:cTn>
                                        <p:tgtEl>
                                          <p:spTgt spid="105"/>
                                        </p:tgtEl>
                                        <p:attrNameLst>
                                          <p:attrName>style.visibility</p:attrName>
                                        </p:attrNameLst>
                                      </p:cBhvr>
                                      <p:to>
                                        <p:strVal val="visible"/>
                                      </p:to>
                                    </p:set>
                                    <p:anim calcmode="lin" valueType="num">
                                      <p:cBhvr>
                                        <p:cTn id="82" dur="250" fill="hold"/>
                                        <p:tgtEl>
                                          <p:spTgt spid="105"/>
                                        </p:tgtEl>
                                        <p:attrNameLst>
                                          <p:attrName>ppt_w</p:attrName>
                                        </p:attrNameLst>
                                      </p:cBhvr>
                                      <p:tavLst>
                                        <p:tav tm="0">
                                          <p:val>
                                            <p:fltVal val="0"/>
                                          </p:val>
                                        </p:tav>
                                        <p:tav tm="100000">
                                          <p:val>
                                            <p:strVal val="#ppt_w"/>
                                          </p:val>
                                        </p:tav>
                                      </p:tavLst>
                                    </p:anim>
                                    <p:anim calcmode="lin" valueType="num">
                                      <p:cBhvr>
                                        <p:cTn id="83" dur="250" fill="hold"/>
                                        <p:tgtEl>
                                          <p:spTgt spid="105"/>
                                        </p:tgtEl>
                                        <p:attrNameLst>
                                          <p:attrName>ppt_h</p:attrName>
                                        </p:attrNameLst>
                                      </p:cBhvr>
                                      <p:tavLst>
                                        <p:tav tm="0">
                                          <p:val>
                                            <p:fltVal val="0"/>
                                          </p:val>
                                        </p:tav>
                                        <p:tav tm="100000">
                                          <p:val>
                                            <p:strVal val="#ppt_h"/>
                                          </p:val>
                                        </p:tav>
                                      </p:tavLst>
                                    </p:anim>
                                  </p:childTnLst>
                                </p:cTn>
                              </p:par>
                            </p:childTnLst>
                          </p:cTn>
                        </p:par>
                        <p:par>
                          <p:cTn id="84" fill="hold">
                            <p:stCondLst>
                              <p:cond delay="4750"/>
                            </p:stCondLst>
                            <p:childTnLst>
                              <p:par>
                                <p:cTn id="85" presetID="1" presetClass="entr" presetSubtype="0" fill="hold" grpId="0" nodeType="afterEffect">
                                  <p:stCondLst>
                                    <p:cond delay="0"/>
                                  </p:stCondLst>
                                  <p:childTnLst>
                                    <p:set>
                                      <p:cBhvr>
                                        <p:cTn id="86" dur="1" fill="hold">
                                          <p:stCondLst>
                                            <p:cond delay="0"/>
                                          </p:stCondLst>
                                        </p:cTn>
                                        <p:tgtEl>
                                          <p:spTgt spid="113"/>
                                        </p:tgtEl>
                                        <p:attrNameLst>
                                          <p:attrName>style.visibility</p:attrName>
                                        </p:attrNameLst>
                                      </p:cBhvr>
                                      <p:to>
                                        <p:strVal val="visible"/>
                                      </p:to>
                                    </p:set>
                                  </p:childTnLst>
                                </p:cTn>
                              </p:par>
                            </p:childTnLst>
                          </p:cTn>
                        </p:par>
                        <p:par>
                          <p:cTn id="87" fill="hold">
                            <p:stCondLst>
                              <p:cond delay="4750"/>
                            </p:stCondLst>
                            <p:childTnLst>
                              <p:par>
                                <p:cTn id="88" presetID="22" presetClass="entr" presetSubtype="4" fill="hold" nodeType="after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wipe(down)">
                                      <p:cBhvr>
                                        <p:cTn id="90" dur="500"/>
                                        <p:tgtEl>
                                          <p:spTgt spid="23"/>
                                        </p:tgtEl>
                                      </p:cBhvr>
                                    </p:animEffect>
                                  </p:childTnLst>
                                </p:cTn>
                              </p:par>
                            </p:childTnLst>
                          </p:cTn>
                        </p:par>
                        <p:par>
                          <p:cTn id="91" fill="hold">
                            <p:stCondLst>
                              <p:cond delay="5250"/>
                            </p:stCondLst>
                            <p:childTnLst>
                              <p:par>
                                <p:cTn id="92" presetID="23" presetClass="entr" presetSubtype="16" fill="hold"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250" fill="hold"/>
                                        <p:tgtEl>
                                          <p:spTgt spid="24"/>
                                        </p:tgtEl>
                                        <p:attrNameLst>
                                          <p:attrName>ppt_w</p:attrName>
                                        </p:attrNameLst>
                                      </p:cBhvr>
                                      <p:tavLst>
                                        <p:tav tm="0">
                                          <p:val>
                                            <p:fltVal val="0"/>
                                          </p:val>
                                        </p:tav>
                                        <p:tav tm="100000">
                                          <p:val>
                                            <p:strVal val="#ppt_w"/>
                                          </p:val>
                                        </p:tav>
                                      </p:tavLst>
                                    </p:anim>
                                    <p:anim calcmode="lin" valueType="num">
                                      <p:cBhvr>
                                        <p:cTn id="95" dur="250" fill="hold"/>
                                        <p:tgtEl>
                                          <p:spTgt spid="24"/>
                                        </p:tgtEl>
                                        <p:attrNameLst>
                                          <p:attrName>ppt_h</p:attrName>
                                        </p:attrNameLst>
                                      </p:cBhvr>
                                      <p:tavLst>
                                        <p:tav tm="0">
                                          <p:val>
                                            <p:fltVal val="0"/>
                                          </p:val>
                                        </p:tav>
                                        <p:tav tm="100000">
                                          <p:val>
                                            <p:strVal val="#ppt_h"/>
                                          </p:val>
                                        </p:tav>
                                      </p:tavLst>
                                    </p:anim>
                                  </p:childTnLst>
                                </p:cTn>
                              </p:par>
                            </p:childTnLst>
                          </p:cTn>
                        </p:par>
                        <p:par>
                          <p:cTn id="96" fill="hold">
                            <p:stCondLst>
                              <p:cond delay="5500"/>
                            </p:stCondLst>
                            <p:childTnLst>
                              <p:par>
                                <p:cTn id="97" presetID="23" presetClass="entr" presetSubtype="16" fill="hold" nodeType="afterEffect">
                                  <p:stCondLst>
                                    <p:cond delay="0"/>
                                  </p:stCondLst>
                                  <p:childTnLst>
                                    <p:set>
                                      <p:cBhvr>
                                        <p:cTn id="98" dur="1" fill="hold">
                                          <p:stCondLst>
                                            <p:cond delay="0"/>
                                          </p:stCondLst>
                                        </p:cTn>
                                        <p:tgtEl>
                                          <p:spTgt spid="86"/>
                                        </p:tgtEl>
                                        <p:attrNameLst>
                                          <p:attrName>style.visibility</p:attrName>
                                        </p:attrNameLst>
                                      </p:cBhvr>
                                      <p:to>
                                        <p:strVal val="visible"/>
                                      </p:to>
                                    </p:set>
                                    <p:anim calcmode="lin" valueType="num">
                                      <p:cBhvr>
                                        <p:cTn id="99" dur="250" fill="hold"/>
                                        <p:tgtEl>
                                          <p:spTgt spid="86"/>
                                        </p:tgtEl>
                                        <p:attrNameLst>
                                          <p:attrName>ppt_w</p:attrName>
                                        </p:attrNameLst>
                                      </p:cBhvr>
                                      <p:tavLst>
                                        <p:tav tm="0">
                                          <p:val>
                                            <p:fltVal val="0"/>
                                          </p:val>
                                        </p:tav>
                                        <p:tav tm="100000">
                                          <p:val>
                                            <p:strVal val="#ppt_w"/>
                                          </p:val>
                                        </p:tav>
                                      </p:tavLst>
                                    </p:anim>
                                    <p:anim calcmode="lin" valueType="num">
                                      <p:cBhvr>
                                        <p:cTn id="100" dur="250" fill="hold"/>
                                        <p:tgtEl>
                                          <p:spTgt spid="86"/>
                                        </p:tgtEl>
                                        <p:attrNameLst>
                                          <p:attrName>ppt_h</p:attrName>
                                        </p:attrNameLst>
                                      </p:cBhvr>
                                      <p:tavLst>
                                        <p:tav tm="0">
                                          <p:val>
                                            <p:fltVal val="0"/>
                                          </p:val>
                                        </p:tav>
                                        <p:tav tm="100000">
                                          <p:val>
                                            <p:strVal val="#ppt_h"/>
                                          </p:val>
                                        </p:tav>
                                      </p:tavLst>
                                    </p:anim>
                                  </p:childTnLst>
                                </p:cTn>
                              </p:par>
                            </p:childTnLst>
                          </p:cTn>
                        </p:par>
                        <p:par>
                          <p:cTn id="101" fill="hold">
                            <p:stCondLst>
                              <p:cond delay="5750"/>
                            </p:stCondLst>
                            <p:childTnLst>
                              <p:par>
                                <p:cTn id="102" presetID="23" presetClass="entr" presetSubtype="16" fill="hold" grpId="0" nodeType="afterEffect">
                                  <p:stCondLst>
                                    <p:cond delay="0"/>
                                  </p:stCondLst>
                                  <p:childTnLst>
                                    <p:set>
                                      <p:cBhvr>
                                        <p:cTn id="103" dur="1" fill="hold">
                                          <p:stCondLst>
                                            <p:cond delay="0"/>
                                          </p:stCondLst>
                                        </p:cTn>
                                        <p:tgtEl>
                                          <p:spTgt spid="106"/>
                                        </p:tgtEl>
                                        <p:attrNameLst>
                                          <p:attrName>style.visibility</p:attrName>
                                        </p:attrNameLst>
                                      </p:cBhvr>
                                      <p:to>
                                        <p:strVal val="visible"/>
                                      </p:to>
                                    </p:set>
                                    <p:anim calcmode="lin" valueType="num">
                                      <p:cBhvr>
                                        <p:cTn id="104" dur="250" fill="hold"/>
                                        <p:tgtEl>
                                          <p:spTgt spid="106"/>
                                        </p:tgtEl>
                                        <p:attrNameLst>
                                          <p:attrName>ppt_w</p:attrName>
                                        </p:attrNameLst>
                                      </p:cBhvr>
                                      <p:tavLst>
                                        <p:tav tm="0">
                                          <p:val>
                                            <p:fltVal val="0"/>
                                          </p:val>
                                        </p:tav>
                                        <p:tav tm="100000">
                                          <p:val>
                                            <p:strVal val="#ppt_w"/>
                                          </p:val>
                                        </p:tav>
                                      </p:tavLst>
                                    </p:anim>
                                    <p:anim calcmode="lin" valueType="num">
                                      <p:cBhvr>
                                        <p:cTn id="105" dur="250" fill="hold"/>
                                        <p:tgtEl>
                                          <p:spTgt spid="106"/>
                                        </p:tgtEl>
                                        <p:attrNameLst>
                                          <p:attrName>ppt_h</p:attrName>
                                        </p:attrNameLst>
                                      </p:cBhvr>
                                      <p:tavLst>
                                        <p:tav tm="0">
                                          <p:val>
                                            <p:fltVal val="0"/>
                                          </p:val>
                                        </p:tav>
                                        <p:tav tm="100000">
                                          <p:val>
                                            <p:strVal val="#ppt_h"/>
                                          </p:val>
                                        </p:tav>
                                      </p:tavLst>
                                    </p:anim>
                                  </p:childTnLst>
                                </p:cTn>
                              </p:par>
                            </p:childTnLst>
                          </p:cTn>
                        </p:par>
                        <p:par>
                          <p:cTn id="106" fill="hold">
                            <p:stCondLst>
                              <p:cond delay="6000"/>
                            </p:stCondLst>
                            <p:childTnLst>
                              <p:par>
                                <p:cTn id="107" presetID="1" presetClass="entr" presetSubtype="0" fill="hold" grpId="0" nodeType="afterEffect">
                                  <p:stCondLst>
                                    <p:cond delay="0"/>
                                  </p:stCondLst>
                                  <p:childTnLst>
                                    <p:set>
                                      <p:cBhvr>
                                        <p:cTn id="108"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5" grpId="0"/>
      <p:bldP spid="106" grpId="0"/>
      <p:bldP spid="107" grpId="0"/>
      <p:bldP spid="108" grpId="0"/>
      <p:bldP spid="109" grpId="0"/>
      <p:bldP spid="110" grpId="0"/>
      <p:bldP spid="111" grpId="0"/>
      <p:bldP spid="113" grpId="0"/>
      <p:bldP spid="1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D10FC-B3A4-1946-B034-0B0D9ED8B7D8}"/>
              </a:ext>
            </a:extLst>
          </p:cNvPr>
          <p:cNvSpPr>
            <a:spLocks noGrp="1"/>
          </p:cNvSpPr>
          <p:nvPr>
            <p:ph type="title"/>
          </p:nvPr>
        </p:nvSpPr>
        <p:spPr>
          <a:ln>
            <a:solidFill>
              <a:srgbClr val="0432FF"/>
            </a:solidFill>
          </a:ln>
        </p:spPr>
        <p:txBody>
          <a:bodyPr>
            <a:normAutofit/>
          </a:bodyPr>
          <a:lstStyle/>
          <a:p>
            <a:r>
              <a:rPr lang="en-US" sz="3600" dirty="0">
                <a:solidFill>
                  <a:srgbClr val="0432FF"/>
                </a:solidFill>
              </a:rPr>
              <a:t>Federal Reserve: Standard Operations</a:t>
            </a:r>
          </a:p>
        </p:txBody>
      </p:sp>
      <p:sp>
        <p:nvSpPr>
          <p:cNvPr id="3" name="Content Placeholder 2">
            <a:extLst>
              <a:ext uri="{FF2B5EF4-FFF2-40B4-BE49-F238E27FC236}">
                <a16:creationId xmlns:a16="http://schemas.microsoft.com/office/drawing/2014/main" id="{F23C2C11-B916-4D4B-B520-93BBF32A84C5}"/>
              </a:ext>
            </a:extLst>
          </p:cNvPr>
          <p:cNvSpPr>
            <a:spLocks noGrp="1"/>
          </p:cNvSpPr>
          <p:nvPr>
            <p:ph idx="1"/>
          </p:nvPr>
        </p:nvSpPr>
        <p:spPr>
          <a:ln>
            <a:solidFill>
              <a:srgbClr val="EA6A20"/>
            </a:solidFill>
          </a:ln>
        </p:spPr>
        <p:txBody>
          <a:bodyPr>
            <a:normAutofit fontScale="92500" lnSpcReduction="20000"/>
          </a:bodyPr>
          <a:lstStyle/>
          <a:p>
            <a:r>
              <a:rPr lang="en-US" dirty="0">
                <a:solidFill>
                  <a:srgbClr val="0432FF"/>
                </a:solidFill>
              </a:rPr>
              <a:t>Federal Funds Rate: </a:t>
            </a:r>
            <a:r>
              <a:rPr lang="en-US" b="0" dirty="0"/>
              <a:t>The Federal Reserve lowered the targeted Federal funds rate on March 3 and again on March 15 moving the targeted Federal Funds rate to zero.</a:t>
            </a:r>
          </a:p>
          <a:p>
            <a:r>
              <a:rPr lang="en-US" dirty="0">
                <a:solidFill>
                  <a:srgbClr val="0432FF"/>
                </a:solidFill>
              </a:rPr>
              <a:t>Discount Window Lending:  </a:t>
            </a:r>
            <a:r>
              <a:rPr lang="en-US" b="0" dirty="0"/>
              <a:t>Lowered the interest rate it charges banks to borrow from 1.75% to 0.25%. </a:t>
            </a:r>
          </a:p>
          <a:p>
            <a:r>
              <a:rPr lang="en-US" dirty="0">
                <a:solidFill>
                  <a:srgbClr val="0432FF"/>
                </a:solidFill>
              </a:rPr>
              <a:t>Reserve Requirement: </a:t>
            </a:r>
            <a:r>
              <a:rPr lang="en-US" b="0" dirty="0"/>
              <a:t>Lowered the reserve requirement to zero.</a:t>
            </a:r>
          </a:p>
          <a:p>
            <a:r>
              <a:rPr lang="en-US" dirty="0">
                <a:solidFill>
                  <a:srgbClr val="0432FF"/>
                </a:solidFill>
              </a:rPr>
              <a:t>Forward Guidance: </a:t>
            </a:r>
            <a:r>
              <a:rPr lang="en-US" b="0" dirty="0"/>
              <a:t>Honed during the Great Recession the Fed tries to set market expectations on the time path of interest rates over time.</a:t>
            </a:r>
            <a:endParaRPr lang="en-US" dirty="0"/>
          </a:p>
        </p:txBody>
      </p:sp>
      <p:sp>
        <p:nvSpPr>
          <p:cNvPr id="4" name="Slide Number Placeholder 3">
            <a:extLst>
              <a:ext uri="{FF2B5EF4-FFF2-40B4-BE49-F238E27FC236}">
                <a16:creationId xmlns:a16="http://schemas.microsoft.com/office/drawing/2014/main" id="{8063C781-8CD7-CB4B-AF4B-00D615600FB7}"/>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108082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ED64CF-C4CD-D34F-851E-08CDCD235F84}"/>
              </a:ext>
            </a:extLst>
          </p:cNvPr>
          <p:cNvSpPr>
            <a:spLocks noGrp="1"/>
          </p:cNvSpPr>
          <p:nvPr>
            <p:ph type="title"/>
          </p:nvPr>
        </p:nvSpPr>
        <p:spPr>
          <a:ln>
            <a:solidFill>
              <a:srgbClr val="0432FF"/>
            </a:solidFill>
          </a:ln>
        </p:spPr>
        <p:txBody>
          <a:bodyPr/>
          <a:lstStyle/>
          <a:p>
            <a:r>
              <a:rPr lang="en-US" dirty="0">
                <a:solidFill>
                  <a:srgbClr val="0432FF"/>
                </a:solidFill>
              </a:rPr>
              <a:t>US</a:t>
            </a:r>
            <a:r>
              <a:rPr lang="en-US" dirty="0">
                <a:solidFill>
                  <a:srgbClr val="522D80"/>
                </a:solidFill>
              </a:rPr>
              <a:t> </a:t>
            </a:r>
            <a:r>
              <a:rPr lang="en-US" dirty="0">
                <a:solidFill>
                  <a:srgbClr val="0432FF"/>
                </a:solidFill>
              </a:rPr>
              <a:t>Treasury Rates:  A Safe Haven?</a:t>
            </a:r>
          </a:p>
        </p:txBody>
      </p:sp>
      <p:sp>
        <p:nvSpPr>
          <p:cNvPr id="3" name="Slide Number Placeholder 2">
            <a:extLst>
              <a:ext uri="{FF2B5EF4-FFF2-40B4-BE49-F238E27FC236}">
                <a16:creationId xmlns:a16="http://schemas.microsoft.com/office/drawing/2014/main" id="{9B07F1E5-2136-B946-AE16-7984F9C61486}"/>
              </a:ext>
            </a:extLst>
          </p:cNvPr>
          <p:cNvSpPr>
            <a:spLocks noGrp="1"/>
          </p:cNvSpPr>
          <p:nvPr>
            <p:ph type="sldNum" sz="quarter" idx="12"/>
          </p:nvPr>
        </p:nvSpPr>
        <p:spPr/>
        <p:txBody>
          <a:bodyPr/>
          <a:lstStyle/>
          <a:p>
            <a:fld id="{D9F085D5-EC86-4F6A-B501-C1359CB39116}" type="slidenum">
              <a:rPr lang="en-GB" smtClean="0"/>
              <a:t>28</a:t>
            </a:fld>
            <a:endParaRPr lang="en-GB" dirty="0"/>
          </a:p>
        </p:txBody>
      </p:sp>
      <p:pic>
        <p:nvPicPr>
          <p:cNvPr id="4" name="Picture 3">
            <a:extLst>
              <a:ext uri="{FF2B5EF4-FFF2-40B4-BE49-F238E27FC236}">
                <a16:creationId xmlns:a16="http://schemas.microsoft.com/office/drawing/2014/main" id="{4F86FD90-3F41-4447-A8D2-8892D4839C17}"/>
              </a:ext>
            </a:extLst>
          </p:cNvPr>
          <p:cNvPicPr>
            <a:picLocks noChangeAspect="1"/>
          </p:cNvPicPr>
          <p:nvPr/>
        </p:nvPicPr>
        <p:blipFill>
          <a:blip r:embed="rId2"/>
          <a:stretch>
            <a:fillRect/>
          </a:stretch>
        </p:blipFill>
        <p:spPr>
          <a:xfrm>
            <a:off x="2152651" y="2121813"/>
            <a:ext cx="7991328" cy="3248025"/>
          </a:xfrm>
          <a:prstGeom prst="rect">
            <a:avLst/>
          </a:prstGeom>
        </p:spPr>
      </p:pic>
      <p:cxnSp>
        <p:nvCxnSpPr>
          <p:cNvPr id="8" name="Straight Arrow Connector 7">
            <a:extLst>
              <a:ext uri="{FF2B5EF4-FFF2-40B4-BE49-F238E27FC236}">
                <a16:creationId xmlns:a16="http://schemas.microsoft.com/office/drawing/2014/main" id="{D44AFBF7-7DA6-0A4C-8E4A-EFAFCA33EFC9}"/>
              </a:ext>
            </a:extLst>
          </p:cNvPr>
          <p:cNvCxnSpPr/>
          <p:nvPr/>
        </p:nvCxnSpPr>
        <p:spPr>
          <a:xfrm>
            <a:off x="6493413" y="2914651"/>
            <a:ext cx="1867487" cy="633047"/>
          </a:xfrm>
          <a:prstGeom prst="straightConnector1">
            <a:avLst/>
          </a:prstGeom>
          <a:ln w="38100">
            <a:solidFill>
              <a:srgbClr val="0C4C88"/>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71D192C-369F-9D4E-9C82-3136F28419EE}"/>
              </a:ext>
            </a:extLst>
          </p:cNvPr>
          <p:cNvSpPr/>
          <p:nvPr/>
        </p:nvSpPr>
        <p:spPr>
          <a:xfrm>
            <a:off x="9437078" y="2914651"/>
            <a:ext cx="506437" cy="1181687"/>
          </a:xfrm>
          <a:prstGeom prst="ellipse">
            <a:avLst/>
          </a:prstGeom>
          <a:noFill/>
          <a:ln w="38100">
            <a:solidFill>
              <a:srgbClr val="0C4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91513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502A0-61FA-E54C-98D0-A787D011AD79}"/>
              </a:ext>
            </a:extLst>
          </p:cNvPr>
          <p:cNvSpPr>
            <a:spLocks noGrp="1"/>
          </p:cNvSpPr>
          <p:nvPr>
            <p:ph type="title"/>
          </p:nvPr>
        </p:nvSpPr>
        <p:spPr>
          <a:ln>
            <a:solidFill>
              <a:srgbClr val="0432FF"/>
            </a:solidFill>
          </a:ln>
        </p:spPr>
        <p:txBody>
          <a:bodyPr>
            <a:normAutofit/>
          </a:bodyPr>
          <a:lstStyle/>
          <a:p>
            <a:r>
              <a:rPr lang="en-US" sz="3200" dirty="0">
                <a:solidFill>
                  <a:srgbClr val="0432FF"/>
                </a:solidFill>
              </a:rPr>
              <a:t>Federal Reserve: Ensure Financial Market Stability</a:t>
            </a:r>
          </a:p>
        </p:txBody>
      </p:sp>
      <p:sp>
        <p:nvSpPr>
          <p:cNvPr id="3" name="Content Placeholder 2">
            <a:extLst>
              <a:ext uri="{FF2B5EF4-FFF2-40B4-BE49-F238E27FC236}">
                <a16:creationId xmlns:a16="http://schemas.microsoft.com/office/drawing/2014/main" id="{AF925E24-1DD9-1643-856F-7AEB0404E4D7}"/>
              </a:ext>
            </a:extLst>
          </p:cNvPr>
          <p:cNvSpPr>
            <a:spLocks noGrp="1"/>
          </p:cNvSpPr>
          <p:nvPr>
            <p:ph idx="1"/>
          </p:nvPr>
        </p:nvSpPr>
        <p:spPr>
          <a:ln>
            <a:solidFill>
              <a:srgbClr val="EA6A20"/>
            </a:solidFill>
          </a:ln>
        </p:spPr>
        <p:txBody>
          <a:bodyPr>
            <a:normAutofit fontScale="62500" lnSpcReduction="20000"/>
          </a:bodyPr>
          <a:lstStyle/>
          <a:p>
            <a:r>
              <a:rPr lang="en-US" b="1" dirty="0">
                <a:solidFill>
                  <a:srgbClr val="0432FF"/>
                </a:solidFill>
              </a:rPr>
              <a:t>Securities Purchases (Quantitative Easing): </a:t>
            </a:r>
            <a:r>
              <a:rPr lang="en-US" dirty="0"/>
              <a:t>Fed Response -- purchase treasuries and mortgage backed securities (3/15).</a:t>
            </a:r>
          </a:p>
          <a:p>
            <a:pPr lvl="1"/>
            <a:endParaRPr lang="en-US" dirty="0"/>
          </a:p>
          <a:p>
            <a:r>
              <a:rPr lang="en-US" dirty="0"/>
              <a:t>Re-launched the </a:t>
            </a:r>
            <a:r>
              <a:rPr lang="en-US" b="1" dirty="0">
                <a:solidFill>
                  <a:srgbClr val="0432FF"/>
                </a:solidFill>
              </a:rPr>
              <a:t>Primary Dealer Credit Facility (PDCF) </a:t>
            </a:r>
            <a:r>
              <a:rPr lang="en-US" dirty="0"/>
              <a:t>in order “smooth market functioning and facilitate the availability of credit to businesses and households (3/17).</a:t>
            </a:r>
          </a:p>
          <a:p>
            <a:pPr lvl="1"/>
            <a:endParaRPr lang="en-US" dirty="0"/>
          </a:p>
          <a:p>
            <a:r>
              <a:rPr lang="en-US" dirty="0"/>
              <a:t>Re-instituted the </a:t>
            </a:r>
            <a:r>
              <a:rPr lang="en-US" b="1" dirty="0">
                <a:solidFill>
                  <a:srgbClr val="0432FF"/>
                </a:solidFill>
              </a:rPr>
              <a:t>Money Market Mutual Fund Liquidity Facility (MMLF)</a:t>
            </a:r>
            <a:r>
              <a:rPr lang="en-US" b="1" dirty="0"/>
              <a:t> </a:t>
            </a:r>
            <a:r>
              <a:rPr lang="en-US" dirty="0"/>
              <a:t>to “assist money market mutual funds in meeting demands for redemptions by households and investors enhancing overall market function and credit provision to the </a:t>
            </a:r>
            <a:r>
              <a:rPr lang="en-US" i="1" dirty="0"/>
              <a:t>broader economy</a:t>
            </a:r>
            <a:r>
              <a:rPr lang="en-US" dirty="0"/>
              <a:t>.”</a:t>
            </a:r>
          </a:p>
          <a:p>
            <a:pPr lvl="1"/>
            <a:endParaRPr lang="en-US" dirty="0"/>
          </a:p>
          <a:p>
            <a:r>
              <a:rPr lang="en-US" dirty="0"/>
              <a:t>Increased liquidity in the </a:t>
            </a:r>
            <a:r>
              <a:rPr lang="en-US" b="1" dirty="0">
                <a:solidFill>
                  <a:srgbClr val="0432FF"/>
                </a:solidFill>
              </a:rPr>
              <a:t>repo market</a:t>
            </a:r>
            <a:r>
              <a:rPr lang="en-US" dirty="0"/>
              <a:t>. The repo market is where firms borrow and lend cash and short-term securities. The Fed was offering $100 billion in overnight loans and $20 billion in two-week loans. </a:t>
            </a:r>
          </a:p>
          <a:p>
            <a:pPr lvl="2"/>
            <a:r>
              <a:rPr lang="en-US" dirty="0"/>
              <a:t>The Fed increased the offerings to $1 trillion (from $100 bn) in overnight repos, and</a:t>
            </a:r>
          </a:p>
          <a:p>
            <a:pPr lvl="2"/>
            <a:r>
              <a:rPr lang="en-US" dirty="0"/>
              <a:t>$500 billion in one month </a:t>
            </a:r>
            <a:r>
              <a:rPr lang="en-US" b="1" dirty="0"/>
              <a:t>and</a:t>
            </a:r>
            <a:r>
              <a:rPr lang="en-US" dirty="0"/>
              <a:t> three-month repos (from $20bn 2/</a:t>
            </a:r>
            <a:r>
              <a:rPr lang="en-US" dirty="0" err="1"/>
              <a:t>wks</a:t>
            </a:r>
            <a:r>
              <a:rPr lang="en-US" dirty="0"/>
              <a:t>).</a:t>
            </a:r>
          </a:p>
          <a:p>
            <a:pPr lvl="1"/>
            <a:endParaRPr lang="en-US" dirty="0"/>
          </a:p>
          <a:p>
            <a:pPr lvl="1"/>
            <a:endParaRPr lang="en-US" dirty="0"/>
          </a:p>
          <a:p>
            <a:endParaRPr lang="en-US" dirty="0"/>
          </a:p>
        </p:txBody>
      </p:sp>
    </p:spTree>
    <p:extLst>
      <p:ext uri="{BB962C8B-B14F-4D97-AF65-F5344CB8AC3E}">
        <p14:creationId xmlns:p14="http://schemas.microsoft.com/office/powerpoint/2010/main" val="1881117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4A1122E-7340-6743-9A9B-A1632562C67A}"/>
              </a:ext>
            </a:extLst>
          </p:cNvPr>
          <p:cNvCxnSpPr>
            <a:cxnSpLocks/>
          </p:cNvCxnSpPr>
          <p:nvPr/>
        </p:nvCxnSpPr>
        <p:spPr>
          <a:xfrm flipV="1">
            <a:off x="3105044" y="3429001"/>
            <a:ext cx="1409700" cy="1"/>
          </a:xfrm>
          <a:prstGeom prst="line">
            <a:avLst/>
          </a:prstGeom>
          <a:ln w="28575">
            <a:solidFill>
              <a:srgbClr val="0432FF"/>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C6D5D016-2305-4E4E-A63E-BD5CABDC8CEB}"/>
              </a:ext>
            </a:extLst>
          </p:cNvPr>
          <p:cNvGrpSpPr/>
          <p:nvPr/>
        </p:nvGrpSpPr>
        <p:grpSpPr>
          <a:xfrm>
            <a:off x="2828820" y="3276185"/>
            <a:ext cx="295275" cy="314325"/>
            <a:chOff x="1651000" y="3581400"/>
            <a:chExt cx="571500" cy="596900"/>
          </a:xfrm>
        </p:grpSpPr>
        <p:sp>
          <p:nvSpPr>
            <p:cNvPr id="15" name="Oval 14">
              <a:extLst>
                <a:ext uri="{FF2B5EF4-FFF2-40B4-BE49-F238E27FC236}">
                  <a16:creationId xmlns:a16="http://schemas.microsoft.com/office/drawing/2014/main" id="{D968F498-D9AC-104B-AE20-BB1A4D78B1CB}"/>
                </a:ext>
              </a:extLst>
            </p:cNvPr>
            <p:cNvSpPr/>
            <p:nvPr/>
          </p:nvSpPr>
          <p:spPr>
            <a:xfrm>
              <a:off x="1651000" y="3581400"/>
              <a:ext cx="571500" cy="596900"/>
            </a:xfrm>
            <a:prstGeom prst="ellipse">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32FF"/>
                </a:solidFill>
              </a:endParaRPr>
            </a:p>
          </p:txBody>
        </p:sp>
        <p:sp>
          <p:nvSpPr>
            <p:cNvPr id="16" name="Oval 15">
              <a:extLst>
                <a:ext uri="{FF2B5EF4-FFF2-40B4-BE49-F238E27FC236}">
                  <a16:creationId xmlns:a16="http://schemas.microsoft.com/office/drawing/2014/main" id="{A3A3ED07-8FD7-5148-8380-83CC5879079D}"/>
                </a:ext>
              </a:extLst>
            </p:cNvPr>
            <p:cNvSpPr/>
            <p:nvPr/>
          </p:nvSpPr>
          <p:spPr>
            <a:xfrm>
              <a:off x="1752600" y="3686175"/>
              <a:ext cx="368300" cy="387350"/>
            </a:xfrm>
            <a:prstGeom prst="ellipse">
              <a:avLst/>
            </a:prstGeom>
            <a:solidFill>
              <a:schemeClr val="bg1"/>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32FF"/>
                </a:solidFill>
              </a:endParaRPr>
            </a:p>
          </p:txBody>
        </p:sp>
      </p:grpSp>
      <p:grpSp>
        <p:nvGrpSpPr>
          <p:cNvPr id="17" name="Group 16">
            <a:extLst>
              <a:ext uri="{FF2B5EF4-FFF2-40B4-BE49-F238E27FC236}">
                <a16:creationId xmlns:a16="http://schemas.microsoft.com/office/drawing/2014/main" id="{7661FABC-7035-E248-92B0-05F2981250C4}"/>
              </a:ext>
            </a:extLst>
          </p:cNvPr>
          <p:cNvGrpSpPr/>
          <p:nvPr/>
        </p:nvGrpSpPr>
        <p:grpSpPr>
          <a:xfrm>
            <a:off x="4448070" y="3268461"/>
            <a:ext cx="295275" cy="314325"/>
            <a:chOff x="1651000" y="3581400"/>
            <a:chExt cx="571500" cy="596900"/>
          </a:xfrm>
        </p:grpSpPr>
        <p:sp>
          <p:nvSpPr>
            <p:cNvPr id="18" name="Oval 17">
              <a:extLst>
                <a:ext uri="{FF2B5EF4-FFF2-40B4-BE49-F238E27FC236}">
                  <a16:creationId xmlns:a16="http://schemas.microsoft.com/office/drawing/2014/main" id="{5C8BD907-CA56-D845-BCBA-8FA55FDE3858}"/>
                </a:ext>
              </a:extLst>
            </p:cNvPr>
            <p:cNvSpPr/>
            <p:nvPr/>
          </p:nvSpPr>
          <p:spPr>
            <a:xfrm>
              <a:off x="1651000" y="3581400"/>
              <a:ext cx="571500" cy="596900"/>
            </a:xfrm>
            <a:prstGeom prst="ellipse">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32FF"/>
                </a:solidFill>
              </a:endParaRPr>
            </a:p>
          </p:txBody>
        </p:sp>
        <p:sp>
          <p:nvSpPr>
            <p:cNvPr id="19" name="Oval 18">
              <a:extLst>
                <a:ext uri="{FF2B5EF4-FFF2-40B4-BE49-F238E27FC236}">
                  <a16:creationId xmlns:a16="http://schemas.microsoft.com/office/drawing/2014/main" id="{51561505-BC32-824B-93B7-1E6A94306D9C}"/>
                </a:ext>
              </a:extLst>
            </p:cNvPr>
            <p:cNvSpPr/>
            <p:nvPr/>
          </p:nvSpPr>
          <p:spPr>
            <a:xfrm>
              <a:off x="1752600" y="3686175"/>
              <a:ext cx="368300" cy="387350"/>
            </a:xfrm>
            <a:prstGeom prst="ellipse">
              <a:avLst/>
            </a:prstGeom>
            <a:solidFill>
              <a:schemeClr val="bg1"/>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32FF"/>
                </a:solidFill>
              </a:endParaRPr>
            </a:p>
          </p:txBody>
        </p:sp>
      </p:grpSp>
      <p:cxnSp>
        <p:nvCxnSpPr>
          <p:cNvPr id="20" name="Straight Connector 19">
            <a:extLst>
              <a:ext uri="{FF2B5EF4-FFF2-40B4-BE49-F238E27FC236}">
                <a16:creationId xmlns:a16="http://schemas.microsoft.com/office/drawing/2014/main" id="{44708228-D319-3F4B-A595-52E13A8FA5A8}"/>
              </a:ext>
            </a:extLst>
          </p:cNvPr>
          <p:cNvCxnSpPr>
            <a:cxnSpLocks/>
          </p:cNvCxnSpPr>
          <p:nvPr/>
        </p:nvCxnSpPr>
        <p:spPr>
          <a:xfrm flipV="1">
            <a:off x="4700376" y="3412108"/>
            <a:ext cx="1409700" cy="1"/>
          </a:xfrm>
          <a:prstGeom prst="line">
            <a:avLst/>
          </a:prstGeom>
          <a:ln w="28575">
            <a:solidFill>
              <a:srgbClr val="0432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07A19A2-4AB7-004E-B6AD-07AF2873C448}"/>
              </a:ext>
            </a:extLst>
          </p:cNvPr>
          <p:cNvCxnSpPr>
            <a:cxnSpLocks/>
          </p:cNvCxnSpPr>
          <p:nvPr/>
        </p:nvCxnSpPr>
        <p:spPr>
          <a:xfrm flipV="1">
            <a:off x="6329151" y="3395935"/>
            <a:ext cx="1409700" cy="1"/>
          </a:xfrm>
          <a:prstGeom prst="line">
            <a:avLst/>
          </a:prstGeom>
          <a:ln w="28575">
            <a:solidFill>
              <a:srgbClr val="0432FF"/>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2D57544B-D0BF-2349-8BDB-CB6B6A1E0B53}"/>
              </a:ext>
            </a:extLst>
          </p:cNvPr>
          <p:cNvGrpSpPr/>
          <p:nvPr/>
        </p:nvGrpSpPr>
        <p:grpSpPr>
          <a:xfrm>
            <a:off x="6033877" y="3238773"/>
            <a:ext cx="295275" cy="314325"/>
            <a:chOff x="1651000" y="3581400"/>
            <a:chExt cx="571500" cy="596900"/>
          </a:xfrm>
        </p:grpSpPr>
        <p:sp>
          <p:nvSpPr>
            <p:cNvPr id="23" name="Oval 22">
              <a:extLst>
                <a:ext uri="{FF2B5EF4-FFF2-40B4-BE49-F238E27FC236}">
                  <a16:creationId xmlns:a16="http://schemas.microsoft.com/office/drawing/2014/main" id="{0A81D0AB-5CE2-6849-BD66-3FF51E1066BD}"/>
                </a:ext>
              </a:extLst>
            </p:cNvPr>
            <p:cNvSpPr/>
            <p:nvPr/>
          </p:nvSpPr>
          <p:spPr>
            <a:xfrm>
              <a:off x="1651000" y="3581400"/>
              <a:ext cx="571500" cy="596900"/>
            </a:xfrm>
            <a:prstGeom prst="ellipse">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32FF"/>
                </a:solidFill>
              </a:endParaRPr>
            </a:p>
          </p:txBody>
        </p:sp>
        <p:sp>
          <p:nvSpPr>
            <p:cNvPr id="24" name="Oval 23">
              <a:extLst>
                <a:ext uri="{FF2B5EF4-FFF2-40B4-BE49-F238E27FC236}">
                  <a16:creationId xmlns:a16="http://schemas.microsoft.com/office/drawing/2014/main" id="{10F5B3D7-4143-DA44-AFC8-F99957B7A9F3}"/>
                </a:ext>
              </a:extLst>
            </p:cNvPr>
            <p:cNvSpPr/>
            <p:nvPr/>
          </p:nvSpPr>
          <p:spPr>
            <a:xfrm>
              <a:off x="1752600" y="3686175"/>
              <a:ext cx="368300" cy="387350"/>
            </a:xfrm>
            <a:prstGeom prst="ellipse">
              <a:avLst/>
            </a:prstGeom>
            <a:solidFill>
              <a:schemeClr val="bg1"/>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32FF"/>
                </a:solidFill>
              </a:endParaRPr>
            </a:p>
          </p:txBody>
        </p:sp>
      </p:grpSp>
      <p:grpSp>
        <p:nvGrpSpPr>
          <p:cNvPr id="25" name="Group 24">
            <a:extLst>
              <a:ext uri="{FF2B5EF4-FFF2-40B4-BE49-F238E27FC236}">
                <a16:creationId xmlns:a16="http://schemas.microsoft.com/office/drawing/2014/main" id="{A2606216-D7F2-3C4E-8973-112D4EA4882A}"/>
              </a:ext>
            </a:extLst>
          </p:cNvPr>
          <p:cNvGrpSpPr/>
          <p:nvPr/>
        </p:nvGrpSpPr>
        <p:grpSpPr>
          <a:xfrm>
            <a:off x="9453564" y="3238003"/>
            <a:ext cx="295275" cy="314325"/>
            <a:chOff x="1651000" y="3581400"/>
            <a:chExt cx="571500" cy="596900"/>
          </a:xfrm>
        </p:grpSpPr>
        <p:sp>
          <p:nvSpPr>
            <p:cNvPr id="26" name="Oval 25">
              <a:extLst>
                <a:ext uri="{FF2B5EF4-FFF2-40B4-BE49-F238E27FC236}">
                  <a16:creationId xmlns:a16="http://schemas.microsoft.com/office/drawing/2014/main" id="{FB8565F0-F513-5A4E-9509-0D2CC9FBF40E}"/>
                </a:ext>
              </a:extLst>
            </p:cNvPr>
            <p:cNvSpPr/>
            <p:nvPr/>
          </p:nvSpPr>
          <p:spPr>
            <a:xfrm>
              <a:off x="1651000" y="3581400"/>
              <a:ext cx="571500" cy="596900"/>
            </a:xfrm>
            <a:prstGeom prst="ellipse">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32FF"/>
                </a:solidFill>
              </a:endParaRPr>
            </a:p>
          </p:txBody>
        </p:sp>
        <p:sp>
          <p:nvSpPr>
            <p:cNvPr id="27" name="Oval 26">
              <a:extLst>
                <a:ext uri="{FF2B5EF4-FFF2-40B4-BE49-F238E27FC236}">
                  <a16:creationId xmlns:a16="http://schemas.microsoft.com/office/drawing/2014/main" id="{FE963C8E-30F7-F045-A0F7-546A591A9A04}"/>
                </a:ext>
              </a:extLst>
            </p:cNvPr>
            <p:cNvSpPr/>
            <p:nvPr/>
          </p:nvSpPr>
          <p:spPr>
            <a:xfrm>
              <a:off x="1752600" y="3686175"/>
              <a:ext cx="368300" cy="387350"/>
            </a:xfrm>
            <a:prstGeom prst="ellipse">
              <a:avLst/>
            </a:prstGeom>
            <a:solidFill>
              <a:schemeClr val="bg1"/>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32FF"/>
                </a:solidFill>
              </a:endParaRPr>
            </a:p>
          </p:txBody>
        </p:sp>
      </p:grpSp>
      <p:cxnSp>
        <p:nvCxnSpPr>
          <p:cNvPr id="28" name="Straight Connector 27">
            <a:extLst>
              <a:ext uri="{FF2B5EF4-FFF2-40B4-BE49-F238E27FC236}">
                <a16:creationId xmlns:a16="http://schemas.microsoft.com/office/drawing/2014/main" id="{9618C310-DF2B-C741-A8C1-614E2C2CA758}"/>
              </a:ext>
            </a:extLst>
          </p:cNvPr>
          <p:cNvCxnSpPr>
            <a:cxnSpLocks/>
          </p:cNvCxnSpPr>
          <p:nvPr/>
        </p:nvCxnSpPr>
        <p:spPr>
          <a:xfrm flipV="1">
            <a:off x="8077094" y="3388924"/>
            <a:ext cx="1409700" cy="1"/>
          </a:xfrm>
          <a:prstGeom prst="line">
            <a:avLst/>
          </a:prstGeom>
          <a:ln w="28575">
            <a:solidFill>
              <a:srgbClr val="0432FF"/>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C0B86F7F-0ED8-1F4E-99A7-0A6B436B6C51}"/>
              </a:ext>
            </a:extLst>
          </p:cNvPr>
          <p:cNvGrpSpPr/>
          <p:nvPr/>
        </p:nvGrpSpPr>
        <p:grpSpPr>
          <a:xfrm>
            <a:off x="7743720" y="3232368"/>
            <a:ext cx="295275" cy="314325"/>
            <a:chOff x="1651000" y="3581400"/>
            <a:chExt cx="571500" cy="596900"/>
          </a:xfrm>
        </p:grpSpPr>
        <p:sp>
          <p:nvSpPr>
            <p:cNvPr id="30" name="Oval 29">
              <a:extLst>
                <a:ext uri="{FF2B5EF4-FFF2-40B4-BE49-F238E27FC236}">
                  <a16:creationId xmlns:a16="http://schemas.microsoft.com/office/drawing/2014/main" id="{E3610AC3-5689-444B-B7BE-3FB1782ED7B3}"/>
                </a:ext>
              </a:extLst>
            </p:cNvPr>
            <p:cNvSpPr/>
            <p:nvPr/>
          </p:nvSpPr>
          <p:spPr>
            <a:xfrm>
              <a:off x="1651000" y="3581400"/>
              <a:ext cx="571500" cy="596900"/>
            </a:xfrm>
            <a:prstGeom prst="ellipse">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32FF"/>
                </a:solidFill>
              </a:endParaRPr>
            </a:p>
          </p:txBody>
        </p:sp>
        <p:sp>
          <p:nvSpPr>
            <p:cNvPr id="31" name="Oval 30">
              <a:extLst>
                <a:ext uri="{FF2B5EF4-FFF2-40B4-BE49-F238E27FC236}">
                  <a16:creationId xmlns:a16="http://schemas.microsoft.com/office/drawing/2014/main" id="{0836F272-374D-8B45-81C9-61C862BFFABC}"/>
                </a:ext>
              </a:extLst>
            </p:cNvPr>
            <p:cNvSpPr/>
            <p:nvPr/>
          </p:nvSpPr>
          <p:spPr>
            <a:xfrm>
              <a:off x="1752600" y="3686175"/>
              <a:ext cx="368300" cy="387350"/>
            </a:xfrm>
            <a:prstGeom prst="ellipse">
              <a:avLst/>
            </a:prstGeom>
            <a:solidFill>
              <a:schemeClr val="bg1"/>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32FF"/>
                </a:solidFill>
              </a:endParaRPr>
            </a:p>
          </p:txBody>
        </p:sp>
      </p:grpSp>
      <p:grpSp>
        <p:nvGrpSpPr>
          <p:cNvPr id="32" name="Group 31">
            <a:extLst>
              <a:ext uri="{FF2B5EF4-FFF2-40B4-BE49-F238E27FC236}">
                <a16:creationId xmlns:a16="http://schemas.microsoft.com/office/drawing/2014/main" id="{A7E57F57-216A-254B-BC67-0648423AB8CF}"/>
              </a:ext>
            </a:extLst>
          </p:cNvPr>
          <p:cNvGrpSpPr/>
          <p:nvPr/>
        </p:nvGrpSpPr>
        <p:grpSpPr>
          <a:xfrm rot="21427407">
            <a:off x="2582896" y="1909120"/>
            <a:ext cx="820496" cy="831110"/>
            <a:chOff x="952606" y="1931139"/>
            <a:chExt cx="1093995" cy="1108147"/>
          </a:xfrm>
        </p:grpSpPr>
        <p:sp>
          <p:nvSpPr>
            <p:cNvPr id="33" name="Teardrop 32">
              <a:extLst>
                <a:ext uri="{FF2B5EF4-FFF2-40B4-BE49-F238E27FC236}">
                  <a16:creationId xmlns:a16="http://schemas.microsoft.com/office/drawing/2014/main" id="{40FC6BF2-8FCE-E042-8F63-96E6FAFBC3A9}"/>
                </a:ext>
              </a:extLst>
            </p:cNvPr>
            <p:cNvSpPr/>
            <p:nvPr/>
          </p:nvSpPr>
          <p:spPr>
            <a:xfrm rot="8438889">
              <a:off x="952606" y="1931139"/>
              <a:ext cx="1093995" cy="1108147"/>
            </a:xfrm>
            <a:prstGeom prst="teardrop">
              <a:avLst>
                <a:gd name="adj" fmla="val 143175"/>
              </a:avLst>
            </a:prstGeom>
            <a:solidFill>
              <a:srgbClr val="0432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4" name="Group 33">
              <a:extLst>
                <a:ext uri="{FF2B5EF4-FFF2-40B4-BE49-F238E27FC236}">
                  <a16:creationId xmlns:a16="http://schemas.microsoft.com/office/drawing/2014/main" id="{EE6D2FCF-FF78-7B42-8537-0020DA932772}"/>
                </a:ext>
              </a:extLst>
            </p:cNvPr>
            <p:cNvGrpSpPr/>
            <p:nvPr/>
          </p:nvGrpSpPr>
          <p:grpSpPr>
            <a:xfrm>
              <a:off x="1085709" y="2072463"/>
              <a:ext cx="812800" cy="825500"/>
              <a:chOff x="1085709" y="2072463"/>
              <a:chExt cx="812800" cy="825500"/>
            </a:xfrm>
          </p:grpSpPr>
          <p:sp>
            <p:nvSpPr>
              <p:cNvPr id="35" name="Oval 34">
                <a:extLst>
                  <a:ext uri="{FF2B5EF4-FFF2-40B4-BE49-F238E27FC236}">
                    <a16:creationId xmlns:a16="http://schemas.microsoft.com/office/drawing/2014/main" id="{B4D55E67-920E-9847-BBC5-813C0C69424C}"/>
                  </a:ext>
                </a:extLst>
              </p:cNvPr>
              <p:cNvSpPr/>
              <p:nvPr/>
            </p:nvSpPr>
            <p:spPr>
              <a:xfrm>
                <a:off x="1085709" y="2072463"/>
                <a:ext cx="812800" cy="825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6" name="Picture 35">
                <a:extLst>
                  <a:ext uri="{FF2B5EF4-FFF2-40B4-BE49-F238E27FC236}">
                    <a16:creationId xmlns:a16="http://schemas.microsoft.com/office/drawing/2014/main" id="{8496C2AF-0DB2-6343-ADD7-060C98801D9A}"/>
                  </a:ext>
                </a:extLst>
              </p:cNvPr>
              <p:cNvPicPr>
                <a:picLocks noChangeAspect="1"/>
              </p:cNvPicPr>
              <p:nvPr/>
            </p:nvPicPr>
            <p:blipFill>
              <a:blip r:embed="rId2"/>
              <a:stretch>
                <a:fillRect/>
              </a:stretch>
            </p:blipFill>
            <p:spPr>
              <a:xfrm rot="19269304">
                <a:off x="1154284" y="2284106"/>
                <a:ext cx="690640" cy="414384"/>
              </a:xfrm>
              <a:prstGeom prst="rect">
                <a:avLst/>
              </a:prstGeom>
            </p:spPr>
          </p:pic>
        </p:grpSp>
      </p:grpSp>
      <p:grpSp>
        <p:nvGrpSpPr>
          <p:cNvPr id="37" name="Group 36">
            <a:extLst>
              <a:ext uri="{FF2B5EF4-FFF2-40B4-BE49-F238E27FC236}">
                <a16:creationId xmlns:a16="http://schemas.microsoft.com/office/drawing/2014/main" id="{50C09D12-DD2D-D34E-8045-D6ABBD40A140}"/>
              </a:ext>
            </a:extLst>
          </p:cNvPr>
          <p:cNvGrpSpPr/>
          <p:nvPr/>
        </p:nvGrpSpPr>
        <p:grpSpPr>
          <a:xfrm rot="21321660">
            <a:off x="4171581" y="1884869"/>
            <a:ext cx="820496" cy="831110"/>
            <a:chOff x="952606" y="1931139"/>
            <a:chExt cx="1093995" cy="1108147"/>
          </a:xfrm>
        </p:grpSpPr>
        <p:sp>
          <p:nvSpPr>
            <p:cNvPr id="38" name="Teardrop 37">
              <a:extLst>
                <a:ext uri="{FF2B5EF4-FFF2-40B4-BE49-F238E27FC236}">
                  <a16:creationId xmlns:a16="http://schemas.microsoft.com/office/drawing/2014/main" id="{57415665-6EAC-8B41-8D54-05C975EBD903}"/>
                </a:ext>
              </a:extLst>
            </p:cNvPr>
            <p:cNvSpPr/>
            <p:nvPr/>
          </p:nvSpPr>
          <p:spPr>
            <a:xfrm rot="8438889">
              <a:off x="952606" y="1931139"/>
              <a:ext cx="1093995" cy="1108147"/>
            </a:xfrm>
            <a:prstGeom prst="teardrop">
              <a:avLst>
                <a:gd name="adj" fmla="val 143175"/>
              </a:avLst>
            </a:prstGeom>
            <a:solidFill>
              <a:srgbClr val="0432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9" name="Group 38">
              <a:extLst>
                <a:ext uri="{FF2B5EF4-FFF2-40B4-BE49-F238E27FC236}">
                  <a16:creationId xmlns:a16="http://schemas.microsoft.com/office/drawing/2014/main" id="{B608BF99-EB65-8345-B797-CC5510E98BAE}"/>
                </a:ext>
              </a:extLst>
            </p:cNvPr>
            <p:cNvGrpSpPr/>
            <p:nvPr/>
          </p:nvGrpSpPr>
          <p:grpSpPr>
            <a:xfrm>
              <a:off x="1085709" y="2072463"/>
              <a:ext cx="812800" cy="825500"/>
              <a:chOff x="1085709" y="2072463"/>
              <a:chExt cx="812800" cy="825500"/>
            </a:xfrm>
          </p:grpSpPr>
          <p:sp>
            <p:nvSpPr>
              <p:cNvPr id="40" name="Oval 39">
                <a:extLst>
                  <a:ext uri="{FF2B5EF4-FFF2-40B4-BE49-F238E27FC236}">
                    <a16:creationId xmlns:a16="http://schemas.microsoft.com/office/drawing/2014/main" id="{62E32ACB-C833-B744-8BA3-F6B32C32105A}"/>
                  </a:ext>
                </a:extLst>
              </p:cNvPr>
              <p:cNvSpPr/>
              <p:nvPr/>
            </p:nvSpPr>
            <p:spPr>
              <a:xfrm>
                <a:off x="1085709" y="2072463"/>
                <a:ext cx="812800" cy="825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1" name="Picture 40">
                <a:extLst>
                  <a:ext uri="{FF2B5EF4-FFF2-40B4-BE49-F238E27FC236}">
                    <a16:creationId xmlns:a16="http://schemas.microsoft.com/office/drawing/2014/main" id="{CC36691A-F780-F242-BACA-4E9F7748614C}"/>
                  </a:ext>
                </a:extLst>
              </p:cNvPr>
              <p:cNvPicPr>
                <a:picLocks noChangeAspect="1"/>
              </p:cNvPicPr>
              <p:nvPr/>
            </p:nvPicPr>
            <p:blipFill>
              <a:blip r:embed="rId2"/>
              <a:stretch>
                <a:fillRect/>
              </a:stretch>
            </p:blipFill>
            <p:spPr>
              <a:xfrm rot="19269304">
                <a:off x="1154284" y="2284106"/>
                <a:ext cx="690640" cy="414384"/>
              </a:xfrm>
              <a:prstGeom prst="rect">
                <a:avLst/>
              </a:prstGeom>
            </p:spPr>
          </p:pic>
        </p:grpSp>
      </p:grpSp>
      <p:grpSp>
        <p:nvGrpSpPr>
          <p:cNvPr id="42" name="Group 41">
            <a:extLst>
              <a:ext uri="{FF2B5EF4-FFF2-40B4-BE49-F238E27FC236}">
                <a16:creationId xmlns:a16="http://schemas.microsoft.com/office/drawing/2014/main" id="{B3A457E7-ACC3-7D48-A39D-DC30C5E56B83}"/>
              </a:ext>
            </a:extLst>
          </p:cNvPr>
          <p:cNvGrpSpPr/>
          <p:nvPr/>
        </p:nvGrpSpPr>
        <p:grpSpPr>
          <a:xfrm rot="21232453">
            <a:off x="5749418" y="1849177"/>
            <a:ext cx="820496" cy="831110"/>
            <a:chOff x="952606" y="1931139"/>
            <a:chExt cx="1093995" cy="1108147"/>
          </a:xfrm>
        </p:grpSpPr>
        <p:sp>
          <p:nvSpPr>
            <p:cNvPr id="43" name="Teardrop 42">
              <a:extLst>
                <a:ext uri="{FF2B5EF4-FFF2-40B4-BE49-F238E27FC236}">
                  <a16:creationId xmlns:a16="http://schemas.microsoft.com/office/drawing/2014/main" id="{44E55C04-2554-334A-81C4-2B4133702193}"/>
                </a:ext>
              </a:extLst>
            </p:cNvPr>
            <p:cNvSpPr/>
            <p:nvPr/>
          </p:nvSpPr>
          <p:spPr>
            <a:xfrm rot="8438889">
              <a:off x="952606" y="1931139"/>
              <a:ext cx="1093995" cy="1108147"/>
            </a:xfrm>
            <a:prstGeom prst="teardrop">
              <a:avLst>
                <a:gd name="adj" fmla="val 143175"/>
              </a:avLst>
            </a:prstGeom>
            <a:solidFill>
              <a:srgbClr val="0432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4" name="Group 43">
              <a:extLst>
                <a:ext uri="{FF2B5EF4-FFF2-40B4-BE49-F238E27FC236}">
                  <a16:creationId xmlns:a16="http://schemas.microsoft.com/office/drawing/2014/main" id="{3C75C4BD-48C7-1D4F-ADE6-E6F3A7C47B11}"/>
                </a:ext>
              </a:extLst>
            </p:cNvPr>
            <p:cNvGrpSpPr/>
            <p:nvPr/>
          </p:nvGrpSpPr>
          <p:grpSpPr>
            <a:xfrm>
              <a:off x="1085709" y="2072463"/>
              <a:ext cx="812800" cy="825500"/>
              <a:chOff x="1085709" y="2072463"/>
              <a:chExt cx="812800" cy="825500"/>
            </a:xfrm>
          </p:grpSpPr>
          <p:sp>
            <p:nvSpPr>
              <p:cNvPr id="45" name="Oval 44">
                <a:extLst>
                  <a:ext uri="{FF2B5EF4-FFF2-40B4-BE49-F238E27FC236}">
                    <a16:creationId xmlns:a16="http://schemas.microsoft.com/office/drawing/2014/main" id="{7314006E-729F-DF40-A230-428F0C10C947}"/>
                  </a:ext>
                </a:extLst>
              </p:cNvPr>
              <p:cNvSpPr/>
              <p:nvPr/>
            </p:nvSpPr>
            <p:spPr>
              <a:xfrm>
                <a:off x="1085709" y="2072463"/>
                <a:ext cx="812800" cy="825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6" name="Picture 45">
                <a:extLst>
                  <a:ext uri="{FF2B5EF4-FFF2-40B4-BE49-F238E27FC236}">
                    <a16:creationId xmlns:a16="http://schemas.microsoft.com/office/drawing/2014/main" id="{86713656-61F2-7349-957D-4A3CE22461CF}"/>
                  </a:ext>
                </a:extLst>
              </p:cNvPr>
              <p:cNvPicPr>
                <a:picLocks noChangeAspect="1"/>
              </p:cNvPicPr>
              <p:nvPr/>
            </p:nvPicPr>
            <p:blipFill>
              <a:blip r:embed="rId2"/>
              <a:stretch>
                <a:fillRect/>
              </a:stretch>
            </p:blipFill>
            <p:spPr>
              <a:xfrm rot="19269304">
                <a:off x="1154284" y="2284106"/>
                <a:ext cx="690640" cy="414384"/>
              </a:xfrm>
              <a:prstGeom prst="rect">
                <a:avLst/>
              </a:prstGeom>
            </p:spPr>
          </p:pic>
        </p:grpSp>
      </p:grpSp>
      <p:grpSp>
        <p:nvGrpSpPr>
          <p:cNvPr id="47" name="Group 46">
            <a:extLst>
              <a:ext uri="{FF2B5EF4-FFF2-40B4-BE49-F238E27FC236}">
                <a16:creationId xmlns:a16="http://schemas.microsoft.com/office/drawing/2014/main" id="{33363FF7-624C-EA4C-99F4-74B88638C08F}"/>
              </a:ext>
            </a:extLst>
          </p:cNvPr>
          <p:cNvGrpSpPr/>
          <p:nvPr/>
        </p:nvGrpSpPr>
        <p:grpSpPr>
          <a:xfrm rot="21330952">
            <a:off x="7470295" y="1834999"/>
            <a:ext cx="820496" cy="831110"/>
            <a:chOff x="952606" y="1931139"/>
            <a:chExt cx="1093995" cy="1108147"/>
          </a:xfrm>
        </p:grpSpPr>
        <p:sp>
          <p:nvSpPr>
            <p:cNvPr id="48" name="Teardrop 47">
              <a:extLst>
                <a:ext uri="{FF2B5EF4-FFF2-40B4-BE49-F238E27FC236}">
                  <a16:creationId xmlns:a16="http://schemas.microsoft.com/office/drawing/2014/main" id="{B2ED451E-6898-B24E-8E52-D7E91196AAB5}"/>
                </a:ext>
              </a:extLst>
            </p:cNvPr>
            <p:cNvSpPr/>
            <p:nvPr/>
          </p:nvSpPr>
          <p:spPr>
            <a:xfrm rot="8438889">
              <a:off x="952606" y="1931139"/>
              <a:ext cx="1093995" cy="1108147"/>
            </a:xfrm>
            <a:prstGeom prst="teardrop">
              <a:avLst>
                <a:gd name="adj" fmla="val 143175"/>
              </a:avLst>
            </a:prstGeom>
            <a:solidFill>
              <a:srgbClr val="0432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9" name="Group 48">
              <a:extLst>
                <a:ext uri="{FF2B5EF4-FFF2-40B4-BE49-F238E27FC236}">
                  <a16:creationId xmlns:a16="http://schemas.microsoft.com/office/drawing/2014/main" id="{EB011AC2-48D1-CF4A-A72B-8A2DB4F71445}"/>
                </a:ext>
              </a:extLst>
            </p:cNvPr>
            <p:cNvGrpSpPr/>
            <p:nvPr/>
          </p:nvGrpSpPr>
          <p:grpSpPr>
            <a:xfrm>
              <a:off x="1085709" y="2072463"/>
              <a:ext cx="812800" cy="825500"/>
              <a:chOff x="1085709" y="2072463"/>
              <a:chExt cx="812800" cy="825500"/>
            </a:xfrm>
          </p:grpSpPr>
          <p:sp>
            <p:nvSpPr>
              <p:cNvPr id="50" name="Oval 49">
                <a:extLst>
                  <a:ext uri="{FF2B5EF4-FFF2-40B4-BE49-F238E27FC236}">
                    <a16:creationId xmlns:a16="http://schemas.microsoft.com/office/drawing/2014/main" id="{3AE46F6B-A0C7-2041-A014-909207D5DECB}"/>
                  </a:ext>
                </a:extLst>
              </p:cNvPr>
              <p:cNvSpPr/>
              <p:nvPr/>
            </p:nvSpPr>
            <p:spPr>
              <a:xfrm>
                <a:off x="1085709" y="2072463"/>
                <a:ext cx="812800" cy="825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1" name="Picture 50">
                <a:extLst>
                  <a:ext uri="{FF2B5EF4-FFF2-40B4-BE49-F238E27FC236}">
                    <a16:creationId xmlns:a16="http://schemas.microsoft.com/office/drawing/2014/main" id="{48555AC3-E4D0-4040-A35D-CAD88813C758}"/>
                  </a:ext>
                </a:extLst>
              </p:cNvPr>
              <p:cNvPicPr>
                <a:picLocks noChangeAspect="1"/>
              </p:cNvPicPr>
              <p:nvPr/>
            </p:nvPicPr>
            <p:blipFill>
              <a:blip r:embed="rId2"/>
              <a:stretch>
                <a:fillRect/>
              </a:stretch>
            </p:blipFill>
            <p:spPr>
              <a:xfrm rot="19269304">
                <a:off x="1154284" y="2284106"/>
                <a:ext cx="690640" cy="414384"/>
              </a:xfrm>
              <a:prstGeom prst="rect">
                <a:avLst/>
              </a:prstGeom>
            </p:spPr>
          </p:pic>
        </p:grpSp>
      </p:grpSp>
      <p:grpSp>
        <p:nvGrpSpPr>
          <p:cNvPr id="52" name="Group 51">
            <a:extLst>
              <a:ext uri="{FF2B5EF4-FFF2-40B4-BE49-F238E27FC236}">
                <a16:creationId xmlns:a16="http://schemas.microsoft.com/office/drawing/2014/main" id="{57655B43-67D1-5C4B-9172-7F2FEC74CFD5}"/>
              </a:ext>
            </a:extLst>
          </p:cNvPr>
          <p:cNvGrpSpPr/>
          <p:nvPr/>
        </p:nvGrpSpPr>
        <p:grpSpPr>
          <a:xfrm rot="21274390">
            <a:off x="9181393" y="1796128"/>
            <a:ext cx="820496" cy="831110"/>
            <a:chOff x="952606" y="1931139"/>
            <a:chExt cx="1093995" cy="1108147"/>
          </a:xfrm>
        </p:grpSpPr>
        <p:sp>
          <p:nvSpPr>
            <p:cNvPr id="53" name="Teardrop 52">
              <a:extLst>
                <a:ext uri="{FF2B5EF4-FFF2-40B4-BE49-F238E27FC236}">
                  <a16:creationId xmlns:a16="http://schemas.microsoft.com/office/drawing/2014/main" id="{C645E223-3A8F-4E45-B6C3-9E4C62D7D0C6}"/>
                </a:ext>
              </a:extLst>
            </p:cNvPr>
            <p:cNvSpPr/>
            <p:nvPr/>
          </p:nvSpPr>
          <p:spPr>
            <a:xfrm rot="8438889">
              <a:off x="952606" y="1931139"/>
              <a:ext cx="1093995" cy="1108147"/>
            </a:xfrm>
            <a:prstGeom prst="teardrop">
              <a:avLst>
                <a:gd name="adj" fmla="val 143175"/>
              </a:avLst>
            </a:prstGeom>
            <a:solidFill>
              <a:srgbClr val="0432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4" name="Group 53">
              <a:extLst>
                <a:ext uri="{FF2B5EF4-FFF2-40B4-BE49-F238E27FC236}">
                  <a16:creationId xmlns:a16="http://schemas.microsoft.com/office/drawing/2014/main" id="{A7F51EC8-C61E-7049-AA2A-B332ECC5F7BD}"/>
                </a:ext>
              </a:extLst>
            </p:cNvPr>
            <p:cNvGrpSpPr/>
            <p:nvPr/>
          </p:nvGrpSpPr>
          <p:grpSpPr>
            <a:xfrm>
              <a:off x="1085709" y="2072463"/>
              <a:ext cx="812800" cy="825500"/>
              <a:chOff x="1085709" y="2072463"/>
              <a:chExt cx="812800" cy="825500"/>
            </a:xfrm>
          </p:grpSpPr>
          <p:sp>
            <p:nvSpPr>
              <p:cNvPr id="55" name="Oval 54">
                <a:extLst>
                  <a:ext uri="{FF2B5EF4-FFF2-40B4-BE49-F238E27FC236}">
                    <a16:creationId xmlns:a16="http://schemas.microsoft.com/office/drawing/2014/main" id="{6CD8C759-603F-ED48-AEC8-01BFEB1F7C5D}"/>
                  </a:ext>
                </a:extLst>
              </p:cNvPr>
              <p:cNvSpPr/>
              <p:nvPr/>
            </p:nvSpPr>
            <p:spPr>
              <a:xfrm>
                <a:off x="1085709" y="2072463"/>
                <a:ext cx="812800" cy="825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6" name="Picture 55">
                <a:extLst>
                  <a:ext uri="{FF2B5EF4-FFF2-40B4-BE49-F238E27FC236}">
                    <a16:creationId xmlns:a16="http://schemas.microsoft.com/office/drawing/2014/main" id="{69653945-F009-2F44-BEE3-360A50076DCC}"/>
                  </a:ext>
                </a:extLst>
              </p:cNvPr>
              <p:cNvPicPr>
                <a:picLocks noChangeAspect="1"/>
              </p:cNvPicPr>
              <p:nvPr/>
            </p:nvPicPr>
            <p:blipFill>
              <a:blip r:embed="rId2"/>
              <a:stretch>
                <a:fillRect/>
              </a:stretch>
            </p:blipFill>
            <p:spPr>
              <a:xfrm rot="19269304">
                <a:off x="1154284" y="2284106"/>
                <a:ext cx="690640" cy="414384"/>
              </a:xfrm>
              <a:prstGeom prst="rect">
                <a:avLst/>
              </a:prstGeom>
            </p:spPr>
          </p:pic>
        </p:grpSp>
      </p:grpSp>
      <p:grpSp>
        <p:nvGrpSpPr>
          <p:cNvPr id="57" name="Group 56">
            <a:extLst>
              <a:ext uri="{FF2B5EF4-FFF2-40B4-BE49-F238E27FC236}">
                <a16:creationId xmlns:a16="http://schemas.microsoft.com/office/drawing/2014/main" id="{0C3B827B-5EE5-1B42-A4B4-212AD0DE2EA5}"/>
              </a:ext>
            </a:extLst>
          </p:cNvPr>
          <p:cNvGrpSpPr/>
          <p:nvPr/>
        </p:nvGrpSpPr>
        <p:grpSpPr>
          <a:xfrm>
            <a:off x="2044616" y="4080003"/>
            <a:ext cx="1646606" cy="823964"/>
            <a:chOff x="401866" y="4250088"/>
            <a:chExt cx="2195474" cy="1098618"/>
          </a:xfrm>
        </p:grpSpPr>
        <p:sp>
          <p:nvSpPr>
            <p:cNvPr id="58" name="TextBox 57">
              <a:extLst>
                <a:ext uri="{FF2B5EF4-FFF2-40B4-BE49-F238E27FC236}">
                  <a16:creationId xmlns:a16="http://schemas.microsoft.com/office/drawing/2014/main" id="{B910AB34-7189-AF43-B631-A76AF219E7BB}"/>
                </a:ext>
              </a:extLst>
            </p:cNvPr>
            <p:cNvSpPr txBox="1"/>
            <p:nvPr/>
          </p:nvSpPr>
          <p:spPr>
            <a:xfrm>
              <a:off x="873746" y="4250088"/>
              <a:ext cx="1220846" cy="492442"/>
            </a:xfrm>
            <a:prstGeom prst="rect">
              <a:avLst/>
            </a:prstGeom>
            <a:noFill/>
          </p:spPr>
          <p:txBody>
            <a:bodyPr wrap="none" rtlCol="0">
              <a:spAutoFit/>
            </a:bodyPr>
            <a:lstStyle/>
            <a:p>
              <a:r>
                <a:rPr lang="en-US" dirty="0">
                  <a:solidFill>
                    <a:srgbClr val="0432FF"/>
                  </a:solidFill>
                </a:rPr>
                <a:t>Dec 31</a:t>
              </a:r>
            </a:p>
          </p:txBody>
        </p:sp>
        <p:sp>
          <p:nvSpPr>
            <p:cNvPr id="59" name="TextBox 58">
              <a:extLst>
                <a:ext uri="{FF2B5EF4-FFF2-40B4-BE49-F238E27FC236}">
                  <a16:creationId xmlns:a16="http://schemas.microsoft.com/office/drawing/2014/main" id="{282A1AC2-FF70-8643-977B-5F4EA6901E3B}"/>
                </a:ext>
              </a:extLst>
            </p:cNvPr>
            <p:cNvSpPr txBox="1"/>
            <p:nvPr/>
          </p:nvSpPr>
          <p:spPr>
            <a:xfrm>
              <a:off x="401866" y="4671598"/>
              <a:ext cx="2195474" cy="677108"/>
            </a:xfrm>
            <a:prstGeom prst="rect">
              <a:avLst/>
            </a:prstGeom>
            <a:noFill/>
          </p:spPr>
          <p:txBody>
            <a:bodyPr wrap="none" rtlCol="0">
              <a:spAutoFit/>
            </a:bodyPr>
            <a:lstStyle/>
            <a:p>
              <a:pPr algn="ctr"/>
              <a:r>
                <a:rPr lang="en-US" sz="1350" dirty="0"/>
                <a:t>First case detected</a:t>
              </a:r>
            </a:p>
            <a:p>
              <a:pPr algn="ctr"/>
              <a:r>
                <a:rPr lang="en-US" sz="1350" dirty="0"/>
                <a:t>In Hubei Province</a:t>
              </a:r>
            </a:p>
          </p:txBody>
        </p:sp>
      </p:grpSp>
      <p:grpSp>
        <p:nvGrpSpPr>
          <p:cNvPr id="60" name="Group 59">
            <a:extLst>
              <a:ext uri="{FF2B5EF4-FFF2-40B4-BE49-F238E27FC236}">
                <a16:creationId xmlns:a16="http://schemas.microsoft.com/office/drawing/2014/main" id="{A0B38E80-C033-1E42-8778-D1544EF36A8D}"/>
              </a:ext>
            </a:extLst>
          </p:cNvPr>
          <p:cNvGrpSpPr/>
          <p:nvPr/>
        </p:nvGrpSpPr>
        <p:grpSpPr>
          <a:xfrm>
            <a:off x="3451465" y="4054457"/>
            <a:ext cx="2108269" cy="995671"/>
            <a:chOff x="14190" y="4250088"/>
            <a:chExt cx="2811024" cy="1327560"/>
          </a:xfrm>
        </p:grpSpPr>
        <p:sp>
          <p:nvSpPr>
            <p:cNvPr id="61" name="TextBox 60">
              <a:extLst>
                <a:ext uri="{FF2B5EF4-FFF2-40B4-BE49-F238E27FC236}">
                  <a16:creationId xmlns:a16="http://schemas.microsoft.com/office/drawing/2014/main" id="{4B6670C9-E679-CD42-9945-F8843D7DF8A9}"/>
                </a:ext>
              </a:extLst>
            </p:cNvPr>
            <p:cNvSpPr txBox="1"/>
            <p:nvPr/>
          </p:nvSpPr>
          <p:spPr>
            <a:xfrm>
              <a:off x="873746" y="4250088"/>
              <a:ext cx="1169550" cy="492442"/>
            </a:xfrm>
            <a:prstGeom prst="rect">
              <a:avLst/>
            </a:prstGeom>
            <a:noFill/>
          </p:spPr>
          <p:txBody>
            <a:bodyPr wrap="none" rtlCol="0">
              <a:spAutoFit/>
            </a:bodyPr>
            <a:lstStyle/>
            <a:p>
              <a:r>
                <a:rPr lang="en-US" dirty="0">
                  <a:solidFill>
                    <a:srgbClr val="0432FF"/>
                  </a:solidFill>
                </a:rPr>
                <a:t>Jan 20</a:t>
              </a:r>
            </a:p>
          </p:txBody>
        </p:sp>
        <p:sp>
          <p:nvSpPr>
            <p:cNvPr id="62" name="TextBox 61">
              <a:extLst>
                <a:ext uri="{FF2B5EF4-FFF2-40B4-BE49-F238E27FC236}">
                  <a16:creationId xmlns:a16="http://schemas.microsoft.com/office/drawing/2014/main" id="{B1E72D38-1715-C148-8A60-438EEF22EBCC}"/>
                </a:ext>
              </a:extLst>
            </p:cNvPr>
            <p:cNvSpPr txBox="1"/>
            <p:nvPr/>
          </p:nvSpPr>
          <p:spPr>
            <a:xfrm>
              <a:off x="14190" y="4623541"/>
              <a:ext cx="2811024" cy="954107"/>
            </a:xfrm>
            <a:prstGeom prst="rect">
              <a:avLst/>
            </a:prstGeom>
            <a:noFill/>
          </p:spPr>
          <p:txBody>
            <a:bodyPr wrap="none" rtlCol="0">
              <a:spAutoFit/>
            </a:bodyPr>
            <a:lstStyle/>
            <a:p>
              <a:pPr algn="ctr"/>
              <a:r>
                <a:rPr lang="en-US" sz="1350" dirty="0"/>
                <a:t>First case outside </a:t>
              </a:r>
            </a:p>
            <a:p>
              <a:pPr algn="ctr"/>
              <a:r>
                <a:rPr lang="en-US" sz="1350" dirty="0"/>
                <a:t>China (Thailand,</a:t>
              </a:r>
            </a:p>
            <a:p>
              <a:pPr algn="ctr"/>
              <a:r>
                <a:rPr lang="en-US" sz="1350" dirty="0"/>
                <a:t>Japan, and South Korea)</a:t>
              </a:r>
            </a:p>
          </p:txBody>
        </p:sp>
      </p:grpSp>
      <p:grpSp>
        <p:nvGrpSpPr>
          <p:cNvPr id="63" name="Group 62">
            <a:extLst>
              <a:ext uri="{FF2B5EF4-FFF2-40B4-BE49-F238E27FC236}">
                <a16:creationId xmlns:a16="http://schemas.microsoft.com/office/drawing/2014/main" id="{0AAD3AAE-7CB6-6F48-A4CB-90A4F9E39763}"/>
              </a:ext>
            </a:extLst>
          </p:cNvPr>
          <p:cNvGrpSpPr/>
          <p:nvPr/>
        </p:nvGrpSpPr>
        <p:grpSpPr>
          <a:xfrm>
            <a:off x="5357133" y="4025701"/>
            <a:ext cx="1617752" cy="787921"/>
            <a:chOff x="341203" y="4250088"/>
            <a:chExt cx="2157002" cy="1050561"/>
          </a:xfrm>
        </p:grpSpPr>
        <p:sp>
          <p:nvSpPr>
            <p:cNvPr id="64" name="TextBox 63">
              <a:extLst>
                <a:ext uri="{FF2B5EF4-FFF2-40B4-BE49-F238E27FC236}">
                  <a16:creationId xmlns:a16="http://schemas.microsoft.com/office/drawing/2014/main" id="{D5B56E80-BBD5-5A44-B6C1-DF14E9336473}"/>
                </a:ext>
              </a:extLst>
            </p:cNvPr>
            <p:cNvSpPr txBox="1"/>
            <p:nvPr/>
          </p:nvSpPr>
          <p:spPr>
            <a:xfrm>
              <a:off x="873747" y="4250088"/>
              <a:ext cx="1169550" cy="492443"/>
            </a:xfrm>
            <a:prstGeom prst="rect">
              <a:avLst/>
            </a:prstGeom>
            <a:noFill/>
          </p:spPr>
          <p:txBody>
            <a:bodyPr wrap="none" rtlCol="0">
              <a:spAutoFit/>
            </a:bodyPr>
            <a:lstStyle/>
            <a:p>
              <a:r>
                <a:rPr lang="en-US" dirty="0">
                  <a:solidFill>
                    <a:srgbClr val="0432FF"/>
                  </a:solidFill>
                </a:rPr>
                <a:t>Jan 31</a:t>
              </a:r>
            </a:p>
          </p:txBody>
        </p:sp>
        <p:sp>
          <p:nvSpPr>
            <p:cNvPr id="65" name="TextBox 64">
              <a:extLst>
                <a:ext uri="{FF2B5EF4-FFF2-40B4-BE49-F238E27FC236}">
                  <a16:creationId xmlns:a16="http://schemas.microsoft.com/office/drawing/2014/main" id="{DADFF024-D955-F841-9B9B-8059F5D9DB08}"/>
                </a:ext>
              </a:extLst>
            </p:cNvPr>
            <p:cNvSpPr txBox="1"/>
            <p:nvPr/>
          </p:nvSpPr>
          <p:spPr>
            <a:xfrm>
              <a:off x="341203" y="4623541"/>
              <a:ext cx="2157002" cy="677108"/>
            </a:xfrm>
            <a:prstGeom prst="rect">
              <a:avLst/>
            </a:prstGeom>
            <a:noFill/>
          </p:spPr>
          <p:txBody>
            <a:bodyPr wrap="none" rtlCol="0">
              <a:spAutoFit/>
            </a:bodyPr>
            <a:lstStyle/>
            <a:p>
              <a:pPr algn="ctr"/>
              <a:r>
                <a:rPr lang="en-US" sz="1350" dirty="0"/>
                <a:t>White House limits</a:t>
              </a:r>
            </a:p>
            <a:p>
              <a:pPr algn="ctr"/>
              <a:r>
                <a:rPr lang="en-US" sz="1350" dirty="0"/>
                <a:t>International travel</a:t>
              </a:r>
            </a:p>
          </p:txBody>
        </p:sp>
      </p:grpSp>
      <p:grpSp>
        <p:nvGrpSpPr>
          <p:cNvPr id="66" name="Group 65">
            <a:extLst>
              <a:ext uri="{FF2B5EF4-FFF2-40B4-BE49-F238E27FC236}">
                <a16:creationId xmlns:a16="http://schemas.microsoft.com/office/drawing/2014/main" id="{34DD81BD-8041-8745-ACAB-5C4F174001EA}"/>
              </a:ext>
            </a:extLst>
          </p:cNvPr>
          <p:cNvGrpSpPr/>
          <p:nvPr/>
        </p:nvGrpSpPr>
        <p:grpSpPr>
          <a:xfrm>
            <a:off x="6998444" y="3996536"/>
            <a:ext cx="1848584" cy="787921"/>
            <a:chOff x="187320" y="4250088"/>
            <a:chExt cx="2464779" cy="1050561"/>
          </a:xfrm>
        </p:grpSpPr>
        <p:sp>
          <p:nvSpPr>
            <p:cNvPr id="67" name="TextBox 66">
              <a:extLst>
                <a:ext uri="{FF2B5EF4-FFF2-40B4-BE49-F238E27FC236}">
                  <a16:creationId xmlns:a16="http://schemas.microsoft.com/office/drawing/2014/main" id="{597D17D4-2DA4-394D-833C-5591386A78E4}"/>
                </a:ext>
              </a:extLst>
            </p:cNvPr>
            <p:cNvSpPr txBox="1"/>
            <p:nvPr/>
          </p:nvSpPr>
          <p:spPr>
            <a:xfrm>
              <a:off x="873745" y="4250088"/>
              <a:ext cx="1032761" cy="492443"/>
            </a:xfrm>
            <a:prstGeom prst="rect">
              <a:avLst/>
            </a:prstGeom>
            <a:noFill/>
          </p:spPr>
          <p:txBody>
            <a:bodyPr wrap="none" rtlCol="0">
              <a:spAutoFit/>
            </a:bodyPr>
            <a:lstStyle/>
            <a:p>
              <a:r>
                <a:rPr lang="en-US" dirty="0">
                  <a:solidFill>
                    <a:srgbClr val="0432FF"/>
                  </a:solidFill>
                </a:rPr>
                <a:t>Feb 9</a:t>
              </a:r>
            </a:p>
          </p:txBody>
        </p:sp>
        <p:sp>
          <p:nvSpPr>
            <p:cNvPr id="68" name="TextBox 67">
              <a:extLst>
                <a:ext uri="{FF2B5EF4-FFF2-40B4-BE49-F238E27FC236}">
                  <a16:creationId xmlns:a16="http://schemas.microsoft.com/office/drawing/2014/main" id="{BE59019F-2191-554B-B48E-196F6718E6F3}"/>
                </a:ext>
              </a:extLst>
            </p:cNvPr>
            <p:cNvSpPr txBox="1"/>
            <p:nvPr/>
          </p:nvSpPr>
          <p:spPr>
            <a:xfrm>
              <a:off x="187320" y="4623541"/>
              <a:ext cx="2464779" cy="677108"/>
            </a:xfrm>
            <a:prstGeom prst="rect">
              <a:avLst/>
            </a:prstGeom>
            <a:noFill/>
          </p:spPr>
          <p:txBody>
            <a:bodyPr wrap="none" rtlCol="0">
              <a:spAutoFit/>
            </a:bodyPr>
            <a:lstStyle/>
            <a:p>
              <a:pPr algn="ctr"/>
              <a:r>
                <a:rPr lang="en-US" sz="1350" dirty="0"/>
                <a:t>Death toll in Mainland</a:t>
              </a:r>
            </a:p>
            <a:p>
              <a:pPr algn="ctr"/>
              <a:r>
                <a:rPr lang="en-US" sz="1350" dirty="0"/>
                <a:t>China exceeds SARS</a:t>
              </a:r>
            </a:p>
          </p:txBody>
        </p:sp>
      </p:grpSp>
      <p:grpSp>
        <p:nvGrpSpPr>
          <p:cNvPr id="69" name="Group 68">
            <a:extLst>
              <a:ext uri="{FF2B5EF4-FFF2-40B4-BE49-F238E27FC236}">
                <a16:creationId xmlns:a16="http://schemas.microsoft.com/office/drawing/2014/main" id="{5BA03EC2-7BD8-9A43-9D20-3E69CD17E5C0}"/>
              </a:ext>
            </a:extLst>
          </p:cNvPr>
          <p:cNvGrpSpPr/>
          <p:nvPr/>
        </p:nvGrpSpPr>
        <p:grpSpPr>
          <a:xfrm>
            <a:off x="8952054" y="3992420"/>
            <a:ext cx="1492717" cy="995671"/>
            <a:chOff x="424562" y="4250088"/>
            <a:chExt cx="1990290" cy="1327560"/>
          </a:xfrm>
        </p:grpSpPr>
        <p:sp>
          <p:nvSpPr>
            <p:cNvPr id="70" name="TextBox 69">
              <a:extLst>
                <a:ext uri="{FF2B5EF4-FFF2-40B4-BE49-F238E27FC236}">
                  <a16:creationId xmlns:a16="http://schemas.microsoft.com/office/drawing/2014/main" id="{D38C8633-BAEA-424A-A7EE-5BC6214DE737}"/>
                </a:ext>
              </a:extLst>
            </p:cNvPr>
            <p:cNvSpPr txBox="1"/>
            <p:nvPr/>
          </p:nvSpPr>
          <p:spPr>
            <a:xfrm>
              <a:off x="873745" y="4250088"/>
              <a:ext cx="1180923" cy="492442"/>
            </a:xfrm>
            <a:prstGeom prst="rect">
              <a:avLst/>
            </a:prstGeom>
            <a:noFill/>
          </p:spPr>
          <p:txBody>
            <a:bodyPr wrap="none" rtlCol="0">
              <a:spAutoFit/>
            </a:bodyPr>
            <a:lstStyle/>
            <a:p>
              <a:r>
                <a:rPr lang="en-US" dirty="0">
                  <a:solidFill>
                    <a:srgbClr val="0432FF"/>
                  </a:solidFill>
                </a:rPr>
                <a:t>Feb 11</a:t>
              </a:r>
            </a:p>
          </p:txBody>
        </p:sp>
        <p:sp>
          <p:nvSpPr>
            <p:cNvPr id="71" name="TextBox 70">
              <a:extLst>
                <a:ext uri="{FF2B5EF4-FFF2-40B4-BE49-F238E27FC236}">
                  <a16:creationId xmlns:a16="http://schemas.microsoft.com/office/drawing/2014/main" id="{21FEFCE4-AE2D-1844-A8E2-AB46C407D0FF}"/>
                </a:ext>
              </a:extLst>
            </p:cNvPr>
            <p:cNvSpPr txBox="1"/>
            <p:nvPr/>
          </p:nvSpPr>
          <p:spPr>
            <a:xfrm>
              <a:off x="424562" y="4623541"/>
              <a:ext cx="1990290" cy="954107"/>
            </a:xfrm>
            <a:prstGeom prst="rect">
              <a:avLst/>
            </a:prstGeom>
            <a:noFill/>
          </p:spPr>
          <p:txBody>
            <a:bodyPr wrap="none" rtlCol="0">
              <a:spAutoFit/>
            </a:bodyPr>
            <a:lstStyle/>
            <a:p>
              <a:pPr algn="ctr"/>
              <a:r>
                <a:rPr lang="en-US" sz="1350" dirty="0"/>
                <a:t>WHO names</a:t>
              </a:r>
            </a:p>
            <a:p>
              <a:pPr algn="ctr"/>
              <a:r>
                <a:rPr lang="en-US" sz="1350" dirty="0"/>
                <a:t>new coronavirus </a:t>
              </a:r>
            </a:p>
            <a:p>
              <a:pPr algn="ctr"/>
              <a:r>
                <a:rPr lang="en-US" sz="1350" dirty="0"/>
                <a:t>COVID-19</a:t>
              </a:r>
            </a:p>
          </p:txBody>
        </p:sp>
      </p:grpSp>
      <p:sp>
        <p:nvSpPr>
          <p:cNvPr id="72" name="TextBox 71">
            <a:extLst>
              <a:ext uri="{FF2B5EF4-FFF2-40B4-BE49-F238E27FC236}">
                <a16:creationId xmlns:a16="http://schemas.microsoft.com/office/drawing/2014/main" id="{3F0150B6-A215-D34C-8F65-7C8B16E44E78}"/>
              </a:ext>
            </a:extLst>
          </p:cNvPr>
          <p:cNvSpPr txBox="1"/>
          <p:nvPr/>
        </p:nvSpPr>
        <p:spPr>
          <a:xfrm>
            <a:off x="1981200" y="5433538"/>
            <a:ext cx="9114996" cy="338554"/>
          </a:xfrm>
          <a:prstGeom prst="rect">
            <a:avLst/>
          </a:prstGeom>
          <a:noFill/>
        </p:spPr>
        <p:txBody>
          <a:bodyPr wrap="none" rtlCol="0">
            <a:spAutoFit/>
          </a:bodyPr>
          <a:lstStyle/>
          <a:p>
            <a:r>
              <a:rPr lang="en-US" sz="1600" dirty="0">
                <a:solidFill>
                  <a:srgbClr val="0432FF"/>
                </a:solidFill>
              </a:rPr>
              <a:t>At this point, most believed that the coronavirus would largely be contained within a few countries. </a:t>
            </a:r>
          </a:p>
        </p:txBody>
      </p:sp>
      <p:sp>
        <p:nvSpPr>
          <p:cNvPr id="6" name="Title 5">
            <a:extLst>
              <a:ext uri="{FF2B5EF4-FFF2-40B4-BE49-F238E27FC236}">
                <a16:creationId xmlns:a16="http://schemas.microsoft.com/office/drawing/2014/main" id="{EF99DA00-ED7F-C948-A84E-9BD95F8B01C0}"/>
              </a:ext>
            </a:extLst>
          </p:cNvPr>
          <p:cNvSpPr>
            <a:spLocks noGrp="1"/>
          </p:cNvSpPr>
          <p:nvPr>
            <p:ph type="title"/>
          </p:nvPr>
        </p:nvSpPr>
        <p:spPr>
          <a:ln>
            <a:solidFill>
              <a:srgbClr val="0432FF"/>
            </a:solidFill>
          </a:ln>
        </p:spPr>
        <p:txBody>
          <a:bodyPr/>
          <a:lstStyle/>
          <a:p>
            <a:r>
              <a:rPr lang="en-US" dirty="0">
                <a:solidFill>
                  <a:srgbClr val="0432FF"/>
                </a:solidFill>
              </a:rPr>
              <a:t>Early COVID-19 Timeline</a:t>
            </a:r>
          </a:p>
        </p:txBody>
      </p:sp>
    </p:spTree>
    <p:extLst>
      <p:ext uri="{BB962C8B-B14F-4D97-AF65-F5344CB8AC3E}">
        <p14:creationId xmlns:p14="http://schemas.microsoft.com/office/powerpoint/2010/main" val="37437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250" fill="hold"/>
                                        <p:tgtEl>
                                          <p:spTgt spid="32"/>
                                        </p:tgtEl>
                                        <p:attrNameLst>
                                          <p:attrName>ppt_w</p:attrName>
                                        </p:attrNameLst>
                                      </p:cBhvr>
                                      <p:tavLst>
                                        <p:tav tm="0">
                                          <p:val>
                                            <p:fltVal val="0"/>
                                          </p:val>
                                        </p:tav>
                                        <p:tav tm="100000">
                                          <p:val>
                                            <p:strVal val="#ppt_w"/>
                                          </p:val>
                                        </p:tav>
                                      </p:tavLst>
                                    </p:anim>
                                    <p:anim calcmode="lin" valueType="num">
                                      <p:cBhvr>
                                        <p:cTn id="13" dur="250" fill="hold"/>
                                        <p:tgtEl>
                                          <p:spTgt spid="32"/>
                                        </p:tgtEl>
                                        <p:attrNameLst>
                                          <p:attrName>ppt_h</p:attrName>
                                        </p:attrNameLst>
                                      </p:cBhvr>
                                      <p:tavLst>
                                        <p:tav tm="0">
                                          <p:val>
                                            <p:fltVal val="0"/>
                                          </p:val>
                                        </p:tav>
                                        <p:tav tm="100000">
                                          <p:val>
                                            <p:strVal val="#ppt_h"/>
                                          </p:val>
                                        </p:tav>
                                      </p:tavLst>
                                    </p:anim>
                                  </p:childTnLst>
                                </p:cTn>
                              </p:par>
                            </p:childTnLst>
                          </p:cTn>
                        </p:par>
                        <p:par>
                          <p:cTn id="14" fill="hold">
                            <p:stCondLst>
                              <p:cond delay="750"/>
                            </p:stCondLst>
                            <p:childTnLst>
                              <p:par>
                                <p:cTn id="15" presetID="1" presetClass="entr" presetSubtype="0"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childTnLst>
                          </p:cTn>
                        </p:par>
                        <p:par>
                          <p:cTn id="17" fill="hold">
                            <p:stCondLst>
                              <p:cond delay="750"/>
                            </p:stCondLst>
                            <p:childTnLst>
                              <p:par>
                                <p:cTn id="18" presetID="22" presetClass="entr" presetSubtype="8"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par>
                          <p:cTn id="21" fill="hold">
                            <p:stCondLst>
                              <p:cond delay="1250"/>
                            </p:stCondLst>
                            <p:childTnLst>
                              <p:par>
                                <p:cTn id="22" presetID="23" presetClass="entr" presetSubtype="16"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250" fill="hold"/>
                                        <p:tgtEl>
                                          <p:spTgt spid="17"/>
                                        </p:tgtEl>
                                        <p:attrNameLst>
                                          <p:attrName>ppt_w</p:attrName>
                                        </p:attrNameLst>
                                      </p:cBhvr>
                                      <p:tavLst>
                                        <p:tav tm="0">
                                          <p:val>
                                            <p:fltVal val="0"/>
                                          </p:val>
                                        </p:tav>
                                        <p:tav tm="100000">
                                          <p:val>
                                            <p:strVal val="#ppt_w"/>
                                          </p:val>
                                        </p:tav>
                                      </p:tavLst>
                                    </p:anim>
                                    <p:anim calcmode="lin" valueType="num">
                                      <p:cBhvr>
                                        <p:cTn id="25" dur="250" fill="hold"/>
                                        <p:tgtEl>
                                          <p:spTgt spid="17"/>
                                        </p:tgtEl>
                                        <p:attrNameLst>
                                          <p:attrName>ppt_h</p:attrName>
                                        </p:attrNameLst>
                                      </p:cBhvr>
                                      <p:tavLst>
                                        <p:tav tm="0">
                                          <p:val>
                                            <p:fltVal val="0"/>
                                          </p:val>
                                        </p:tav>
                                        <p:tav tm="100000">
                                          <p:val>
                                            <p:strVal val="#ppt_h"/>
                                          </p:val>
                                        </p:tav>
                                      </p:tavLst>
                                    </p:anim>
                                  </p:childTnLst>
                                </p:cTn>
                              </p:par>
                            </p:childTnLst>
                          </p:cTn>
                        </p:par>
                        <p:par>
                          <p:cTn id="26" fill="hold">
                            <p:stCondLst>
                              <p:cond delay="1500"/>
                            </p:stCondLst>
                            <p:childTnLst>
                              <p:par>
                                <p:cTn id="27" presetID="23" presetClass="entr" presetSubtype="16" fill="hold"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250" fill="hold"/>
                                        <p:tgtEl>
                                          <p:spTgt spid="37"/>
                                        </p:tgtEl>
                                        <p:attrNameLst>
                                          <p:attrName>ppt_w</p:attrName>
                                        </p:attrNameLst>
                                      </p:cBhvr>
                                      <p:tavLst>
                                        <p:tav tm="0">
                                          <p:val>
                                            <p:fltVal val="0"/>
                                          </p:val>
                                        </p:tav>
                                        <p:tav tm="100000">
                                          <p:val>
                                            <p:strVal val="#ppt_w"/>
                                          </p:val>
                                        </p:tav>
                                      </p:tavLst>
                                    </p:anim>
                                    <p:anim calcmode="lin" valueType="num">
                                      <p:cBhvr>
                                        <p:cTn id="30" dur="250" fill="hold"/>
                                        <p:tgtEl>
                                          <p:spTgt spid="37"/>
                                        </p:tgtEl>
                                        <p:attrNameLst>
                                          <p:attrName>ppt_h</p:attrName>
                                        </p:attrNameLst>
                                      </p:cBhvr>
                                      <p:tavLst>
                                        <p:tav tm="0">
                                          <p:val>
                                            <p:fltVal val="0"/>
                                          </p:val>
                                        </p:tav>
                                        <p:tav tm="100000">
                                          <p:val>
                                            <p:strVal val="#ppt_h"/>
                                          </p:val>
                                        </p:tav>
                                      </p:tavLst>
                                    </p:anim>
                                  </p:childTnLst>
                                </p:cTn>
                              </p:par>
                            </p:childTnLst>
                          </p:cTn>
                        </p:par>
                        <p:par>
                          <p:cTn id="31" fill="hold">
                            <p:stCondLst>
                              <p:cond delay="1750"/>
                            </p:stCondLst>
                            <p:childTnLst>
                              <p:par>
                                <p:cTn id="32" presetID="1" presetClass="entr" presetSubtype="0"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childTnLst>
                                </p:cTn>
                              </p:par>
                            </p:childTnLst>
                          </p:cTn>
                        </p:par>
                        <p:par>
                          <p:cTn id="34" fill="hold">
                            <p:stCondLst>
                              <p:cond delay="1750"/>
                            </p:stCondLst>
                            <p:childTnLst>
                              <p:par>
                                <p:cTn id="35" presetID="22" presetClass="entr" presetSubtype="8"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par>
                          <p:cTn id="38" fill="hold">
                            <p:stCondLst>
                              <p:cond delay="2250"/>
                            </p:stCondLst>
                            <p:childTnLst>
                              <p:par>
                                <p:cTn id="39" presetID="23" presetClass="entr" presetSubtype="16"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childTnLst>
                                </p:cTn>
                              </p:par>
                            </p:childTnLst>
                          </p:cTn>
                        </p:par>
                        <p:par>
                          <p:cTn id="43" fill="hold">
                            <p:stCondLst>
                              <p:cond delay="2500"/>
                            </p:stCondLst>
                            <p:childTnLst>
                              <p:par>
                                <p:cTn id="44" presetID="23" presetClass="entr" presetSubtype="16" fill="hold" nodeType="afterEffect">
                                  <p:stCondLst>
                                    <p:cond delay="0"/>
                                  </p:stCondLst>
                                  <p:childTnLst>
                                    <p:set>
                                      <p:cBhvr>
                                        <p:cTn id="45" dur="1" fill="hold">
                                          <p:stCondLst>
                                            <p:cond delay="0"/>
                                          </p:stCondLst>
                                        </p:cTn>
                                        <p:tgtEl>
                                          <p:spTgt spid="42"/>
                                        </p:tgtEl>
                                        <p:attrNameLst>
                                          <p:attrName>style.visibility</p:attrName>
                                        </p:attrNameLst>
                                      </p:cBhvr>
                                      <p:to>
                                        <p:strVal val="visible"/>
                                      </p:to>
                                    </p:set>
                                    <p:anim calcmode="lin" valueType="num">
                                      <p:cBhvr>
                                        <p:cTn id="46" dur="250" fill="hold"/>
                                        <p:tgtEl>
                                          <p:spTgt spid="42"/>
                                        </p:tgtEl>
                                        <p:attrNameLst>
                                          <p:attrName>ppt_w</p:attrName>
                                        </p:attrNameLst>
                                      </p:cBhvr>
                                      <p:tavLst>
                                        <p:tav tm="0">
                                          <p:val>
                                            <p:fltVal val="0"/>
                                          </p:val>
                                        </p:tav>
                                        <p:tav tm="100000">
                                          <p:val>
                                            <p:strVal val="#ppt_w"/>
                                          </p:val>
                                        </p:tav>
                                      </p:tavLst>
                                    </p:anim>
                                    <p:anim calcmode="lin" valueType="num">
                                      <p:cBhvr>
                                        <p:cTn id="47" dur="250" fill="hold"/>
                                        <p:tgtEl>
                                          <p:spTgt spid="42"/>
                                        </p:tgtEl>
                                        <p:attrNameLst>
                                          <p:attrName>ppt_h</p:attrName>
                                        </p:attrNameLst>
                                      </p:cBhvr>
                                      <p:tavLst>
                                        <p:tav tm="0">
                                          <p:val>
                                            <p:fltVal val="0"/>
                                          </p:val>
                                        </p:tav>
                                        <p:tav tm="100000">
                                          <p:val>
                                            <p:strVal val="#ppt_h"/>
                                          </p:val>
                                        </p:tav>
                                      </p:tavLst>
                                    </p:anim>
                                  </p:childTnLst>
                                </p:cTn>
                              </p:par>
                            </p:childTnLst>
                          </p:cTn>
                        </p:par>
                        <p:par>
                          <p:cTn id="48" fill="hold">
                            <p:stCondLst>
                              <p:cond delay="2750"/>
                            </p:stCondLst>
                            <p:childTnLst>
                              <p:par>
                                <p:cTn id="49" presetID="1" presetClass="entr" presetSubtype="0" fill="hold" nodeType="after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childTnLst>
                          </p:cTn>
                        </p:par>
                        <p:par>
                          <p:cTn id="51" fill="hold">
                            <p:stCondLst>
                              <p:cond delay="2750"/>
                            </p:stCondLst>
                            <p:childTnLst>
                              <p:par>
                                <p:cTn id="52" presetID="22" presetClass="entr" presetSubtype="4" fill="hold"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down)">
                                      <p:cBhvr>
                                        <p:cTn id="54" dur="500"/>
                                        <p:tgtEl>
                                          <p:spTgt spid="21"/>
                                        </p:tgtEl>
                                      </p:cBhvr>
                                    </p:animEffect>
                                  </p:childTnLst>
                                </p:cTn>
                              </p:par>
                            </p:childTnLst>
                          </p:cTn>
                        </p:par>
                        <p:par>
                          <p:cTn id="55" fill="hold">
                            <p:stCondLst>
                              <p:cond delay="3250"/>
                            </p:stCondLst>
                            <p:childTnLst>
                              <p:par>
                                <p:cTn id="56" presetID="23" presetClass="entr" presetSubtype="16" fill="hold" nodeType="after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250" fill="hold"/>
                                        <p:tgtEl>
                                          <p:spTgt spid="29"/>
                                        </p:tgtEl>
                                        <p:attrNameLst>
                                          <p:attrName>ppt_w</p:attrName>
                                        </p:attrNameLst>
                                      </p:cBhvr>
                                      <p:tavLst>
                                        <p:tav tm="0">
                                          <p:val>
                                            <p:fltVal val="0"/>
                                          </p:val>
                                        </p:tav>
                                        <p:tav tm="100000">
                                          <p:val>
                                            <p:strVal val="#ppt_w"/>
                                          </p:val>
                                        </p:tav>
                                      </p:tavLst>
                                    </p:anim>
                                    <p:anim calcmode="lin" valueType="num">
                                      <p:cBhvr>
                                        <p:cTn id="59" dur="250" fill="hold"/>
                                        <p:tgtEl>
                                          <p:spTgt spid="29"/>
                                        </p:tgtEl>
                                        <p:attrNameLst>
                                          <p:attrName>ppt_h</p:attrName>
                                        </p:attrNameLst>
                                      </p:cBhvr>
                                      <p:tavLst>
                                        <p:tav tm="0">
                                          <p:val>
                                            <p:fltVal val="0"/>
                                          </p:val>
                                        </p:tav>
                                        <p:tav tm="100000">
                                          <p:val>
                                            <p:strVal val="#ppt_h"/>
                                          </p:val>
                                        </p:tav>
                                      </p:tavLst>
                                    </p:anim>
                                  </p:childTnLst>
                                </p:cTn>
                              </p:par>
                            </p:childTnLst>
                          </p:cTn>
                        </p:par>
                        <p:par>
                          <p:cTn id="60" fill="hold">
                            <p:stCondLst>
                              <p:cond delay="3500"/>
                            </p:stCondLst>
                            <p:childTnLst>
                              <p:par>
                                <p:cTn id="61" presetID="23" presetClass="entr" presetSubtype="16"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 calcmode="lin" valueType="num">
                                      <p:cBhvr>
                                        <p:cTn id="63" dur="250" fill="hold"/>
                                        <p:tgtEl>
                                          <p:spTgt spid="47"/>
                                        </p:tgtEl>
                                        <p:attrNameLst>
                                          <p:attrName>ppt_w</p:attrName>
                                        </p:attrNameLst>
                                      </p:cBhvr>
                                      <p:tavLst>
                                        <p:tav tm="0">
                                          <p:val>
                                            <p:fltVal val="0"/>
                                          </p:val>
                                        </p:tav>
                                        <p:tav tm="100000">
                                          <p:val>
                                            <p:strVal val="#ppt_w"/>
                                          </p:val>
                                        </p:tav>
                                      </p:tavLst>
                                    </p:anim>
                                    <p:anim calcmode="lin" valueType="num">
                                      <p:cBhvr>
                                        <p:cTn id="64" dur="250" fill="hold"/>
                                        <p:tgtEl>
                                          <p:spTgt spid="47"/>
                                        </p:tgtEl>
                                        <p:attrNameLst>
                                          <p:attrName>ppt_h</p:attrName>
                                        </p:attrNameLst>
                                      </p:cBhvr>
                                      <p:tavLst>
                                        <p:tav tm="0">
                                          <p:val>
                                            <p:fltVal val="0"/>
                                          </p:val>
                                        </p:tav>
                                        <p:tav tm="100000">
                                          <p:val>
                                            <p:strVal val="#ppt_h"/>
                                          </p:val>
                                        </p:tav>
                                      </p:tavLst>
                                    </p:anim>
                                  </p:childTnLst>
                                </p:cTn>
                              </p:par>
                            </p:childTnLst>
                          </p:cTn>
                        </p:par>
                        <p:par>
                          <p:cTn id="65" fill="hold">
                            <p:stCondLst>
                              <p:cond delay="3750"/>
                            </p:stCondLst>
                            <p:childTnLst>
                              <p:par>
                                <p:cTn id="66" presetID="1" presetClass="entr" presetSubtype="0" fill="hold" nodeType="afterEffect">
                                  <p:stCondLst>
                                    <p:cond delay="0"/>
                                  </p:stCondLst>
                                  <p:childTnLst>
                                    <p:set>
                                      <p:cBhvr>
                                        <p:cTn id="67" dur="1" fill="hold">
                                          <p:stCondLst>
                                            <p:cond delay="0"/>
                                          </p:stCondLst>
                                        </p:cTn>
                                        <p:tgtEl>
                                          <p:spTgt spid="66"/>
                                        </p:tgtEl>
                                        <p:attrNameLst>
                                          <p:attrName>style.visibility</p:attrName>
                                        </p:attrNameLst>
                                      </p:cBhvr>
                                      <p:to>
                                        <p:strVal val="visible"/>
                                      </p:to>
                                    </p:set>
                                  </p:childTnLst>
                                </p:cTn>
                              </p:par>
                            </p:childTnLst>
                          </p:cTn>
                        </p:par>
                        <p:par>
                          <p:cTn id="68" fill="hold">
                            <p:stCondLst>
                              <p:cond delay="3750"/>
                            </p:stCondLst>
                            <p:childTnLst>
                              <p:par>
                                <p:cTn id="69" presetID="22" presetClass="entr" presetSubtype="8"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4250"/>
                            </p:stCondLst>
                            <p:childTnLst>
                              <p:par>
                                <p:cTn id="73" presetID="23" presetClass="entr" presetSubtype="16" fill="hold"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250" fill="hold"/>
                                        <p:tgtEl>
                                          <p:spTgt spid="25"/>
                                        </p:tgtEl>
                                        <p:attrNameLst>
                                          <p:attrName>ppt_w</p:attrName>
                                        </p:attrNameLst>
                                      </p:cBhvr>
                                      <p:tavLst>
                                        <p:tav tm="0">
                                          <p:val>
                                            <p:fltVal val="0"/>
                                          </p:val>
                                        </p:tav>
                                        <p:tav tm="100000">
                                          <p:val>
                                            <p:strVal val="#ppt_w"/>
                                          </p:val>
                                        </p:tav>
                                      </p:tavLst>
                                    </p:anim>
                                    <p:anim calcmode="lin" valueType="num">
                                      <p:cBhvr>
                                        <p:cTn id="76" dur="250" fill="hold"/>
                                        <p:tgtEl>
                                          <p:spTgt spid="25"/>
                                        </p:tgtEl>
                                        <p:attrNameLst>
                                          <p:attrName>ppt_h</p:attrName>
                                        </p:attrNameLst>
                                      </p:cBhvr>
                                      <p:tavLst>
                                        <p:tav tm="0">
                                          <p:val>
                                            <p:fltVal val="0"/>
                                          </p:val>
                                        </p:tav>
                                        <p:tav tm="100000">
                                          <p:val>
                                            <p:strVal val="#ppt_h"/>
                                          </p:val>
                                        </p:tav>
                                      </p:tavLst>
                                    </p:anim>
                                  </p:childTnLst>
                                </p:cTn>
                              </p:par>
                            </p:childTnLst>
                          </p:cTn>
                        </p:par>
                        <p:par>
                          <p:cTn id="77" fill="hold">
                            <p:stCondLst>
                              <p:cond delay="4500"/>
                            </p:stCondLst>
                            <p:childTnLst>
                              <p:par>
                                <p:cTn id="78" presetID="23" presetClass="entr" presetSubtype="16" fill="hold" nodeType="after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250" fill="hold"/>
                                        <p:tgtEl>
                                          <p:spTgt spid="52"/>
                                        </p:tgtEl>
                                        <p:attrNameLst>
                                          <p:attrName>ppt_w</p:attrName>
                                        </p:attrNameLst>
                                      </p:cBhvr>
                                      <p:tavLst>
                                        <p:tav tm="0">
                                          <p:val>
                                            <p:fltVal val="0"/>
                                          </p:val>
                                        </p:tav>
                                        <p:tav tm="100000">
                                          <p:val>
                                            <p:strVal val="#ppt_w"/>
                                          </p:val>
                                        </p:tav>
                                      </p:tavLst>
                                    </p:anim>
                                    <p:anim calcmode="lin" valueType="num">
                                      <p:cBhvr>
                                        <p:cTn id="81" dur="250" fill="hold"/>
                                        <p:tgtEl>
                                          <p:spTgt spid="52"/>
                                        </p:tgtEl>
                                        <p:attrNameLst>
                                          <p:attrName>ppt_h</p:attrName>
                                        </p:attrNameLst>
                                      </p:cBhvr>
                                      <p:tavLst>
                                        <p:tav tm="0">
                                          <p:val>
                                            <p:fltVal val="0"/>
                                          </p:val>
                                        </p:tav>
                                        <p:tav tm="100000">
                                          <p:val>
                                            <p:strVal val="#ppt_h"/>
                                          </p:val>
                                        </p:tav>
                                      </p:tavLst>
                                    </p:anim>
                                  </p:childTnLst>
                                </p:cTn>
                              </p:par>
                            </p:childTnLst>
                          </p:cTn>
                        </p:par>
                        <p:par>
                          <p:cTn id="82" fill="hold">
                            <p:stCondLst>
                              <p:cond delay="4750"/>
                            </p:stCondLst>
                            <p:childTnLst>
                              <p:par>
                                <p:cTn id="83" presetID="1" presetClass="entr" presetSubtype="0"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9" presetClass="entr" presetSubtype="0" fill="hold" grpId="0" nodeType="clickEffect">
                                  <p:stCondLst>
                                    <p:cond delay="0"/>
                                  </p:stCondLst>
                                  <p:childTnLst>
                                    <p:set>
                                      <p:cBhvr>
                                        <p:cTn id="88" dur="1" fill="hold">
                                          <p:stCondLst>
                                            <p:cond delay="0"/>
                                          </p:stCondLst>
                                        </p:cTn>
                                        <p:tgtEl>
                                          <p:spTgt spid="72"/>
                                        </p:tgtEl>
                                        <p:attrNameLst>
                                          <p:attrName>style.visibility</p:attrName>
                                        </p:attrNameLst>
                                      </p:cBhvr>
                                      <p:to>
                                        <p:strVal val="visible"/>
                                      </p:to>
                                    </p:set>
                                    <p:animEffect transition="in" filter="dissolve">
                                      <p:cBhvr>
                                        <p:cTn id="89"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B551D9-1E22-9D46-A6DD-B011BBE1A1B4}"/>
              </a:ext>
            </a:extLst>
          </p:cNvPr>
          <p:cNvPicPr>
            <a:picLocks noChangeAspect="1"/>
          </p:cNvPicPr>
          <p:nvPr/>
        </p:nvPicPr>
        <p:blipFill>
          <a:blip r:embed="rId2" r:link="rId3"/>
          <a:srcRect/>
          <a:stretch>
            <a:fillRect/>
          </a:stretch>
        </p:blipFill>
        <p:spPr>
          <a:xfrm>
            <a:off x="2305050" y="1682908"/>
            <a:ext cx="7625584" cy="3812792"/>
          </a:xfrm>
          <a:prstGeom prst="rect">
            <a:avLst/>
          </a:prstGeom>
        </p:spPr>
      </p:pic>
      <p:sp>
        <p:nvSpPr>
          <p:cNvPr id="5" name="Title 4">
            <a:extLst>
              <a:ext uri="{FF2B5EF4-FFF2-40B4-BE49-F238E27FC236}">
                <a16:creationId xmlns:a16="http://schemas.microsoft.com/office/drawing/2014/main" id="{E7ED64CF-C4CD-D34F-851E-08CDCD235F84}"/>
              </a:ext>
            </a:extLst>
          </p:cNvPr>
          <p:cNvSpPr>
            <a:spLocks noGrp="1"/>
          </p:cNvSpPr>
          <p:nvPr>
            <p:ph type="title"/>
          </p:nvPr>
        </p:nvSpPr>
        <p:spPr>
          <a:ln>
            <a:solidFill>
              <a:srgbClr val="0432FF"/>
            </a:solidFill>
          </a:ln>
        </p:spPr>
        <p:txBody>
          <a:bodyPr/>
          <a:lstStyle/>
          <a:p>
            <a:r>
              <a:rPr lang="en-US" dirty="0">
                <a:solidFill>
                  <a:srgbClr val="0432FF"/>
                </a:solidFill>
              </a:rPr>
              <a:t>US Treasury Rates:  A Safe Haven?</a:t>
            </a:r>
          </a:p>
        </p:txBody>
      </p:sp>
      <p:sp>
        <p:nvSpPr>
          <p:cNvPr id="3" name="Slide Number Placeholder 2">
            <a:extLst>
              <a:ext uri="{FF2B5EF4-FFF2-40B4-BE49-F238E27FC236}">
                <a16:creationId xmlns:a16="http://schemas.microsoft.com/office/drawing/2014/main" id="{9B07F1E5-2136-B946-AE16-7984F9C61486}"/>
              </a:ext>
            </a:extLst>
          </p:cNvPr>
          <p:cNvSpPr>
            <a:spLocks noGrp="1"/>
          </p:cNvSpPr>
          <p:nvPr>
            <p:ph type="sldNum" sz="quarter" idx="12"/>
          </p:nvPr>
        </p:nvSpPr>
        <p:spPr/>
        <p:txBody>
          <a:bodyPr/>
          <a:lstStyle/>
          <a:p>
            <a:fld id="{D9F085D5-EC86-4F6A-B501-C1359CB39116}" type="slidenum">
              <a:rPr lang="en-GB" smtClean="0"/>
              <a:t>30</a:t>
            </a:fld>
            <a:endParaRPr lang="en-GB" dirty="0"/>
          </a:p>
        </p:txBody>
      </p:sp>
      <p:grpSp>
        <p:nvGrpSpPr>
          <p:cNvPr id="13" name="Group 12">
            <a:extLst>
              <a:ext uri="{FF2B5EF4-FFF2-40B4-BE49-F238E27FC236}">
                <a16:creationId xmlns:a16="http://schemas.microsoft.com/office/drawing/2014/main" id="{EF059E08-58F9-2741-AA9E-F2410B2FBDB0}"/>
              </a:ext>
            </a:extLst>
          </p:cNvPr>
          <p:cNvGrpSpPr/>
          <p:nvPr/>
        </p:nvGrpSpPr>
        <p:grpSpPr>
          <a:xfrm rot="446331">
            <a:off x="3952550" y="2378504"/>
            <a:ext cx="1626412" cy="814697"/>
            <a:chOff x="4217359" y="1890988"/>
            <a:chExt cx="2168549" cy="1086263"/>
          </a:xfrm>
        </p:grpSpPr>
        <p:cxnSp>
          <p:nvCxnSpPr>
            <p:cNvPr id="8" name="Straight Arrow Connector 7">
              <a:extLst>
                <a:ext uri="{FF2B5EF4-FFF2-40B4-BE49-F238E27FC236}">
                  <a16:creationId xmlns:a16="http://schemas.microsoft.com/office/drawing/2014/main" id="{D44AFBF7-7DA6-0A4C-8E4A-EFAFCA33EFC9}"/>
                </a:ext>
              </a:extLst>
            </p:cNvPr>
            <p:cNvCxnSpPr>
              <a:cxnSpLocks/>
            </p:cNvCxnSpPr>
            <p:nvPr/>
          </p:nvCxnSpPr>
          <p:spPr>
            <a:xfrm rot="21153669">
              <a:off x="4217359" y="1890988"/>
              <a:ext cx="1979283" cy="1086263"/>
            </a:xfrm>
            <a:prstGeom prst="straightConnector1">
              <a:avLst/>
            </a:prstGeom>
            <a:ln w="38100">
              <a:solidFill>
                <a:srgbClr val="0C4C88"/>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9119638-2744-0443-8A21-D1AD72247459}"/>
                </a:ext>
              </a:extLst>
            </p:cNvPr>
            <p:cNvSpPr txBox="1"/>
            <p:nvPr/>
          </p:nvSpPr>
          <p:spPr>
            <a:xfrm rot="1012943">
              <a:off x="4741868" y="2128668"/>
              <a:ext cx="1644040" cy="400109"/>
            </a:xfrm>
            <a:prstGeom prst="rect">
              <a:avLst/>
            </a:prstGeom>
            <a:noFill/>
          </p:spPr>
          <p:txBody>
            <a:bodyPr wrap="none" rtlCol="0">
              <a:spAutoFit/>
            </a:bodyPr>
            <a:lstStyle/>
            <a:p>
              <a:r>
                <a:rPr lang="en-US" sz="1350" dirty="0"/>
                <a:t>Run to Safety</a:t>
              </a:r>
            </a:p>
          </p:txBody>
        </p:sp>
      </p:grpSp>
      <p:grpSp>
        <p:nvGrpSpPr>
          <p:cNvPr id="14" name="Group 13">
            <a:extLst>
              <a:ext uri="{FF2B5EF4-FFF2-40B4-BE49-F238E27FC236}">
                <a16:creationId xmlns:a16="http://schemas.microsoft.com/office/drawing/2014/main" id="{A055132B-AB05-3C49-9AD4-0397D33E2532}"/>
              </a:ext>
            </a:extLst>
          </p:cNvPr>
          <p:cNvGrpSpPr/>
          <p:nvPr/>
        </p:nvGrpSpPr>
        <p:grpSpPr>
          <a:xfrm rot="21385197">
            <a:off x="5238165" y="2657027"/>
            <a:ext cx="1167476" cy="409639"/>
            <a:chOff x="6385074" y="2288315"/>
            <a:chExt cx="2370306" cy="671274"/>
          </a:xfrm>
        </p:grpSpPr>
        <p:cxnSp>
          <p:nvCxnSpPr>
            <p:cNvPr id="7" name="Straight Arrow Connector 6">
              <a:extLst>
                <a:ext uri="{FF2B5EF4-FFF2-40B4-BE49-F238E27FC236}">
                  <a16:creationId xmlns:a16="http://schemas.microsoft.com/office/drawing/2014/main" id="{018D16D1-59BC-8E40-863B-1D1D068C418A}"/>
                </a:ext>
              </a:extLst>
            </p:cNvPr>
            <p:cNvCxnSpPr>
              <a:cxnSpLocks/>
            </p:cNvCxnSpPr>
            <p:nvPr/>
          </p:nvCxnSpPr>
          <p:spPr>
            <a:xfrm flipV="1">
              <a:off x="6869430" y="2338252"/>
              <a:ext cx="1885950" cy="621337"/>
            </a:xfrm>
            <a:prstGeom prst="straightConnector1">
              <a:avLst/>
            </a:prstGeom>
            <a:ln w="38100">
              <a:solidFill>
                <a:srgbClr val="0C4C88"/>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1A28EF9-2605-5C49-80A5-9B8F10223B01}"/>
                </a:ext>
              </a:extLst>
            </p:cNvPr>
            <p:cNvSpPr txBox="1"/>
            <p:nvPr/>
          </p:nvSpPr>
          <p:spPr>
            <a:xfrm rot="20360163">
              <a:off x="6385074" y="2288315"/>
              <a:ext cx="2073798" cy="491744"/>
            </a:xfrm>
            <a:prstGeom prst="rect">
              <a:avLst/>
            </a:prstGeom>
            <a:noFill/>
          </p:spPr>
          <p:txBody>
            <a:bodyPr wrap="none" rtlCol="0">
              <a:spAutoFit/>
            </a:bodyPr>
            <a:lstStyle/>
            <a:p>
              <a:r>
                <a:rPr lang="en-US" sz="1350" dirty="0"/>
                <a:t>Cash Grab</a:t>
              </a:r>
            </a:p>
          </p:txBody>
        </p:sp>
      </p:grpSp>
      <p:grpSp>
        <p:nvGrpSpPr>
          <p:cNvPr id="15" name="Group 14">
            <a:extLst>
              <a:ext uri="{FF2B5EF4-FFF2-40B4-BE49-F238E27FC236}">
                <a16:creationId xmlns:a16="http://schemas.microsoft.com/office/drawing/2014/main" id="{000BA46A-54EE-1B43-B3FE-792DDE9276DD}"/>
              </a:ext>
            </a:extLst>
          </p:cNvPr>
          <p:cNvGrpSpPr/>
          <p:nvPr/>
        </p:nvGrpSpPr>
        <p:grpSpPr>
          <a:xfrm>
            <a:off x="6805808" y="2665541"/>
            <a:ext cx="2366188" cy="473171"/>
            <a:chOff x="8230972" y="2171325"/>
            <a:chExt cx="3154917" cy="630894"/>
          </a:xfrm>
        </p:grpSpPr>
        <p:cxnSp>
          <p:nvCxnSpPr>
            <p:cNvPr id="10" name="Straight Arrow Connector 9">
              <a:extLst>
                <a:ext uri="{FF2B5EF4-FFF2-40B4-BE49-F238E27FC236}">
                  <a16:creationId xmlns:a16="http://schemas.microsoft.com/office/drawing/2014/main" id="{78298E48-D230-1D42-A0E8-B640DD2F668D}"/>
                </a:ext>
              </a:extLst>
            </p:cNvPr>
            <p:cNvCxnSpPr>
              <a:cxnSpLocks/>
            </p:cNvCxnSpPr>
            <p:nvPr/>
          </p:nvCxnSpPr>
          <p:spPr>
            <a:xfrm>
              <a:off x="8230972" y="2324616"/>
              <a:ext cx="3154917" cy="477603"/>
            </a:xfrm>
            <a:prstGeom prst="straightConnector1">
              <a:avLst/>
            </a:prstGeom>
            <a:ln w="38100">
              <a:solidFill>
                <a:srgbClr val="0C4C88"/>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46E551E-78A6-F64A-A85E-045861F9C8A1}"/>
                </a:ext>
              </a:extLst>
            </p:cNvPr>
            <p:cNvSpPr txBox="1"/>
            <p:nvPr/>
          </p:nvSpPr>
          <p:spPr>
            <a:xfrm rot="501749">
              <a:off x="8879937" y="2171325"/>
              <a:ext cx="1998924" cy="400109"/>
            </a:xfrm>
            <a:prstGeom prst="rect">
              <a:avLst/>
            </a:prstGeom>
            <a:noFill/>
          </p:spPr>
          <p:txBody>
            <a:bodyPr wrap="none" rtlCol="0">
              <a:spAutoFit/>
            </a:bodyPr>
            <a:lstStyle/>
            <a:p>
              <a:r>
                <a:rPr lang="en-US" sz="1350" dirty="0"/>
                <a:t>Liquidity Working</a:t>
              </a:r>
            </a:p>
          </p:txBody>
        </p:sp>
      </p:grpSp>
    </p:spTree>
    <p:extLst>
      <p:ext uri="{BB962C8B-B14F-4D97-AF65-F5344CB8AC3E}">
        <p14:creationId xmlns:p14="http://schemas.microsoft.com/office/powerpoint/2010/main" val="263854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19EA0-323F-834C-960E-611262C16217}"/>
              </a:ext>
            </a:extLst>
          </p:cNvPr>
          <p:cNvSpPr>
            <a:spLocks noGrp="1"/>
          </p:cNvSpPr>
          <p:nvPr>
            <p:ph type="title"/>
          </p:nvPr>
        </p:nvSpPr>
        <p:spPr>
          <a:ln>
            <a:solidFill>
              <a:srgbClr val="0432FF"/>
            </a:solidFill>
          </a:ln>
        </p:spPr>
        <p:txBody>
          <a:bodyPr>
            <a:normAutofit/>
          </a:bodyPr>
          <a:lstStyle/>
          <a:p>
            <a:r>
              <a:rPr lang="en-US" sz="2900" dirty="0">
                <a:solidFill>
                  <a:srgbClr val="0432FF"/>
                </a:solidFill>
              </a:rPr>
              <a:t>Federal Reserve: Support Corporations and Business</a:t>
            </a:r>
          </a:p>
        </p:txBody>
      </p:sp>
      <p:sp>
        <p:nvSpPr>
          <p:cNvPr id="3" name="Content Placeholder 2">
            <a:extLst>
              <a:ext uri="{FF2B5EF4-FFF2-40B4-BE49-F238E27FC236}">
                <a16:creationId xmlns:a16="http://schemas.microsoft.com/office/drawing/2014/main" id="{302D16FD-2777-0B46-B059-9B61CB7E75EC}"/>
              </a:ext>
            </a:extLst>
          </p:cNvPr>
          <p:cNvSpPr>
            <a:spLocks noGrp="1"/>
          </p:cNvSpPr>
          <p:nvPr>
            <p:ph idx="1"/>
          </p:nvPr>
        </p:nvSpPr>
        <p:spPr>
          <a:ln>
            <a:solidFill>
              <a:srgbClr val="ED6C22"/>
            </a:solidFill>
          </a:ln>
        </p:spPr>
        <p:txBody>
          <a:bodyPr>
            <a:normAutofit fontScale="70000" lnSpcReduction="20000"/>
          </a:bodyPr>
          <a:lstStyle/>
          <a:p>
            <a:r>
              <a:rPr lang="en-US" dirty="0"/>
              <a:t>Created the </a:t>
            </a:r>
            <a:r>
              <a:rPr lang="en-US" b="1" dirty="0">
                <a:solidFill>
                  <a:srgbClr val="0432FF"/>
                </a:solidFill>
              </a:rPr>
              <a:t>Primary Market Corporate Credit Facility  (PMCF) </a:t>
            </a:r>
            <a:r>
              <a:rPr lang="en-US" dirty="0"/>
              <a:t>allows the Fed to lend directly to corporations by buying new bond issuances and providing loans (3/17). </a:t>
            </a:r>
          </a:p>
          <a:p>
            <a:pPr lvl="1"/>
            <a:endParaRPr lang="en-US" dirty="0"/>
          </a:p>
          <a:p>
            <a:r>
              <a:rPr lang="en-US" dirty="0"/>
              <a:t>Instituted the </a:t>
            </a:r>
            <a:r>
              <a:rPr lang="en-US" b="1" dirty="0">
                <a:solidFill>
                  <a:srgbClr val="0432FF"/>
                </a:solidFill>
              </a:rPr>
              <a:t>Commercial Paper Funding Facility (CPFF) </a:t>
            </a:r>
            <a:r>
              <a:rPr lang="en-US" dirty="0"/>
              <a:t>the Fed can purchase commercial paper from firms at a given interest rate – effectively, the Fed is lending directly to firms. (3/17)</a:t>
            </a:r>
          </a:p>
          <a:p>
            <a:pPr lvl="1"/>
            <a:endParaRPr lang="en-US" dirty="0"/>
          </a:p>
          <a:p>
            <a:r>
              <a:rPr lang="en-US" b="1" dirty="0">
                <a:solidFill>
                  <a:srgbClr val="0432FF"/>
                </a:solidFill>
              </a:rPr>
              <a:t>Main Street (Expanded) Loan Facility: </a:t>
            </a:r>
            <a:r>
              <a:rPr lang="en-US" dirty="0"/>
              <a:t>Through the CARES Act these two programs offer four-year loans to US businesses with up to 10,000 employees or revenues less than $2.5 billion. (4/9)</a:t>
            </a:r>
            <a:br>
              <a:rPr lang="en-US" dirty="0"/>
            </a:br>
            <a:endParaRPr lang="en-US" dirty="0"/>
          </a:p>
          <a:p>
            <a:r>
              <a:rPr lang="en-US" b="1" dirty="0">
                <a:solidFill>
                  <a:srgbClr val="0432FF"/>
                </a:solidFill>
              </a:rPr>
              <a:t>Paycheck Protection Program Facility: </a:t>
            </a:r>
            <a:r>
              <a:rPr lang="en-US" dirty="0"/>
              <a:t>Facilitates loans under the Small Business Administration  Paycheck Protection Program</a:t>
            </a:r>
          </a:p>
          <a:p>
            <a:pPr lvl="1"/>
            <a:endParaRPr lang="en-US" dirty="0"/>
          </a:p>
          <a:p>
            <a:endParaRPr lang="en-US" dirty="0"/>
          </a:p>
        </p:txBody>
      </p:sp>
    </p:spTree>
    <p:extLst>
      <p:ext uri="{BB962C8B-B14F-4D97-AF65-F5344CB8AC3E}">
        <p14:creationId xmlns:p14="http://schemas.microsoft.com/office/powerpoint/2010/main" val="38198009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ED57A-D31B-4D48-9D22-564AD3AD21F9}"/>
              </a:ext>
            </a:extLst>
          </p:cNvPr>
          <p:cNvSpPr>
            <a:spLocks noGrp="1"/>
          </p:cNvSpPr>
          <p:nvPr>
            <p:ph type="title"/>
          </p:nvPr>
        </p:nvSpPr>
        <p:spPr>
          <a:ln>
            <a:solidFill>
              <a:srgbClr val="0432FF"/>
            </a:solidFill>
          </a:ln>
        </p:spPr>
        <p:txBody>
          <a:bodyPr>
            <a:normAutofit/>
          </a:bodyPr>
          <a:lstStyle/>
          <a:p>
            <a:r>
              <a:rPr lang="en-US" dirty="0">
                <a:solidFill>
                  <a:srgbClr val="0432FF"/>
                </a:solidFill>
              </a:rPr>
              <a:t>Federal Reserve: Other Support</a:t>
            </a:r>
          </a:p>
        </p:txBody>
      </p:sp>
      <p:sp>
        <p:nvSpPr>
          <p:cNvPr id="13" name="Slide Number Placeholder 3">
            <a:extLst>
              <a:ext uri="{FF2B5EF4-FFF2-40B4-BE49-F238E27FC236}">
                <a16:creationId xmlns:a16="http://schemas.microsoft.com/office/drawing/2014/main" id="{79F1C3D8-45DE-1342-8755-F50D683F1E94}"/>
              </a:ext>
            </a:extLst>
          </p:cNvPr>
          <p:cNvSpPr>
            <a:spLocks noGrp="1"/>
          </p:cNvSpPr>
          <p:nvPr>
            <p:ph type="sldNum" sz="quarter" idx="12"/>
          </p:nvPr>
        </p:nvSpPr>
        <p:spPr/>
        <p:txBody>
          <a:bodyPr/>
          <a:lstStyle/>
          <a:p>
            <a:fld id="{D9F085D5-EC86-4F6A-B501-C1359CB39116}" type="slidenum">
              <a:rPr lang="en-GB" smtClean="0"/>
              <a:t>32</a:t>
            </a:fld>
            <a:endParaRPr lang="en-GB"/>
          </a:p>
        </p:txBody>
      </p:sp>
      <p:sp>
        <p:nvSpPr>
          <p:cNvPr id="14" name="Content Placeholder 2">
            <a:extLst>
              <a:ext uri="{FF2B5EF4-FFF2-40B4-BE49-F238E27FC236}">
                <a16:creationId xmlns:a16="http://schemas.microsoft.com/office/drawing/2014/main" id="{8163FAEE-B73B-EB46-9A5A-95BCD0D78D60}"/>
              </a:ext>
            </a:extLst>
          </p:cNvPr>
          <p:cNvSpPr>
            <a:spLocks noGrp="1"/>
          </p:cNvSpPr>
          <p:nvPr>
            <p:ph idx="1"/>
          </p:nvPr>
        </p:nvSpPr>
        <p:spPr>
          <a:xfrm>
            <a:off x="609600" y="1600201"/>
            <a:ext cx="10820400" cy="4525963"/>
          </a:xfrm>
          <a:ln>
            <a:solidFill>
              <a:srgbClr val="ED6C22"/>
            </a:solidFill>
          </a:ln>
        </p:spPr>
        <p:txBody>
          <a:bodyPr>
            <a:normAutofit fontScale="70000" lnSpcReduction="20000"/>
          </a:bodyPr>
          <a:lstStyle/>
          <a:p>
            <a:r>
              <a:rPr lang="en-US" dirty="0"/>
              <a:t>Support for Households and Consumers:</a:t>
            </a:r>
          </a:p>
          <a:p>
            <a:pPr lvl="1"/>
            <a:r>
              <a:rPr lang="en-US" dirty="0"/>
              <a:t>Re-instituted </a:t>
            </a:r>
            <a:r>
              <a:rPr lang="en-US" dirty="0">
                <a:solidFill>
                  <a:srgbClr val="0432FF"/>
                </a:solidFill>
              </a:rPr>
              <a:t>Term Asset-Backed Securities Loan Facility (TALF) </a:t>
            </a:r>
            <a:r>
              <a:rPr lang="en-US" dirty="0"/>
              <a:t>by which the Fed lends to holders of asset backed securities that are collateralized by new loans.  Extended this program to include existing commercial mortgage-backed securities and newly issued collateralized debt obligations.</a:t>
            </a:r>
          </a:p>
          <a:p>
            <a:pPr lvl="1"/>
            <a:endParaRPr lang="en-US" dirty="0"/>
          </a:p>
          <a:p>
            <a:pPr lvl="1"/>
            <a:endParaRPr lang="en-US" dirty="0"/>
          </a:p>
          <a:p>
            <a:r>
              <a:rPr lang="en-US" dirty="0"/>
              <a:t>Support for States and Municipalities</a:t>
            </a:r>
          </a:p>
          <a:p>
            <a:pPr lvl="1"/>
            <a:r>
              <a:rPr lang="en-US" dirty="0"/>
              <a:t>The municipal bond market exhibited signs of stress in March it was becoming increasingly hard to borrow in the Muni-market.  The Fed created the Municipal Lending Facility to lend directly to state and local governments. </a:t>
            </a:r>
          </a:p>
          <a:p>
            <a:pPr lvl="1"/>
            <a:r>
              <a:rPr lang="en-US" dirty="0"/>
              <a:t>Also expanded eligible collateral to include municipal debt in the MMLF and CPFF market.</a:t>
            </a:r>
          </a:p>
          <a:p>
            <a:endParaRPr lang="en-US" dirty="0"/>
          </a:p>
        </p:txBody>
      </p:sp>
    </p:spTree>
    <p:extLst>
      <p:ext uri="{BB962C8B-B14F-4D97-AF65-F5344CB8AC3E}">
        <p14:creationId xmlns:p14="http://schemas.microsoft.com/office/powerpoint/2010/main" val="343212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dissolve">
                                      <p:cBhvr>
                                        <p:cTn id="7" dur="500"/>
                                        <p:tgtEl>
                                          <p:spTgt spid="14">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dissolve">
                                      <p:cBhvr>
                                        <p:cTn id="10" dur="500"/>
                                        <p:tgtEl>
                                          <p:spTgt spid="1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animEffect transition="in" filter="dissolve">
                                      <p:cBhvr>
                                        <p:cTn id="15" dur="500"/>
                                        <p:tgtEl>
                                          <p:spTgt spid="14">
                                            <p:txEl>
                                              <p:pRg st="4" end="4"/>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4">
                                            <p:txEl>
                                              <p:pRg st="5" end="5"/>
                                            </p:txEl>
                                          </p:spTgt>
                                        </p:tgtEl>
                                        <p:attrNameLst>
                                          <p:attrName>style.visibility</p:attrName>
                                        </p:attrNameLst>
                                      </p:cBhvr>
                                      <p:to>
                                        <p:strVal val="visible"/>
                                      </p:to>
                                    </p:set>
                                    <p:animEffect transition="in" filter="dissolve">
                                      <p:cBhvr>
                                        <p:cTn id="18" dur="500"/>
                                        <p:tgtEl>
                                          <p:spTgt spid="14">
                                            <p:txEl>
                                              <p:pRg st="5" end="5"/>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4">
                                            <p:txEl>
                                              <p:pRg st="6" end="6"/>
                                            </p:txEl>
                                          </p:spTgt>
                                        </p:tgtEl>
                                        <p:attrNameLst>
                                          <p:attrName>style.visibility</p:attrName>
                                        </p:attrNameLst>
                                      </p:cBhvr>
                                      <p:to>
                                        <p:strVal val="visible"/>
                                      </p:to>
                                    </p:set>
                                    <p:animEffect transition="in" filter="dissolve">
                                      <p:cBhvr>
                                        <p:cTn id="21"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0382-BF52-4F2F-B629-32F2A0487C2D}"/>
              </a:ext>
            </a:extLst>
          </p:cNvPr>
          <p:cNvSpPr>
            <a:spLocks noGrp="1"/>
          </p:cNvSpPr>
          <p:nvPr>
            <p:ph type="title"/>
          </p:nvPr>
        </p:nvSpPr>
        <p:spPr>
          <a:ln>
            <a:solidFill>
              <a:srgbClr val="0432FF"/>
            </a:solidFill>
          </a:ln>
        </p:spPr>
        <p:txBody>
          <a:bodyPr/>
          <a:lstStyle/>
          <a:p>
            <a:r>
              <a:rPr lang="en-US" dirty="0">
                <a:solidFill>
                  <a:srgbClr val="0432FF"/>
                </a:solidFill>
              </a:rPr>
              <a:t>How Do We Pay for This?</a:t>
            </a:r>
          </a:p>
        </p:txBody>
      </p:sp>
      <p:sp>
        <p:nvSpPr>
          <p:cNvPr id="4" name="Slide Number Placeholder 3">
            <a:extLst>
              <a:ext uri="{FF2B5EF4-FFF2-40B4-BE49-F238E27FC236}">
                <a16:creationId xmlns:a16="http://schemas.microsoft.com/office/drawing/2014/main" id="{65194118-F0D2-4B60-AD1D-24BD4FC92DCA}"/>
              </a:ext>
            </a:extLst>
          </p:cNvPr>
          <p:cNvSpPr>
            <a:spLocks noGrp="1"/>
          </p:cNvSpPr>
          <p:nvPr>
            <p:ph type="sldNum" sz="quarter" idx="12"/>
          </p:nvPr>
        </p:nvSpPr>
        <p:spPr/>
        <p:txBody>
          <a:bodyPr/>
          <a:lstStyle/>
          <a:p>
            <a:fld id="{D9F085D5-EC86-4F6A-B501-C1359CB39116}" type="slidenum">
              <a:rPr lang="en-GB" smtClean="0"/>
              <a:t>33</a:t>
            </a:fld>
            <a:endParaRPr lang="en-GB" dirty="0"/>
          </a:p>
        </p:txBody>
      </p:sp>
      <p:pic>
        <p:nvPicPr>
          <p:cNvPr id="12" name="Picture 11">
            <a:extLst>
              <a:ext uri="{FF2B5EF4-FFF2-40B4-BE49-F238E27FC236}">
                <a16:creationId xmlns:a16="http://schemas.microsoft.com/office/drawing/2014/main" id="{5A98D224-0C37-7C45-9E15-11BBE68591D3}"/>
              </a:ext>
            </a:extLst>
          </p:cNvPr>
          <p:cNvPicPr>
            <a:picLocks noChangeAspect="1"/>
          </p:cNvPicPr>
          <p:nvPr/>
        </p:nvPicPr>
        <p:blipFill>
          <a:blip r:embed="rId2"/>
          <a:stretch>
            <a:fillRect/>
          </a:stretch>
        </p:blipFill>
        <p:spPr>
          <a:xfrm>
            <a:off x="1730484" y="1417638"/>
            <a:ext cx="8406744" cy="3973734"/>
          </a:xfrm>
          <a:prstGeom prst="rect">
            <a:avLst/>
          </a:prstGeom>
        </p:spPr>
      </p:pic>
      <p:sp>
        <p:nvSpPr>
          <p:cNvPr id="3" name="Content Placeholder 2">
            <a:extLst>
              <a:ext uri="{FF2B5EF4-FFF2-40B4-BE49-F238E27FC236}">
                <a16:creationId xmlns:a16="http://schemas.microsoft.com/office/drawing/2014/main" id="{049C7CFC-9044-4C62-B7C4-95BF60C2240B}"/>
              </a:ext>
            </a:extLst>
          </p:cNvPr>
          <p:cNvSpPr>
            <a:spLocks noGrp="1"/>
          </p:cNvSpPr>
          <p:nvPr>
            <p:ph idx="1"/>
          </p:nvPr>
        </p:nvSpPr>
        <p:spPr>
          <a:xfrm>
            <a:off x="1990506" y="5143730"/>
            <a:ext cx="7886700" cy="2082133"/>
          </a:xfrm>
        </p:spPr>
        <p:txBody>
          <a:bodyPr/>
          <a:lstStyle/>
          <a:p>
            <a:r>
              <a:rPr lang="en-US" sz="2000" dirty="0"/>
              <a:t>Deficit was forecast at 4.9% of GDP – likely to exceed 10% of GDP</a:t>
            </a:r>
          </a:p>
          <a:p>
            <a:r>
              <a:rPr lang="en-US" sz="2000" dirty="0"/>
              <a:t>Good News:  Treasury Interest Rates are Near Zero</a:t>
            </a:r>
          </a:p>
          <a:p>
            <a:r>
              <a:rPr lang="en-US" sz="2000" dirty="0"/>
              <a:t>Bad News:  The Long-term Budget Outlook was already a Mess</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7135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ED57A-D31B-4D48-9D22-564AD3AD21F9}"/>
              </a:ext>
            </a:extLst>
          </p:cNvPr>
          <p:cNvSpPr>
            <a:spLocks noGrp="1"/>
          </p:cNvSpPr>
          <p:nvPr>
            <p:ph type="title"/>
          </p:nvPr>
        </p:nvSpPr>
        <p:spPr>
          <a:ln>
            <a:solidFill>
              <a:srgbClr val="0432FF"/>
            </a:solidFill>
          </a:ln>
        </p:spPr>
        <p:txBody>
          <a:bodyPr>
            <a:normAutofit/>
          </a:bodyPr>
          <a:lstStyle/>
          <a:p>
            <a:r>
              <a:rPr lang="en-US" dirty="0">
                <a:solidFill>
                  <a:srgbClr val="0432FF"/>
                </a:solidFill>
              </a:rPr>
              <a:t>Economic Forecast</a:t>
            </a:r>
          </a:p>
        </p:txBody>
      </p:sp>
      <p:sp>
        <p:nvSpPr>
          <p:cNvPr id="13" name="Slide Number Placeholder 3">
            <a:extLst>
              <a:ext uri="{FF2B5EF4-FFF2-40B4-BE49-F238E27FC236}">
                <a16:creationId xmlns:a16="http://schemas.microsoft.com/office/drawing/2014/main" id="{79F1C3D8-45DE-1342-8755-F50D683F1E94}"/>
              </a:ext>
            </a:extLst>
          </p:cNvPr>
          <p:cNvSpPr>
            <a:spLocks noGrp="1"/>
          </p:cNvSpPr>
          <p:nvPr>
            <p:ph type="sldNum" sz="quarter" idx="12"/>
          </p:nvPr>
        </p:nvSpPr>
        <p:spPr/>
        <p:txBody>
          <a:bodyPr/>
          <a:lstStyle/>
          <a:p>
            <a:fld id="{D9F085D5-EC86-4F6A-B501-C1359CB39116}" type="slidenum">
              <a:rPr lang="en-GB" smtClean="0"/>
              <a:t>34</a:t>
            </a:fld>
            <a:endParaRPr lang="en-GB"/>
          </a:p>
        </p:txBody>
      </p:sp>
      <p:sp>
        <p:nvSpPr>
          <p:cNvPr id="14" name="Content Placeholder 2">
            <a:extLst>
              <a:ext uri="{FF2B5EF4-FFF2-40B4-BE49-F238E27FC236}">
                <a16:creationId xmlns:a16="http://schemas.microsoft.com/office/drawing/2014/main" id="{8163FAEE-B73B-EB46-9A5A-95BCD0D78D60}"/>
              </a:ext>
            </a:extLst>
          </p:cNvPr>
          <p:cNvSpPr>
            <a:spLocks noGrp="1"/>
          </p:cNvSpPr>
          <p:nvPr>
            <p:ph idx="1"/>
          </p:nvPr>
        </p:nvSpPr>
        <p:spPr>
          <a:xfrm>
            <a:off x="729049" y="1600201"/>
            <a:ext cx="10688593" cy="4525963"/>
          </a:xfrm>
          <a:ln>
            <a:solidFill>
              <a:srgbClr val="ED6C22"/>
            </a:solidFill>
          </a:ln>
        </p:spPr>
        <p:txBody>
          <a:bodyPr>
            <a:normAutofit/>
          </a:bodyPr>
          <a:lstStyle/>
          <a:p>
            <a:r>
              <a:rPr lang="en-US" dirty="0"/>
              <a:t>Most economic forecasts have GDP in the United States contracting by 5.0% for 2020. </a:t>
            </a:r>
          </a:p>
          <a:p>
            <a:r>
              <a:rPr lang="en-US" dirty="0"/>
              <a:t>Most economic forecasts have world GDP falling in by about -3.0%</a:t>
            </a:r>
          </a:p>
          <a:p>
            <a:r>
              <a:rPr lang="en-US" dirty="0"/>
              <a:t>The consensus is that that real GDP will start to recover in the third or fourth quarter. </a:t>
            </a:r>
          </a:p>
        </p:txBody>
      </p:sp>
    </p:spTree>
    <p:extLst>
      <p:ext uri="{BB962C8B-B14F-4D97-AF65-F5344CB8AC3E}">
        <p14:creationId xmlns:p14="http://schemas.microsoft.com/office/powerpoint/2010/main" val="296752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dissolv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dissolv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dissolve">
                                      <p:cBhvr>
                                        <p:cTn id="1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7D7BA-683C-8C46-B8CF-EF883CE52527}"/>
              </a:ext>
            </a:extLst>
          </p:cNvPr>
          <p:cNvSpPr>
            <a:spLocks noGrp="1"/>
          </p:cNvSpPr>
          <p:nvPr>
            <p:ph type="title"/>
          </p:nvPr>
        </p:nvSpPr>
        <p:spPr>
          <a:ln>
            <a:solidFill>
              <a:srgbClr val="0432FF"/>
            </a:solidFill>
          </a:ln>
        </p:spPr>
        <p:txBody>
          <a:bodyPr/>
          <a:lstStyle/>
          <a:p>
            <a:r>
              <a:rPr lang="en-US" dirty="0">
                <a:solidFill>
                  <a:srgbClr val="0432FF"/>
                </a:solidFill>
              </a:rPr>
              <a:t>Public Policy: Shelter in Place</a:t>
            </a:r>
          </a:p>
        </p:txBody>
      </p:sp>
      <p:sp>
        <p:nvSpPr>
          <p:cNvPr id="3" name="Content Placeholder 2">
            <a:extLst>
              <a:ext uri="{FF2B5EF4-FFF2-40B4-BE49-F238E27FC236}">
                <a16:creationId xmlns:a16="http://schemas.microsoft.com/office/drawing/2014/main" id="{F02C9A93-A586-F742-93FE-BEAC1232F01D}"/>
              </a:ext>
            </a:extLst>
          </p:cNvPr>
          <p:cNvSpPr>
            <a:spLocks noGrp="1"/>
          </p:cNvSpPr>
          <p:nvPr>
            <p:ph idx="1"/>
          </p:nvPr>
        </p:nvSpPr>
        <p:spPr>
          <a:ln>
            <a:solidFill>
              <a:srgbClr val="EA6A20"/>
            </a:solidFill>
          </a:ln>
        </p:spPr>
        <p:txBody>
          <a:bodyPr/>
          <a:lstStyle/>
          <a:p>
            <a:r>
              <a:rPr lang="en-US" dirty="0"/>
              <a:t>We do not know much about the transmission mechanism – differing views of health risks by the general population.</a:t>
            </a:r>
          </a:p>
          <a:p>
            <a:r>
              <a:rPr lang="en-US" dirty="0"/>
              <a:t>Acts as a coordination policy between owners and employees.</a:t>
            </a:r>
          </a:p>
          <a:p>
            <a:r>
              <a:rPr lang="en-US" dirty="0"/>
              <a:t>Recovery may be quicker when the SIP are lifted.</a:t>
            </a:r>
          </a:p>
        </p:txBody>
      </p:sp>
      <p:pic>
        <p:nvPicPr>
          <p:cNvPr id="4" name="Picture 3" descr="Tiger_CB__copur.png">
            <a:extLst>
              <a:ext uri="{FF2B5EF4-FFF2-40B4-BE49-F238E27FC236}">
                <a16:creationId xmlns:a16="http://schemas.microsoft.com/office/drawing/2014/main" id="{6B02ECC2-2B91-EB45-9825-A897C9BBDB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9242" y="6113201"/>
            <a:ext cx="2081559" cy="630304"/>
          </a:xfrm>
          <a:prstGeom prst="rect">
            <a:avLst/>
          </a:prstGeom>
        </p:spPr>
      </p:pic>
    </p:spTree>
    <p:extLst>
      <p:ext uri="{BB962C8B-B14F-4D97-AF65-F5344CB8AC3E}">
        <p14:creationId xmlns:p14="http://schemas.microsoft.com/office/powerpoint/2010/main" val="1314211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7D7BA-683C-8C46-B8CF-EF883CE52527}"/>
              </a:ext>
            </a:extLst>
          </p:cNvPr>
          <p:cNvSpPr>
            <a:spLocks noGrp="1"/>
          </p:cNvSpPr>
          <p:nvPr>
            <p:ph type="title"/>
          </p:nvPr>
        </p:nvSpPr>
        <p:spPr>
          <a:ln>
            <a:solidFill>
              <a:srgbClr val="0432FF"/>
            </a:solidFill>
          </a:ln>
        </p:spPr>
        <p:txBody>
          <a:bodyPr/>
          <a:lstStyle/>
          <a:p>
            <a:r>
              <a:rPr lang="en-US" dirty="0">
                <a:solidFill>
                  <a:srgbClr val="0432FF"/>
                </a:solidFill>
              </a:rPr>
              <a:t>Shelter in Place</a:t>
            </a:r>
          </a:p>
        </p:txBody>
      </p:sp>
      <p:sp>
        <p:nvSpPr>
          <p:cNvPr id="3" name="Content Placeholder 2">
            <a:extLst>
              <a:ext uri="{FF2B5EF4-FFF2-40B4-BE49-F238E27FC236}">
                <a16:creationId xmlns:a16="http://schemas.microsoft.com/office/drawing/2014/main" id="{F02C9A93-A586-F742-93FE-BEAC1232F01D}"/>
              </a:ext>
            </a:extLst>
          </p:cNvPr>
          <p:cNvSpPr>
            <a:spLocks noGrp="1"/>
          </p:cNvSpPr>
          <p:nvPr>
            <p:ph idx="1"/>
          </p:nvPr>
        </p:nvSpPr>
        <p:spPr>
          <a:ln>
            <a:solidFill>
              <a:srgbClr val="ED6C22"/>
            </a:solidFill>
          </a:ln>
        </p:spPr>
        <p:txBody>
          <a:bodyPr>
            <a:normAutofit fontScale="62500" lnSpcReduction="20000"/>
          </a:bodyPr>
          <a:lstStyle/>
          <a:p>
            <a:r>
              <a:rPr lang="en-US" dirty="0"/>
              <a:t>Early March: Clemson University began discussions of our contingency plans and canceling “non-essential” events that could potentially put individuals at risk.</a:t>
            </a:r>
          </a:p>
          <a:p>
            <a:r>
              <a:rPr lang="en-US" dirty="0"/>
              <a:t>March 6 — SXSW canceled</a:t>
            </a:r>
          </a:p>
          <a:p>
            <a:r>
              <a:rPr lang="en-US" dirty="0"/>
              <a:t>March 10 — Ivy League cancels its basketball tournament</a:t>
            </a:r>
          </a:p>
          <a:p>
            <a:r>
              <a:rPr lang="en-US" dirty="0"/>
              <a:t>March 11 — March Madness will be played without fans</a:t>
            </a:r>
          </a:p>
          <a:p>
            <a:r>
              <a:rPr lang="en-US" dirty="0"/>
              <a:t>March 12 — March Madness canceled</a:t>
            </a:r>
          </a:p>
          <a:p>
            <a:r>
              <a:rPr lang="en-US" dirty="0"/>
              <a:t>March 12 — Cato Institute and Brookings Institution shift to mandatory telework</a:t>
            </a:r>
          </a:p>
          <a:p>
            <a:r>
              <a:rPr lang="en-US" dirty="0"/>
              <a:t>March 13 — Masters and Boston Marathon postponed</a:t>
            </a:r>
          </a:p>
          <a:p>
            <a:r>
              <a:rPr lang="en-US" dirty="0"/>
              <a:t>March 15 — CDC recommends cancellation of events involving 50+ people</a:t>
            </a:r>
          </a:p>
          <a:p>
            <a:r>
              <a:rPr lang="en-US" dirty="0"/>
              <a:t>March 16 — Kentucky Derby postponed</a:t>
            </a:r>
          </a:p>
          <a:p>
            <a:r>
              <a:rPr lang="en-US" dirty="0"/>
              <a:t>March 19 — California becomes the first state to issue a stay‐​home and business‐​closing order</a:t>
            </a:r>
          </a:p>
          <a:p>
            <a:pPr marL="0" indent="0">
              <a:buNone/>
            </a:pPr>
            <a:endParaRPr lang="en-US" dirty="0"/>
          </a:p>
          <a:p>
            <a:endParaRPr lang="en-US" dirty="0"/>
          </a:p>
          <a:p>
            <a:endParaRPr lang="en-US" dirty="0"/>
          </a:p>
        </p:txBody>
      </p:sp>
      <p:pic>
        <p:nvPicPr>
          <p:cNvPr id="4" name="Picture 3" descr="Tiger_CB__copur.png">
            <a:extLst>
              <a:ext uri="{FF2B5EF4-FFF2-40B4-BE49-F238E27FC236}">
                <a16:creationId xmlns:a16="http://schemas.microsoft.com/office/drawing/2014/main" id="{6B02ECC2-2B91-EB45-9825-A897C9BBDB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9242" y="6113201"/>
            <a:ext cx="2081559" cy="630304"/>
          </a:xfrm>
          <a:prstGeom prst="rect">
            <a:avLst/>
          </a:prstGeom>
        </p:spPr>
      </p:pic>
    </p:spTree>
    <p:extLst>
      <p:ext uri="{BB962C8B-B14F-4D97-AF65-F5344CB8AC3E}">
        <p14:creationId xmlns:p14="http://schemas.microsoft.com/office/powerpoint/2010/main" val="6864743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C02D75-75AF-C14E-9884-4C095224F756}"/>
              </a:ext>
            </a:extLst>
          </p:cNvPr>
          <p:cNvSpPr>
            <a:spLocks noGrp="1"/>
          </p:cNvSpPr>
          <p:nvPr>
            <p:ph type="title"/>
          </p:nvPr>
        </p:nvSpPr>
        <p:spPr>
          <a:ln>
            <a:solidFill>
              <a:srgbClr val="522D80"/>
            </a:solidFill>
          </a:ln>
        </p:spPr>
        <p:txBody>
          <a:bodyPr/>
          <a:lstStyle/>
          <a:p>
            <a:r>
              <a:rPr lang="en-US" dirty="0">
                <a:solidFill>
                  <a:srgbClr val="522D80"/>
                </a:solidFill>
              </a:rPr>
              <a:t>Shelter in Place</a:t>
            </a:r>
          </a:p>
        </p:txBody>
      </p:sp>
      <p:pic>
        <p:nvPicPr>
          <p:cNvPr id="13" name="Picture 12">
            <a:extLst>
              <a:ext uri="{FF2B5EF4-FFF2-40B4-BE49-F238E27FC236}">
                <a16:creationId xmlns:a16="http://schemas.microsoft.com/office/drawing/2014/main" id="{41B385C0-403B-844B-809C-57D60573EB2F}"/>
              </a:ext>
            </a:extLst>
          </p:cNvPr>
          <p:cNvPicPr>
            <a:picLocks noChangeAspect="1"/>
          </p:cNvPicPr>
          <p:nvPr/>
        </p:nvPicPr>
        <p:blipFill>
          <a:blip r:embed="rId2"/>
          <a:stretch>
            <a:fillRect/>
          </a:stretch>
        </p:blipFill>
        <p:spPr>
          <a:xfrm>
            <a:off x="2204545" y="1616782"/>
            <a:ext cx="7580586" cy="4038772"/>
          </a:xfrm>
          <a:prstGeom prst="rect">
            <a:avLst/>
          </a:prstGeom>
        </p:spPr>
      </p:pic>
      <p:pic>
        <p:nvPicPr>
          <p:cNvPr id="15" name="Picture 14" descr="Tiger_CB__copur.png">
            <a:extLst>
              <a:ext uri="{FF2B5EF4-FFF2-40B4-BE49-F238E27FC236}">
                <a16:creationId xmlns:a16="http://schemas.microsoft.com/office/drawing/2014/main" id="{A0158863-641B-5C41-BF5C-DBAD9702D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242" y="6113201"/>
            <a:ext cx="2081559" cy="630304"/>
          </a:xfrm>
          <a:prstGeom prst="rect">
            <a:avLst/>
          </a:prstGeom>
        </p:spPr>
      </p:pic>
    </p:spTree>
    <p:extLst>
      <p:ext uri="{BB962C8B-B14F-4D97-AF65-F5344CB8AC3E}">
        <p14:creationId xmlns:p14="http://schemas.microsoft.com/office/powerpoint/2010/main" val="28862499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51C8A-9298-42FA-AF1E-AA5FE42CA293}"/>
              </a:ext>
            </a:extLst>
          </p:cNvPr>
          <p:cNvSpPr>
            <a:spLocks noGrp="1"/>
          </p:cNvSpPr>
          <p:nvPr>
            <p:ph type="title"/>
          </p:nvPr>
        </p:nvSpPr>
        <p:spPr>
          <a:ln>
            <a:solidFill>
              <a:srgbClr val="0432FF"/>
            </a:solidFill>
          </a:ln>
        </p:spPr>
        <p:txBody>
          <a:bodyPr>
            <a:normAutofit/>
          </a:bodyPr>
          <a:lstStyle/>
          <a:p>
            <a:r>
              <a:rPr lang="en-US" dirty="0">
                <a:solidFill>
                  <a:srgbClr val="0432FF"/>
                </a:solidFill>
              </a:rPr>
              <a:t>Question: Recovery</a:t>
            </a:r>
          </a:p>
        </p:txBody>
      </p:sp>
      <p:sp>
        <p:nvSpPr>
          <p:cNvPr id="3" name="Content Placeholder 2">
            <a:extLst>
              <a:ext uri="{FF2B5EF4-FFF2-40B4-BE49-F238E27FC236}">
                <a16:creationId xmlns:a16="http://schemas.microsoft.com/office/drawing/2014/main" id="{C961016A-5AB9-44A5-B77D-2803577D27CF}"/>
              </a:ext>
            </a:extLst>
          </p:cNvPr>
          <p:cNvSpPr>
            <a:spLocks noGrp="1"/>
          </p:cNvSpPr>
          <p:nvPr>
            <p:ph idx="1"/>
          </p:nvPr>
        </p:nvSpPr>
        <p:spPr>
          <a:ln>
            <a:solidFill>
              <a:srgbClr val="ED6C22"/>
            </a:solidFill>
          </a:ln>
        </p:spPr>
        <p:txBody>
          <a:bodyPr>
            <a:normAutofit fontScale="55000" lnSpcReduction="20000"/>
          </a:bodyPr>
          <a:lstStyle/>
          <a:p>
            <a:r>
              <a:rPr lang="en-US" dirty="0"/>
              <a:t>What sectors are likely to recover the fastest?</a:t>
            </a:r>
          </a:p>
          <a:p>
            <a:pPr lvl="1"/>
            <a:r>
              <a:rPr lang="en-US" dirty="0"/>
              <a:t>Expect that offices and factories would be the first  to open back up.</a:t>
            </a:r>
          </a:p>
          <a:p>
            <a:pPr lvl="1"/>
            <a:r>
              <a:rPr lang="en-US" dirty="0"/>
              <a:t>Small retailers with limited customers </a:t>
            </a:r>
          </a:p>
          <a:p>
            <a:pPr lvl="1"/>
            <a:r>
              <a:rPr lang="en-US" dirty="0"/>
              <a:t>Barbershops and beauty salons / Eye doctors and Dentists</a:t>
            </a:r>
          </a:p>
          <a:p>
            <a:pPr lvl="1"/>
            <a:r>
              <a:rPr lang="en-US" dirty="0"/>
              <a:t>Restaurants </a:t>
            </a:r>
          </a:p>
          <a:p>
            <a:pPr lvl="1"/>
            <a:r>
              <a:rPr lang="en-US" dirty="0"/>
              <a:t>Lastly: events with large crowds.</a:t>
            </a:r>
          </a:p>
          <a:p>
            <a:r>
              <a:rPr lang="en-US" dirty="0"/>
              <a:t>Winners: </a:t>
            </a:r>
          </a:p>
          <a:p>
            <a:pPr lvl="1"/>
            <a:r>
              <a:rPr lang="en-US" dirty="0"/>
              <a:t>Technology,</a:t>
            </a:r>
          </a:p>
          <a:p>
            <a:pPr lvl="1"/>
            <a:r>
              <a:rPr lang="en-US" dirty="0"/>
              <a:t>Industries that can adapt the fastest</a:t>
            </a:r>
          </a:p>
          <a:p>
            <a:r>
              <a:rPr lang="en-US" dirty="0"/>
              <a:t>Negatively Impacted</a:t>
            </a:r>
          </a:p>
          <a:p>
            <a:pPr lvl="1"/>
            <a:r>
              <a:rPr lang="en-US" dirty="0"/>
              <a:t>Individuals with lower educational attainment or those working in sectors where automation can replace face-to-face contact.</a:t>
            </a:r>
          </a:p>
          <a:p>
            <a:pPr lvl="1"/>
            <a:r>
              <a:rPr lang="en-US" dirty="0"/>
              <a:t>Energy markets</a:t>
            </a:r>
          </a:p>
          <a:p>
            <a:r>
              <a:rPr lang="en-US" dirty="0"/>
              <a:t>Structural Change:</a:t>
            </a:r>
          </a:p>
          <a:p>
            <a:pPr lvl="1"/>
            <a:r>
              <a:rPr lang="en-US" dirty="0"/>
              <a:t>More investment in (public) health</a:t>
            </a:r>
          </a:p>
          <a:p>
            <a:pPr lvl="1"/>
            <a:r>
              <a:rPr lang="en-US" dirty="0"/>
              <a:t>Airlines (teleconferencing)</a:t>
            </a:r>
          </a:p>
          <a:p>
            <a:pPr lvl="1"/>
            <a:r>
              <a:rPr lang="en-US" dirty="0"/>
              <a:t>Telemedicine, telecommuting, education</a:t>
            </a:r>
          </a:p>
        </p:txBody>
      </p:sp>
      <p:sp>
        <p:nvSpPr>
          <p:cNvPr id="4" name="Slide Number Placeholder 3">
            <a:extLst>
              <a:ext uri="{FF2B5EF4-FFF2-40B4-BE49-F238E27FC236}">
                <a16:creationId xmlns:a16="http://schemas.microsoft.com/office/drawing/2014/main" id="{B8CD6F96-2281-41B7-9219-0F5089AECD8B}"/>
              </a:ext>
            </a:extLst>
          </p:cNvPr>
          <p:cNvSpPr>
            <a:spLocks noGrp="1"/>
          </p:cNvSpPr>
          <p:nvPr>
            <p:ph type="sldNum" sz="quarter" idx="12"/>
          </p:nvPr>
        </p:nvSpPr>
        <p:spPr/>
        <p:txBody>
          <a:bodyPr/>
          <a:lstStyle/>
          <a:p>
            <a:fld id="{D9F085D5-EC86-4F6A-B501-C1359CB39116}" type="slidenum">
              <a:rPr lang="en-GB" smtClean="0"/>
              <a:t>38</a:t>
            </a:fld>
            <a:endParaRPr lang="en-GB" dirty="0"/>
          </a:p>
        </p:txBody>
      </p:sp>
    </p:spTree>
    <p:extLst>
      <p:ext uri="{BB962C8B-B14F-4D97-AF65-F5344CB8AC3E}">
        <p14:creationId xmlns:p14="http://schemas.microsoft.com/office/powerpoint/2010/main" val="274474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fade">
                                      <p:cBhvr>
                                        <p:cTn id="50" dur="500"/>
                                        <p:tgtEl>
                                          <p:spTgt spid="3">
                                            <p:txEl>
                                              <p:pRg st="10" end="10"/>
                                            </p:txEl>
                                          </p:spTgt>
                                        </p:tgtEl>
                                      </p:cBhvr>
                                    </p:animEffect>
                                  </p:childTnLst>
                                </p:cTn>
                              </p:par>
                            </p:childTnLst>
                          </p:cTn>
                        </p:par>
                        <p:par>
                          <p:cTn id="51" fill="hold">
                            <p:stCondLst>
                              <p:cond delay="1000"/>
                            </p:stCondLst>
                            <p:childTnLst>
                              <p:par>
                                <p:cTn id="52" presetID="10" presetClass="entr" presetSubtype="0" fill="hold" nodeType="after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fade">
                                      <p:cBhvr>
                                        <p:cTn id="54" dur="500"/>
                                        <p:tgtEl>
                                          <p:spTgt spid="3">
                                            <p:txEl>
                                              <p:pRg st="11" end="1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Effect transition="in" filter="fade">
                                      <p:cBhvr>
                                        <p:cTn id="59" dur="500"/>
                                        <p:tgtEl>
                                          <p:spTgt spid="3">
                                            <p:txEl>
                                              <p:pRg st="12" end="12"/>
                                            </p:txEl>
                                          </p:spTgt>
                                        </p:tgtEl>
                                      </p:cBhvr>
                                    </p:animEffect>
                                  </p:childTnLst>
                                </p:cTn>
                              </p:par>
                            </p:childTnLst>
                          </p:cTn>
                        </p:par>
                        <p:par>
                          <p:cTn id="60" fill="hold">
                            <p:stCondLst>
                              <p:cond delay="500"/>
                            </p:stCondLst>
                            <p:childTnLst>
                              <p:par>
                                <p:cTn id="61" presetID="10" presetClass="entr" presetSubtype="0" fill="hold" nodeType="after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animEffect transition="in" filter="fade">
                                      <p:cBhvr>
                                        <p:cTn id="63" dur="500"/>
                                        <p:tgtEl>
                                          <p:spTgt spid="3">
                                            <p:txEl>
                                              <p:pRg st="13" end="13"/>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3">
                                            <p:txEl>
                                              <p:pRg st="14" end="14"/>
                                            </p:txEl>
                                          </p:spTgt>
                                        </p:tgtEl>
                                        <p:attrNameLst>
                                          <p:attrName>style.visibility</p:attrName>
                                        </p:attrNameLst>
                                      </p:cBhvr>
                                      <p:to>
                                        <p:strVal val="visible"/>
                                      </p:to>
                                    </p:set>
                                    <p:animEffect transition="in" filter="fade">
                                      <p:cBhvr>
                                        <p:cTn id="66" dur="500"/>
                                        <p:tgtEl>
                                          <p:spTgt spid="3">
                                            <p:txEl>
                                              <p:pRg st="14" end="14"/>
                                            </p:txEl>
                                          </p:spTgt>
                                        </p:tgtEl>
                                      </p:cBhvr>
                                    </p:animEffect>
                                  </p:childTnLst>
                                </p:cTn>
                              </p:par>
                            </p:childTnLst>
                          </p:cTn>
                        </p:par>
                        <p:par>
                          <p:cTn id="67" fill="hold">
                            <p:stCondLst>
                              <p:cond delay="1000"/>
                            </p:stCondLst>
                            <p:childTnLst>
                              <p:par>
                                <p:cTn id="68" presetID="10" presetClass="entr" presetSubtype="0" fill="hold" nodeType="afterEffect">
                                  <p:stCondLst>
                                    <p:cond delay="0"/>
                                  </p:stCondLst>
                                  <p:childTnLst>
                                    <p:set>
                                      <p:cBhvr>
                                        <p:cTn id="69" dur="1" fill="hold">
                                          <p:stCondLst>
                                            <p:cond delay="0"/>
                                          </p:stCondLst>
                                        </p:cTn>
                                        <p:tgtEl>
                                          <p:spTgt spid="3">
                                            <p:txEl>
                                              <p:pRg st="15" end="15"/>
                                            </p:txEl>
                                          </p:spTgt>
                                        </p:tgtEl>
                                        <p:attrNameLst>
                                          <p:attrName>style.visibility</p:attrName>
                                        </p:attrNameLst>
                                      </p:cBhvr>
                                      <p:to>
                                        <p:strVal val="visible"/>
                                      </p:to>
                                    </p:set>
                                    <p:animEffect transition="in" filter="fade">
                                      <p:cBhvr>
                                        <p:cTn id="70"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51C8A-9298-42FA-AF1E-AA5FE42CA293}"/>
              </a:ext>
            </a:extLst>
          </p:cNvPr>
          <p:cNvSpPr>
            <a:spLocks noGrp="1"/>
          </p:cNvSpPr>
          <p:nvPr>
            <p:ph type="title"/>
          </p:nvPr>
        </p:nvSpPr>
        <p:spPr>
          <a:ln>
            <a:solidFill>
              <a:srgbClr val="0432FF"/>
            </a:solidFill>
          </a:ln>
        </p:spPr>
        <p:txBody>
          <a:bodyPr>
            <a:normAutofit/>
          </a:bodyPr>
          <a:lstStyle/>
          <a:p>
            <a:r>
              <a:rPr lang="en-US" dirty="0">
                <a:solidFill>
                  <a:srgbClr val="0432FF"/>
                </a:solidFill>
              </a:rPr>
              <a:t>Question: Health of the Economy</a:t>
            </a:r>
          </a:p>
        </p:txBody>
      </p:sp>
      <p:sp>
        <p:nvSpPr>
          <p:cNvPr id="3" name="Content Placeholder 2">
            <a:extLst>
              <a:ext uri="{FF2B5EF4-FFF2-40B4-BE49-F238E27FC236}">
                <a16:creationId xmlns:a16="http://schemas.microsoft.com/office/drawing/2014/main" id="{C961016A-5AB9-44A5-B77D-2803577D27CF}"/>
              </a:ext>
            </a:extLst>
          </p:cNvPr>
          <p:cNvSpPr>
            <a:spLocks noGrp="1"/>
          </p:cNvSpPr>
          <p:nvPr>
            <p:ph idx="1"/>
          </p:nvPr>
        </p:nvSpPr>
        <p:spPr>
          <a:ln>
            <a:solidFill>
              <a:srgbClr val="ED6C22"/>
            </a:solidFill>
          </a:ln>
        </p:spPr>
        <p:txBody>
          <a:bodyPr>
            <a:normAutofit fontScale="85000" lnSpcReduction="20000"/>
          </a:bodyPr>
          <a:lstStyle/>
          <a:p>
            <a:r>
              <a:rPr lang="en-US" dirty="0"/>
              <a:t>Safe and Effective Tests are a Prerequisite:</a:t>
            </a:r>
          </a:p>
          <a:p>
            <a:pPr lvl="1"/>
            <a:r>
              <a:rPr lang="en-US" dirty="0"/>
              <a:t>Quick tests for who may have the virus.</a:t>
            </a:r>
          </a:p>
          <a:p>
            <a:pPr lvl="1"/>
            <a:r>
              <a:rPr lang="en-US" dirty="0"/>
              <a:t>Ability to random test a fraction of the population.</a:t>
            </a:r>
          </a:p>
          <a:p>
            <a:pPr lvl="1"/>
            <a:r>
              <a:rPr lang="en-US" dirty="0"/>
              <a:t>Tests for who has antibodies against the virus.</a:t>
            </a:r>
          </a:p>
          <a:p>
            <a:pPr lvl="1"/>
            <a:r>
              <a:rPr lang="en-US" dirty="0"/>
              <a:t>Better tracking and containment of outbreaks</a:t>
            </a:r>
          </a:p>
          <a:p>
            <a:r>
              <a:rPr lang="en-US" dirty="0"/>
              <a:t>Without these prerequisites, the “Costs” of reopening are high.</a:t>
            </a:r>
          </a:p>
          <a:p>
            <a:r>
              <a:rPr lang="en-US" dirty="0"/>
              <a:t>Reopen slowly and strategically -- be prepared to reimpose stay at home:  </a:t>
            </a:r>
          </a:p>
          <a:p>
            <a:r>
              <a:rPr lang="en-US" dirty="0"/>
              <a:t>Full reopening and consumer confidence will depend on the availability of a vaccine and/or effective therapy</a:t>
            </a:r>
          </a:p>
          <a:p>
            <a:pPr lvl="1"/>
            <a:endParaRPr lang="en-US" dirty="0"/>
          </a:p>
        </p:txBody>
      </p:sp>
      <p:sp>
        <p:nvSpPr>
          <p:cNvPr id="4" name="Slide Number Placeholder 3">
            <a:extLst>
              <a:ext uri="{FF2B5EF4-FFF2-40B4-BE49-F238E27FC236}">
                <a16:creationId xmlns:a16="http://schemas.microsoft.com/office/drawing/2014/main" id="{B8CD6F96-2281-41B7-9219-0F5089AECD8B}"/>
              </a:ext>
            </a:extLst>
          </p:cNvPr>
          <p:cNvSpPr>
            <a:spLocks noGrp="1"/>
          </p:cNvSpPr>
          <p:nvPr>
            <p:ph type="sldNum" sz="quarter" idx="12"/>
          </p:nvPr>
        </p:nvSpPr>
        <p:spPr/>
        <p:txBody>
          <a:bodyPr/>
          <a:lstStyle/>
          <a:p>
            <a:fld id="{D9F085D5-EC86-4F6A-B501-C1359CB39116}" type="slidenum">
              <a:rPr lang="en-GB" smtClean="0"/>
              <a:t>39</a:t>
            </a:fld>
            <a:endParaRPr lang="en-GB" dirty="0"/>
          </a:p>
        </p:txBody>
      </p:sp>
    </p:spTree>
    <p:extLst>
      <p:ext uri="{BB962C8B-B14F-4D97-AF65-F5344CB8AC3E}">
        <p14:creationId xmlns:p14="http://schemas.microsoft.com/office/powerpoint/2010/main" val="149346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FB431-918E-7D4E-AA67-C066905A6253}"/>
              </a:ext>
            </a:extLst>
          </p:cNvPr>
          <p:cNvSpPr>
            <a:spLocks noGrp="1"/>
          </p:cNvSpPr>
          <p:nvPr>
            <p:ph type="title"/>
          </p:nvPr>
        </p:nvSpPr>
        <p:spPr>
          <a:ln>
            <a:solidFill>
              <a:srgbClr val="0432FF"/>
            </a:solidFill>
          </a:ln>
        </p:spPr>
        <p:txBody>
          <a:bodyPr/>
          <a:lstStyle/>
          <a:p>
            <a:r>
              <a:rPr lang="en-US" dirty="0">
                <a:solidFill>
                  <a:srgbClr val="0432FF"/>
                </a:solidFill>
              </a:rPr>
              <a:t>Coronavirus: Supply Chains</a:t>
            </a:r>
          </a:p>
        </p:txBody>
      </p:sp>
      <p:sp>
        <p:nvSpPr>
          <p:cNvPr id="13" name="Slide Number Placeholder 3">
            <a:extLst>
              <a:ext uri="{FF2B5EF4-FFF2-40B4-BE49-F238E27FC236}">
                <a16:creationId xmlns:a16="http://schemas.microsoft.com/office/drawing/2014/main" id="{79F1C3D8-45DE-1342-8755-F50D683F1E94}"/>
              </a:ext>
            </a:extLst>
          </p:cNvPr>
          <p:cNvSpPr>
            <a:spLocks noGrp="1"/>
          </p:cNvSpPr>
          <p:nvPr>
            <p:ph type="sldNum" sz="quarter" idx="12"/>
          </p:nvPr>
        </p:nvSpPr>
        <p:spPr/>
        <p:txBody>
          <a:bodyPr/>
          <a:lstStyle/>
          <a:p>
            <a:fld id="{D9F085D5-EC86-4F6A-B501-C1359CB39116}" type="slidenum">
              <a:rPr lang="en-GB" smtClean="0"/>
              <a:t>4</a:t>
            </a:fld>
            <a:endParaRPr lang="en-GB"/>
          </a:p>
        </p:txBody>
      </p:sp>
      <p:sp>
        <p:nvSpPr>
          <p:cNvPr id="14" name="TextBox 13">
            <a:extLst>
              <a:ext uri="{FF2B5EF4-FFF2-40B4-BE49-F238E27FC236}">
                <a16:creationId xmlns:a16="http://schemas.microsoft.com/office/drawing/2014/main" id="{C41ABA5A-7691-F040-831B-6F6981EE09C3}"/>
              </a:ext>
            </a:extLst>
          </p:cNvPr>
          <p:cNvSpPr txBox="1"/>
          <p:nvPr/>
        </p:nvSpPr>
        <p:spPr>
          <a:xfrm>
            <a:off x="7717807" y="1448159"/>
            <a:ext cx="4283839" cy="1754326"/>
          </a:xfrm>
          <a:prstGeom prst="rect">
            <a:avLst/>
          </a:prstGeom>
          <a:noFill/>
        </p:spPr>
        <p:txBody>
          <a:bodyPr wrap="square" rtlCol="0">
            <a:spAutoFit/>
          </a:bodyPr>
          <a:lstStyle/>
          <a:p>
            <a:r>
              <a:rPr lang="en-US" dirty="0">
                <a:solidFill>
                  <a:srgbClr val="0C4C88"/>
                </a:solidFill>
              </a:rPr>
              <a:t>If contained, COVID-19 would mainly disrupt manufacturing supply chains.</a:t>
            </a:r>
          </a:p>
          <a:p>
            <a:endParaRPr lang="en-US" dirty="0">
              <a:solidFill>
                <a:srgbClr val="0C4C88"/>
              </a:solidFill>
            </a:endParaRPr>
          </a:p>
          <a:p>
            <a:r>
              <a:rPr lang="en-US" dirty="0">
                <a:solidFill>
                  <a:srgbClr val="0C4C88"/>
                </a:solidFill>
              </a:rPr>
              <a:t>The more a country’s manufacturing </a:t>
            </a:r>
          </a:p>
          <a:p>
            <a:r>
              <a:rPr lang="en-US" dirty="0">
                <a:solidFill>
                  <a:srgbClr val="0C4C88"/>
                </a:solidFill>
              </a:rPr>
              <a:t>relied on these supply chains the</a:t>
            </a:r>
          </a:p>
          <a:p>
            <a:r>
              <a:rPr lang="en-US" dirty="0">
                <a:solidFill>
                  <a:srgbClr val="0C4C88"/>
                </a:solidFill>
              </a:rPr>
              <a:t>bigger the impact on GDP.</a:t>
            </a:r>
          </a:p>
        </p:txBody>
      </p:sp>
      <p:graphicFrame>
        <p:nvGraphicFramePr>
          <p:cNvPr id="15" name="Table 14">
            <a:extLst>
              <a:ext uri="{FF2B5EF4-FFF2-40B4-BE49-F238E27FC236}">
                <a16:creationId xmlns:a16="http://schemas.microsoft.com/office/drawing/2014/main" id="{D8F8CC7F-9D55-8B46-8020-BA74325CC573}"/>
              </a:ext>
            </a:extLst>
          </p:cNvPr>
          <p:cNvGraphicFramePr>
            <a:graphicFrameLocks noGrp="1"/>
          </p:cNvGraphicFramePr>
          <p:nvPr>
            <p:extLst>
              <p:ext uri="{D42A27DB-BD31-4B8C-83A1-F6EECF244321}">
                <p14:modId xmlns:p14="http://schemas.microsoft.com/office/powerpoint/2010/main" val="3103118380"/>
              </p:ext>
            </p:extLst>
          </p:nvPr>
        </p:nvGraphicFramePr>
        <p:xfrm>
          <a:off x="609600" y="1658223"/>
          <a:ext cx="6794937" cy="4206811"/>
        </p:xfrm>
        <a:graphic>
          <a:graphicData uri="http://schemas.openxmlformats.org/drawingml/2006/table">
            <a:tbl>
              <a:tblPr firstRow="1" bandRow="1">
                <a:tableStyleId>{5C22544A-7EE6-4342-B048-85BDC9FD1C3A}</a:tableStyleId>
              </a:tblPr>
              <a:tblGrid>
                <a:gridCol w="1694404">
                  <a:extLst>
                    <a:ext uri="{9D8B030D-6E8A-4147-A177-3AD203B41FA5}">
                      <a16:colId xmlns:a16="http://schemas.microsoft.com/office/drawing/2014/main" val="2971719357"/>
                    </a:ext>
                  </a:extLst>
                </a:gridCol>
                <a:gridCol w="1465711">
                  <a:extLst>
                    <a:ext uri="{9D8B030D-6E8A-4147-A177-3AD203B41FA5}">
                      <a16:colId xmlns:a16="http://schemas.microsoft.com/office/drawing/2014/main" val="1224622974"/>
                    </a:ext>
                  </a:extLst>
                </a:gridCol>
                <a:gridCol w="1933489">
                  <a:extLst>
                    <a:ext uri="{9D8B030D-6E8A-4147-A177-3AD203B41FA5}">
                      <a16:colId xmlns:a16="http://schemas.microsoft.com/office/drawing/2014/main" val="664990318"/>
                    </a:ext>
                  </a:extLst>
                </a:gridCol>
                <a:gridCol w="1701333">
                  <a:extLst>
                    <a:ext uri="{9D8B030D-6E8A-4147-A177-3AD203B41FA5}">
                      <a16:colId xmlns:a16="http://schemas.microsoft.com/office/drawing/2014/main" val="2206071577"/>
                    </a:ext>
                  </a:extLst>
                </a:gridCol>
              </a:tblGrid>
              <a:tr h="1229049">
                <a:tc>
                  <a:txBody>
                    <a:bodyPr/>
                    <a:lstStyle/>
                    <a:p>
                      <a:r>
                        <a:rPr lang="en-US" sz="1400" dirty="0"/>
                        <a:t>Countries</a:t>
                      </a:r>
                    </a:p>
                  </a:txBody>
                  <a:tcPr marL="68580" marR="68580" marT="34290" marB="34290">
                    <a:solidFill>
                      <a:srgbClr val="0070C0"/>
                    </a:solidFill>
                  </a:tcPr>
                </a:tc>
                <a:tc>
                  <a:txBody>
                    <a:bodyPr/>
                    <a:lstStyle/>
                    <a:p>
                      <a:r>
                        <a:rPr lang="en-US" sz="1400" dirty="0"/>
                        <a:t>Share of World GDP</a:t>
                      </a:r>
                    </a:p>
                  </a:txBody>
                  <a:tcPr marL="68580" marR="68580" marT="34290" marB="34290">
                    <a:solidFill>
                      <a:srgbClr val="0070C0"/>
                    </a:solidFill>
                  </a:tcPr>
                </a:tc>
                <a:tc>
                  <a:txBody>
                    <a:bodyPr/>
                    <a:lstStyle/>
                    <a:p>
                      <a:r>
                        <a:rPr lang="en-US" sz="1400" dirty="0"/>
                        <a:t>Manufacturing as a Share of GDP</a:t>
                      </a:r>
                    </a:p>
                  </a:txBody>
                  <a:tcPr marL="68580" marR="68580" marT="34290" marB="34290">
                    <a:solidFill>
                      <a:srgbClr val="007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Services as a Share of GDP</a:t>
                      </a:r>
                    </a:p>
                    <a:p>
                      <a:endParaRPr lang="en-US" sz="1400" dirty="0"/>
                    </a:p>
                  </a:txBody>
                  <a:tcPr marL="68580" marR="68580" marT="34290" marB="34290">
                    <a:solidFill>
                      <a:srgbClr val="0070C0"/>
                    </a:solidFill>
                  </a:tcPr>
                </a:tc>
                <a:extLst>
                  <a:ext uri="{0D108BD9-81ED-4DB2-BD59-A6C34878D82A}">
                    <a16:rowId xmlns:a16="http://schemas.microsoft.com/office/drawing/2014/main" val="905001205"/>
                  </a:ext>
                </a:extLst>
              </a:tr>
              <a:tr h="536162">
                <a:tc>
                  <a:txBody>
                    <a:bodyPr/>
                    <a:lstStyle/>
                    <a:p>
                      <a:r>
                        <a:rPr lang="en-US" sz="1400" dirty="0"/>
                        <a:t>United States</a:t>
                      </a:r>
                    </a:p>
                  </a:txBody>
                  <a:tcPr marL="68580" marR="68580" marT="34290" marB="34290"/>
                </a:tc>
                <a:tc>
                  <a:txBody>
                    <a:bodyPr/>
                    <a:lstStyle/>
                    <a:p>
                      <a:pPr algn="r"/>
                      <a:r>
                        <a:rPr lang="en-US" sz="1400" dirty="0"/>
                        <a:t>24%</a:t>
                      </a:r>
                    </a:p>
                  </a:txBody>
                  <a:tcPr marL="68580" marR="68580" marT="34290" marB="34290"/>
                </a:tc>
                <a:tc>
                  <a:txBody>
                    <a:bodyPr/>
                    <a:lstStyle/>
                    <a:p>
                      <a:pPr algn="r"/>
                      <a:r>
                        <a:rPr lang="en-US" sz="1400" dirty="0"/>
                        <a:t>11%</a:t>
                      </a:r>
                    </a:p>
                  </a:txBody>
                  <a:tcPr marL="68580" marR="68580" marT="34290" marB="34290"/>
                </a:tc>
                <a:tc>
                  <a:txBody>
                    <a:bodyPr/>
                    <a:lstStyle/>
                    <a:p>
                      <a:pPr algn="r"/>
                      <a:r>
                        <a:rPr lang="en-US" sz="1400" dirty="0"/>
                        <a:t>77.4%</a:t>
                      </a:r>
                    </a:p>
                  </a:txBody>
                  <a:tcPr marL="68580" marR="68580" marT="34290" marB="34290"/>
                </a:tc>
                <a:extLst>
                  <a:ext uri="{0D108BD9-81ED-4DB2-BD59-A6C34878D82A}">
                    <a16:rowId xmlns:a16="http://schemas.microsoft.com/office/drawing/2014/main" val="371687749"/>
                  </a:ext>
                </a:extLst>
              </a:tr>
              <a:tr h="305200">
                <a:tc>
                  <a:txBody>
                    <a:bodyPr/>
                    <a:lstStyle/>
                    <a:p>
                      <a:r>
                        <a:rPr lang="en-US" sz="1400" dirty="0"/>
                        <a:t>Canada</a:t>
                      </a:r>
                    </a:p>
                  </a:txBody>
                  <a:tcPr marL="68580" marR="68580" marT="34290" marB="34290"/>
                </a:tc>
                <a:tc>
                  <a:txBody>
                    <a:bodyPr/>
                    <a:lstStyle/>
                    <a:p>
                      <a:pPr algn="r"/>
                      <a:r>
                        <a:rPr lang="en-US" sz="1400" dirty="0"/>
                        <a:t>2%</a:t>
                      </a:r>
                    </a:p>
                  </a:txBody>
                  <a:tcPr marL="68580" marR="68580" marT="34290" marB="34290"/>
                </a:tc>
                <a:tc>
                  <a:txBody>
                    <a:bodyPr/>
                    <a:lstStyle/>
                    <a:p>
                      <a:pPr algn="r"/>
                      <a:r>
                        <a:rPr lang="en-US" sz="1400" dirty="0"/>
                        <a:t>10%</a:t>
                      </a:r>
                    </a:p>
                  </a:txBody>
                  <a:tcPr marL="68580" marR="68580" marT="34290" marB="34290"/>
                </a:tc>
                <a:tc>
                  <a:txBody>
                    <a:bodyPr/>
                    <a:lstStyle/>
                    <a:p>
                      <a:pPr algn="r"/>
                      <a:r>
                        <a:rPr lang="en-US" sz="1400" dirty="0"/>
                        <a:t>66.7%</a:t>
                      </a:r>
                    </a:p>
                  </a:txBody>
                  <a:tcPr marL="68580" marR="68580" marT="34290" marB="34290"/>
                </a:tc>
                <a:extLst>
                  <a:ext uri="{0D108BD9-81ED-4DB2-BD59-A6C34878D82A}">
                    <a16:rowId xmlns:a16="http://schemas.microsoft.com/office/drawing/2014/main" val="2860510019"/>
                  </a:ext>
                </a:extLst>
              </a:tr>
              <a:tr h="305200">
                <a:tc>
                  <a:txBody>
                    <a:bodyPr/>
                    <a:lstStyle/>
                    <a:p>
                      <a:r>
                        <a:rPr lang="en-US" sz="1400" dirty="0"/>
                        <a:t>UK</a:t>
                      </a:r>
                    </a:p>
                  </a:txBody>
                  <a:tcPr marL="68580" marR="68580" marT="34290" marB="34290"/>
                </a:tc>
                <a:tc>
                  <a:txBody>
                    <a:bodyPr/>
                    <a:lstStyle/>
                    <a:p>
                      <a:pPr algn="r"/>
                      <a:r>
                        <a:rPr lang="en-US" sz="1400" dirty="0"/>
                        <a:t>3%</a:t>
                      </a:r>
                    </a:p>
                  </a:txBody>
                  <a:tcPr marL="68580" marR="68580" marT="34290" marB="34290"/>
                </a:tc>
                <a:tc>
                  <a:txBody>
                    <a:bodyPr/>
                    <a:lstStyle/>
                    <a:p>
                      <a:pPr algn="r"/>
                      <a:r>
                        <a:rPr lang="en-US" sz="1400" dirty="0"/>
                        <a:t>9%</a:t>
                      </a:r>
                    </a:p>
                  </a:txBody>
                  <a:tcPr marL="68580" marR="68580" marT="34290" marB="34290"/>
                </a:tc>
                <a:tc>
                  <a:txBody>
                    <a:bodyPr/>
                    <a:lstStyle/>
                    <a:p>
                      <a:pPr algn="r"/>
                      <a:r>
                        <a:rPr lang="en-US" sz="1400" dirty="0"/>
                        <a:t>71.0%</a:t>
                      </a:r>
                    </a:p>
                  </a:txBody>
                  <a:tcPr marL="68580" marR="68580" marT="34290" marB="34290"/>
                </a:tc>
                <a:extLst>
                  <a:ext uri="{0D108BD9-81ED-4DB2-BD59-A6C34878D82A}">
                    <a16:rowId xmlns:a16="http://schemas.microsoft.com/office/drawing/2014/main" val="2048561144"/>
                  </a:ext>
                </a:extLst>
              </a:tr>
              <a:tr h="305200">
                <a:tc>
                  <a:txBody>
                    <a:bodyPr/>
                    <a:lstStyle/>
                    <a:p>
                      <a:r>
                        <a:rPr lang="en-US" sz="1400" dirty="0"/>
                        <a:t>Germany</a:t>
                      </a:r>
                    </a:p>
                  </a:txBody>
                  <a:tcPr marL="68580" marR="68580" marT="34290" marB="34290"/>
                </a:tc>
                <a:tc>
                  <a:txBody>
                    <a:bodyPr/>
                    <a:lstStyle/>
                    <a:p>
                      <a:pPr algn="r"/>
                      <a:r>
                        <a:rPr lang="en-US" sz="1400" dirty="0"/>
                        <a:t>5%</a:t>
                      </a:r>
                    </a:p>
                  </a:txBody>
                  <a:tcPr marL="68580" marR="68580" marT="34290" marB="34290"/>
                </a:tc>
                <a:tc>
                  <a:txBody>
                    <a:bodyPr/>
                    <a:lstStyle/>
                    <a:p>
                      <a:pPr algn="r"/>
                      <a:r>
                        <a:rPr lang="en-US" sz="1400" dirty="0"/>
                        <a:t>20%</a:t>
                      </a:r>
                    </a:p>
                  </a:txBody>
                  <a:tcPr marL="68580" marR="68580" marT="34290" marB="34290"/>
                </a:tc>
                <a:tc>
                  <a:txBody>
                    <a:bodyPr/>
                    <a:lstStyle/>
                    <a:p>
                      <a:pPr algn="r"/>
                      <a:r>
                        <a:rPr lang="en-US" sz="1400" dirty="0"/>
                        <a:t>61.8%</a:t>
                      </a:r>
                    </a:p>
                  </a:txBody>
                  <a:tcPr marL="68580" marR="68580" marT="34290" marB="34290"/>
                </a:tc>
                <a:extLst>
                  <a:ext uri="{0D108BD9-81ED-4DB2-BD59-A6C34878D82A}">
                    <a16:rowId xmlns:a16="http://schemas.microsoft.com/office/drawing/2014/main" val="4179247728"/>
                  </a:ext>
                </a:extLst>
              </a:tr>
              <a:tr h="305200">
                <a:tc>
                  <a:txBody>
                    <a:bodyPr/>
                    <a:lstStyle/>
                    <a:p>
                      <a:r>
                        <a:rPr lang="en-US" sz="1400" dirty="0"/>
                        <a:t>France</a:t>
                      </a:r>
                    </a:p>
                  </a:txBody>
                  <a:tcPr marL="68580" marR="68580" marT="34290" marB="34290"/>
                </a:tc>
                <a:tc>
                  <a:txBody>
                    <a:bodyPr/>
                    <a:lstStyle/>
                    <a:p>
                      <a:pPr algn="r"/>
                      <a:r>
                        <a:rPr lang="en-US" sz="1400" dirty="0"/>
                        <a:t>3%</a:t>
                      </a:r>
                    </a:p>
                  </a:txBody>
                  <a:tcPr marL="68580" marR="68580" marT="34290" marB="34290"/>
                </a:tc>
                <a:tc>
                  <a:txBody>
                    <a:bodyPr/>
                    <a:lstStyle/>
                    <a:p>
                      <a:pPr algn="r"/>
                      <a:r>
                        <a:rPr lang="en-US" sz="1400" dirty="0"/>
                        <a:t>10%</a:t>
                      </a:r>
                    </a:p>
                  </a:txBody>
                  <a:tcPr marL="68580" marR="68580" marT="34290" marB="34290"/>
                </a:tc>
                <a:tc>
                  <a:txBody>
                    <a:bodyPr/>
                    <a:lstStyle/>
                    <a:p>
                      <a:pPr algn="r"/>
                      <a:r>
                        <a:rPr lang="en-US" sz="1400" dirty="0"/>
                        <a:t>70.3%</a:t>
                      </a:r>
                    </a:p>
                  </a:txBody>
                  <a:tcPr marL="68580" marR="68580" marT="34290" marB="34290"/>
                </a:tc>
                <a:extLst>
                  <a:ext uri="{0D108BD9-81ED-4DB2-BD59-A6C34878D82A}">
                    <a16:rowId xmlns:a16="http://schemas.microsoft.com/office/drawing/2014/main" val="268972797"/>
                  </a:ext>
                </a:extLst>
              </a:tr>
              <a:tr h="305200">
                <a:tc>
                  <a:txBody>
                    <a:bodyPr/>
                    <a:lstStyle/>
                    <a:p>
                      <a:r>
                        <a:rPr lang="en-US" sz="1400" dirty="0"/>
                        <a:t>Italy</a:t>
                      </a:r>
                    </a:p>
                  </a:txBody>
                  <a:tcPr marL="68580" marR="68580" marT="34290" marB="34290"/>
                </a:tc>
                <a:tc>
                  <a:txBody>
                    <a:bodyPr/>
                    <a:lstStyle/>
                    <a:p>
                      <a:pPr algn="r"/>
                      <a:r>
                        <a:rPr lang="en-US" sz="1400" dirty="0"/>
                        <a:t>2%</a:t>
                      </a:r>
                    </a:p>
                  </a:txBody>
                  <a:tcPr marL="68580" marR="68580" marT="34290" marB="34290"/>
                </a:tc>
                <a:tc>
                  <a:txBody>
                    <a:bodyPr/>
                    <a:lstStyle/>
                    <a:p>
                      <a:pPr algn="r"/>
                      <a:r>
                        <a:rPr lang="en-US" sz="1400" dirty="0"/>
                        <a:t>15%</a:t>
                      </a:r>
                    </a:p>
                  </a:txBody>
                  <a:tcPr marL="68580" marR="68580" marT="34290" marB="34290"/>
                </a:tc>
                <a:tc>
                  <a:txBody>
                    <a:bodyPr/>
                    <a:lstStyle/>
                    <a:p>
                      <a:pPr algn="r"/>
                      <a:r>
                        <a:rPr lang="en-US" sz="1400" dirty="0"/>
                        <a:t>66.3%</a:t>
                      </a:r>
                    </a:p>
                  </a:txBody>
                  <a:tcPr marL="68580" marR="68580" marT="34290" marB="34290"/>
                </a:tc>
                <a:extLst>
                  <a:ext uri="{0D108BD9-81ED-4DB2-BD59-A6C34878D82A}">
                    <a16:rowId xmlns:a16="http://schemas.microsoft.com/office/drawing/2014/main" val="2629037930"/>
                  </a:ext>
                </a:extLst>
              </a:tr>
              <a:tr h="305200">
                <a:tc>
                  <a:txBody>
                    <a:bodyPr/>
                    <a:lstStyle/>
                    <a:p>
                      <a:r>
                        <a:rPr lang="en-US" sz="1400" dirty="0"/>
                        <a:t>Spain </a:t>
                      </a:r>
                    </a:p>
                  </a:txBody>
                  <a:tcPr marL="68580" marR="68580" marT="34290" marB="34290"/>
                </a:tc>
                <a:tc>
                  <a:txBody>
                    <a:bodyPr/>
                    <a:lstStyle/>
                    <a:p>
                      <a:pPr algn="r"/>
                      <a:r>
                        <a:rPr lang="en-US" sz="1400" dirty="0"/>
                        <a:t>2%</a:t>
                      </a:r>
                    </a:p>
                  </a:txBody>
                  <a:tcPr marL="68580" marR="68580" marT="34290" marB="34290"/>
                </a:tc>
                <a:tc>
                  <a:txBody>
                    <a:bodyPr/>
                    <a:lstStyle/>
                    <a:p>
                      <a:pPr algn="r"/>
                      <a:r>
                        <a:rPr lang="en-US" sz="1400" dirty="0"/>
                        <a:t>11%</a:t>
                      </a:r>
                    </a:p>
                  </a:txBody>
                  <a:tcPr marL="68580" marR="68580" marT="34290" marB="34290"/>
                </a:tc>
                <a:tc>
                  <a:txBody>
                    <a:bodyPr/>
                    <a:lstStyle/>
                    <a:p>
                      <a:pPr algn="r"/>
                      <a:r>
                        <a:rPr lang="en-US" sz="1400" dirty="0"/>
                        <a:t>67.7%</a:t>
                      </a:r>
                    </a:p>
                  </a:txBody>
                  <a:tcPr marL="68580" marR="68580" marT="34290" marB="34290"/>
                </a:tc>
                <a:extLst>
                  <a:ext uri="{0D108BD9-81ED-4DB2-BD59-A6C34878D82A}">
                    <a16:rowId xmlns:a16="http://schemas.microsoft.com/office/drawing/2014/main" val="62665096"/>
                  </a:ext>
                </a:extLst>
              </a:tr>
              <a:tr h="305200">
                <a:tc>
                  <a:txBody>
                    <a:bodyPr/>
                    <a:lstStyle/>
                    <a:p>
                      <a:r>
                        <a:rPr lang="en-US" sz="1400" dirty="0"/>
                        <a:t>Japan</a:t>
                      </a:r>
                    </a:p>
                  </a:txBody>
                  <a:tcPr marL="68580" marR="68580" marT="34290" marB="34290"/>
                </a:tc>
                <a:tc>
                  <a:txBody>
                    <a:bodyPr/>
                    <a:lstStyle/>
                    <a:p>
                      <a:pPr algn="r"/>
                      <a:r>
                        <a:rPr lang="en-US" sz="1400" dirty="0"/>
                        <a:t>6%</a:t>
                      </a:r>
                    </a:p>
                  </a:txBody>
                  <a:tcPr marL="68580" marR="68580" marT="34290" marB="34290"/>
                </a:tc>
                <a:tc>
                  <a:txBody>
                    <a:bodyPr/>
                    <a:lstStyle/>
                    <a:p>
                      <a:pPr algn="r"/>
                      <a:r>
                        <a:rPr lang="en-US" sz="1400" dirty="0"/>
                        <a:t>21%</a:t>
                      </a:r>
                    </a:p>
                  </a:txBody>
                  <a:tcPr marL="68580" marR="68580" marT="34290" marB="34290"/>
                </a:tc>
                <a:tc>
                  <a:txBody>
                    <a:bodyPr/>
                    <a:lstStyle/>
                    <a:p>
                      <a:pPr algn="r"/>
                      <a:r>
                        <a:rPr lang="en-US" sz="1400" dirty="0"/>
                        <a:t>69.1%</a:t>
                      </a:r>
                    </a:p>
                  </a:txBody>
                  <a:tcPr marL="68580" marR="68580" marT="34290" marB="34290"/>
                </a:tc>
                <a:extLst>
                  <a:ext uri="{0D108BD9-81ED-4DB2-BD59-A6C34878D82A}">
                    <a16:rowId xmlns:a16="http://schemas.microsoft.com/office/drawing/2014/main" val="384801853"/>
                  </a:ext>
                </a:extLst>
              </a:tr>
              <a:tr h="305200">
                <a:tc>
                  <a:txBody>
                    <a:bodyPr/>
                    <a:lstStyle/>
                    <a:p>
                      <a:r>
                        <a:rPr lang="en-US" sz="1400" dirty="0"/>
                        <a:t>China</a:t>
                      </a:r>
                    </a:p>
                  </a:txBody>
                  <a:tcPr marL="68580" marR="68580" marT="34290" marB="34290"/>
                </a:tc>
                <a:tc>
                  <a:txBody>
                    <a:bodyPr/>
                    <a:lstStyle/>
                    <a:p>
                      <a:pPr algn="r"/>
                      <a:r>
                        <a:rPr lang="en-US" sz="1400" dirty="0"/>
                        <a:t>16%</a:t>
                      </a:r>
                    </a:p>
                  </a:txBody>
                  <a:tcPr marL="68580" marR="68580" marT="34290" marB="34290"/>
                </a:tc>
                <a:tc>
                  <a:txBody>
                    <a:bodyPr/>
                    <a:lstStyle/>
                    <a:p>
                      <a:pPr algn="r"/>
                      <a:r>
                        <a:rPr lang="en-US" sz="1400" dirty="0"/>
                        <a:t>29%</a:t>
                      </a:r>
                    </a:p>
                  </a:txBody>
                  <a:tcPr marL="68580" marR="68580" marT="34290" marB="34290"/>
                </a:tc>
                <a:tc>
                  <a:txBody>
                    <a:bodyPr/>
                    <a:lstStyle/>
                    <a:p>
                      <a:pPr algn="r"/>
                      <a:r>
                        <a:rPr lang="en-US" sz="1400" dirty="0"/>
                        <a:t>52.2%</a:t>
                      </a:r>
                    </a:p>
                  </a:txBody>
                  <a:tcPr marL="68580" marR="68580" marT="34290" marB="34290"/>
                </a:tc>
                <a:extLst>
                  <a:ext uri="{0D108BD9-81ED-4DB2-BD59-A6C34878D82A}">
                    <a16:rowId xmlns:a16="http://schemas.microsoft.com/office/drawing/2014/main" val="251564093"/>
                  </a:ext>
                </a:extLst>
              </a:tr>
            </a:tbl>
          </a:graphicData>
        </a:graphic>
      </p:graphicFrame>
    </p:spTree>
    <p:extLst>
      <p:ext uri="{BB962C8B-B14F-4D97-AF65-F5344CB8AC3E}">
        <p14:creationId xmlns:p14="http://schemas.microsoft.com/office/powerpoint/2010/main" val="9244033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38511-95E7-F645-A99E-1CC1382AD2D3}"/>
              </a:ext>
            </a:extLst>
          </p:cNvPr>
          <p:cNvSpPr>
            <a:spLocks noGrp="1"/>
          </p:cNvSpPr>
          <p:nvPr>
            <p:ph type="title"/>
          </p:nvPr>
        </p:nvSpPr>
        <p:spPr>
          <a:ln>
            <a:solidFill>
              <a:srgbClr val="0432FF"/>
            </a:solidFill>
          </a:ln>
        </p:spPr>
        <p:txBody>
          <a:bodyPr>
            <a:normAutofit/>
          </a:bodyPr>
          <a:lstStyle/>
          <a:p>
            <a:r>
              <a:rPr lang="en-US" sz="3200" dirty="0">
                <a:solidFill>
                  <a:srgbClr val="0432FF"/>
                </a:solidFill>
              </a:rPr>
              <a:t>What Have We Learned? Positive Take-Aways</a:t>
            </a:r>
          </a:p>
        </p:txBody>
      </p:sp>
      <p:sp>
        <p:nvSpPr>
          <p:cNvPr id="3" name="Content Placeholder 2">
            <a:extLst>
              <a:ext uri="{FF2B5EF4-FFF2-40B4-BE49-F238E27FC236}">
                <a16:creationId xmlns:a16="http://schemas.microsoft.com/office/drawing/2014/main" id="{AF9E841B-6E49-4E45-9C62-A226213D621D}"/>
              </a:ext>
            </a:extLst>
          </p:cNvPr>
          <p:cNvSpPr>
            <a:spLocks noGrp="1"/>
          </p:cNvSpPr>
          <p:nvPr>
            <p:ph idx="1"/>
          </p:nvPr>
        </p:nvSpPr>
        <p:spPr>
          <a:ln>
            <a:solidFill>
              <a:srgbClr val="EA6A20"/>
            </a:solidFill>
          </a:ln>
        </p:spPr>
        <p:txBody>
          <a:bodyPr>
            <a:normAutofit lnSpcReduction="10000"/>
          </a:bodyPr>
          <a:lstStyle/>
          <a:p>
            <a:r>
              <a:rPr lang="en-US" dirty="0"/>
              <a:t>May improve and enhance the delivery of some services </a:t>
            </a:r>
          </a:p>
          <a:p>
            <a:r>
              <a:rPr lang="en-US" dirty="0"/>
              <a:t>Encourage firms, households, governments to have a business continuity plan.</a:t>
            </a:r>
          </a:p>
          <a:p>
            <a:r>
              <a:rPr lang="en-US" dirty="0"/>
              <a:t>In an integrated world, this will likely not be the last pandemic…</a:t>
            </a:r>
          </a:p>
          <a:p>
            <a:pPr lvl="1"/>
            <a:r>
              <a:rPr lang="en-US" dirty="0"/>
              <a:t>Improve social insurance for these types of events</a:t>
            </a:r>
          </a:p>
          <a:p>
            <a:pPr lvl="1"/>
            <a:r>
              <a:rPr lang="en-US" dirty="0"/>
              <a:t>Allow more flexibility to governments and firms to respond</a:t>
            </a:r>
          </a:p>
        </p:txBody>
      </p:sp>
      <p:sp>
        <p:nvSpPr>
          <p:cNvPr id="4" name="Slide Number Placeholder 3">
            <a:extLst>
              <a:ext uri="{FF2B5EF4-FFF2-40B4-BE49-F238E27FC236}">
                <a16:creationId xmlns:a16="http://schemas.microsoft.com/office/drawing/2014/main" id="{7DA29F70-0442-D742-B222-35A37633C3A8}"/>
              </a:ext>
            </a:extLst>
          </p:cNvPr>
          <p:cNvSpPr>
            <a:spLocks noGrp="1"/>
          </p:cNvSpPr>
          <p:nvPr>
            <p:ph type="sldNum" sz="quarter" idx="12"/>
          </p:nvPr>
        </p:nvSpPr>
        <p:spPr/>
        <p:txBody>
          <a:bodyPr/>
          <a:lstStyle/>
          <a:p>
            <a:fld id="{D9F085D5-EC86-4F6A-B501-C1359CB39116}" type="slidenum">
              <a:rPr lang="en-GB" smtClean="0"/>
              <a:t>40</a:t>
            </a:fld>
            <a:endParaRPr lang="en-GB" dirty="0"/>
          </a:p>
        </p:txBody>
      </p:sp>
    </p:spTree>
    <p:extLst>
      <p:ext uri="{BB962C8B-B14F-4D97-AF65-F5344CB8AC3E}">
        <p14:creationId xmlns:p14="http://schemas.microsoft.com/office/powerpoint/2010/main" val="41169467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B9E826-8399-48D6-89BE-1AA2C34BE0A1}"/>
              </a:ext>
            </a:extLst>
          </p:cNvPr>
          <p:cNvSpPr>
            <a:spLocks noGrp="1"/>
          </p:cNvSpPr>
          <p:nvPr>
            <p:ph type="ctrTitle"/>
          </p:nvPr>
        </p:nvSpPr>
        <p:spPr/>
        <p:txBody>
          <a:bodyPr/>
          <a:lstStyle/>
          <a:p>
            <a:endParaRPr lang="en-US"/>
          </a:p>
        </p:txBody>
      </p:sp>
      <p:sp>
        <p:nvSpPr>
          <p:cNvPr id="5" name="Subtitle 4">
            <a:extLst>
              <a:ext uri="{FF2B5EF4-FFF2-40B4-BE49-F238E27FC236}">
                <a16:creationId xmlns:a16="http://schemas.microsoft.com/office/drawing/2014/main" id="{72F65B50-3770-45DB-BFF6-9F093D8039C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273529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8A29D-D2F1-4751-B712-EF071422DC3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2EC1ED3-08D7-4FBE-BA76-7FB1BFD771E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28585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3D90D-2447-8549-A341-AA6B03AA895D}"/>
              </a:ext>
            </a:extLst>
          </p:cNvPr>
          <p:cNvSpPr>
            <a:spLocks noGrp="1"/>
          </p:cNvSpPr>
          <p:nvPr>
            <p:ph type="title"/>
          </p:nvPr>
        </p:nvSpPr>
        <p:spPr>
          <a:ln>
            <a:solidFill>
              <a:srgbClr val="0432FF"/>
            </a:solidFill>
          </a:ln>
        </p:spPr>
        <p:txBody>
          <a:bodyPr/>
          <a:lstStyle/>
          <a:p>
            <a:r>
              <a:rPr lang="en-US" dirty="0">
                <a:solidFill>
                  <a:srgbClr val="0432FF"/>
                </a:solidFill>
              </a:rPr>
              <a:t>Coronavirus: Supply Chains</a:t>
            </a:r>
          </a:p>
        </p:txBody>
      </p:sp>
      <p:sp>
        <p:nvSpPr>
          <p:cNvPr id="13" name="Slide Number Placeholder 3">
            <a:extLst>
              <a:ext uri="{FF2B5EF4-FFF2-40B4-BE49-F238E27FC236}">
                <a16:creationId xmlns:a16="http://schemas.microsoft.com/office/drawing/2014/main" id="{79F1C3D8-45DE-1342-8755-F50D683F1E94}"/>
              </a:ext>
            </a:extLst>
          </p:cNvPr>
          <p:cNvSpPr>
            <a:spLocks noGrp="1"/>
          </p:cNvSpPr>
          <p:nvPr>
            <p:ph type="sldNum" sz="quarter" idx="12"/>
          </p:nvPr>
        </p:nvSpPr>
        <p:spPr/>
        <p:txBody>
          <a:bodyPr/>
          <a:lstStyle/>
          <a:p>
            <a:fld id="{D9F085D5-EC86-4F6A-B501-C1359CB39116}" type="slidenum">
              <a:rPr lang="en-GB" smtClean="0"/>
              <a:t>5</a:t>
            </a:fld>
            <a:endParaRPr lang="en-GB"/>
          </a:p>
        </p:txBody>
      </p:sp>
      <p:sp>
        <p:nvSpPr>
          <p:cNvPr id="14" name="TextBox 13">
            <a:extLst>
              <a:ext uri="{FF2B5EF4-FFF2-40B4-BE49-F238E27FC236}">
                <a16:creationId xmlns:a16="http://schemas.microsoft.com/office/drawing/2014/main" id="{C41ABA5A-7691-F040-831B-6F6981EE09C3}"/>
              </a:ext>
            </a:extLst>
          </p:cNvPr>
          <p:cNvSpPr txBox="1"/>
          <p:nvPr/>
        </p:nvSpPr>
        <p:spPr>
          <a:xfrm>
            <a:off x="7717807" y="1448159"/>
            <a:ext cx="4283839" cy="1754326"/>
          </a:xfrm>
          <a:prstGeom prst="rect">
            <a:avLst/>
          </a:prstGeom>
          <a:noFill/>
        </p:spPr>
        <p:txBody>
          <a:bodyPr wrap="square" rtlCol="0">
            <a:spAutoFit/>
          </a:bodyPr>
          <a:lstStyle/>
          <a:p>
            <a:r>
              <a:rPr lang="en-US" dirty="0">
                <a:solidFill>
                  <a:srgbClr val="0C4C88"/>
                </a:solidFill>
              </a:rPr>
              <a:t>If contained, COVID-19 would mainly disrupt manufacturing supply chains.</a:t>
            </a:r>
          </a:p>
          <a:p>
            <a:endParaRPr lang="en-US" dirty="0">
              <a:solidFill>
                <a:srgbClr val="0C4C88"/>
              </a:solidFill>
            </a:endParaRPr>
          </a:p>
          <a:p>
            <a:r>
              <a:rPr lang="en-US" dirty="0">
                <a:solidFill>
                  <a:srgbClr val="0C4C88"/>
                </a:solidFill>
              </a:rPr>
              <a:t>The more a country’s manufacturing </a:t>
            </a:r>
          </a:p>
          <a:p>
            <a:r>
              <a:rPr lang="en-US" dirty="0">
                <a:solidFill>
                  <a:srgbClr val="0C4C88"/>
                </a:solidFill>
              </a:rPr>
              <a:t>relied on these supply chains the</a:t>
            </a:r>
          </a:p>
          <a:p>
            <a:r>
              <a:rPr lang="en-US" dirty="0">
                <a:solidFill>
                  <a:srgbClr val="0C4C88"/>
                </a:solidFill>
              </a:rPr>
              <a:t>bigger the impact on GDP.</a:t>
            </a:r>
          </a:p>
        </p:txBody>
      </p:sp>
      <p:graphicFrame>
        <p:nvGraphicFramePr>
          <p:cNvPr id="15" name="Table 14">
            <a:extLst>
              <a:ext uri="{FF2B5EF4-FFF2-40B4-BE49-F238E27FC236}">
                <a16:creationId xmlns:a16="http://schemas.microsoft.com/office/drawing/2014/main" id="{D8F8CC7F-9D55-8B46-8020-BA74325CC573}"/>
              </a:ext>
            </a:extLst>
          </p:cNvPr>
          <p:cNvGraphicFramePr>
            <a:graphicFrameLocks noGrp="1"/>
          </p:cNvGraphicFramePr>
          <p:nvPr>
            <p:extLst>
              <p:ext uri="{D42A27DB-BD31-4B8C-83A1-F6EECF244321}">
                <p14:modId xmlns:p14="http://schemas.microsoft.com/office/powerpoint/2010/main" val="3919271331"/>
              </p:ext>
            </p:extLst>
          </p:nvPr>
        </p:nvGraphicFramePr>
        <p:xfrm>
          <a:off x="672662" y="1448159"/>
          <a:ext cx="6794937" cy="4206811"/>
        </p:xfrm>
        <a:graphic>
          <a:graphicData uri="http://schemas.openxmlformats.org/drawingml/2006/table">
            <a:tbl>
              <a:tblPr firstRow="1" bandRow="1">
                <a:tableStyleId>{5C22544A-7EE6-4342-B048-85BDC9FD1C3A}</a:tableStyleId>
              </a:tblPr>
              <a:tblGrid>
                <a:gridCol w="1694404">
                  <a:extLst>
                    <a:ext uri="{9D8B030D-6E8A-4147-A177-3AD203B41FA5}">
                      <a16:colId xmlns:a16="http://schemas.microsoft.com/office/drawing/2014/main" val="2971719357"/>
                    </a:ext>
                  </a:extLst>
                </a:gridCol>
                <a:gridCol w="1465711">
                  <a:extLst>
                    <a:ext uri="{9D8B030D-6E8A-4147-A177-3AD203B41FA5}">
                      <a16:colId xmlns:a16="http://schemas.microsoft.com/office/drawing/2014/main" val="1224622974"/>
                    </a:ext>
                  </a:extLst>
                </a:gridCol>
                <a:gridCol w="1933489">
                  <a:extLst>
                    <a:ext uri="{9D8B030D-6E8A-4147-A177-3AD203B41FA5}">
                      <a16:colId xmlns:a16="http://schemas.microsoft.com/office/drawing/2014/main" val="664990318"/>
                    </a:ext>
                  </a:extLst>
                </a:gridCol>
                <a:gridCol w="1701333">
                  <a:extLst>
                    <a:ext uri="{9D8B030D-6E8A-4147-A177-3AD203B41FA5}">
                      <a16:colId xmlns:a16="http://schemas.microsoft.com/office/drawing/2014/main" val="2206071577"/>
                    </a:ext>
                  </a:extLst>
                </a:gridCol>
              </a:tblGrid>
              <a:tr h="1229049">
                <a:tc>
                  <a:txBody>
                    <a:bodyPr/>
                    <a:lstStyle/>
                    <a:p>
                      <a:r>
                        <a:rPr lang="en-US" sz="1400" dirty="0"/>
                        <a:t>Countries</a:t>
                      </a:r>
                    </a:p>
                  </a:txBody>
                  <a:tcPr marL="68580" marR="68580" marT="34290" marB="34290">
                    <a:solidFill>
                      <a:srgbClr val="0070C0"/>
                    </a:solidFill>
                  </a:tcPr>
                </a:tc>
                <a:tc>
                  <a:txBody>
                    <a:bodyPr/>
                    <a:lstStyle/>
                    <a:p>
                      <a:r>
                        <a:rPr lang="en-US" sz="1400" dirty="0"/>
                        <a:t>Share of World GDP</a:t>
                      </a:r>
                    </a:p>
                  </a:txBody>
                  <a:tcPr marL="68580" marR="68580" marT="34290" marB="34290">
                    <a:solidFill>
                      <a:srgbClr val="0070C0"/>
                    </a:solidFill>
                  </a:tcPr>
                </a:tc>
                <a:tc>
                  <a:txBody>
                    <a:bodyPr/>
                    <a:lstStyle/>
                    <a:p>
                      <a:r>
                        <a:rPr lang="en-US" sz="1400" dirty="0"/>
                        <a:t>Manufacturing as a Share of GDP</a:t>
                      </a:r>
                    </a:p>
                  </a:txBody>
                  <a:tcPr marL="68580" marR="68580" marT="34290" marB="34290">
                    <a:solidFill>
                      <a:srgbClr val="007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Services as a Share of GDP</a:t>
                      </a:r>
                    </a:p>
                    <a:p>
                      <a:endParaRPr lang="en-US" sz="1400" dirty="0"/>
                    </a:p>
                  </a:txBody>
                  <a:tcPr marL="68580" marR="68580" marT="34290" marB="34290">
                    <a:solidFill>
                      <a:srgbClr val="0070C0"/>
                    </a:solidFill>
                  </a:tcPr>
                </a:tc>
                <a:extLst>
                  <a:ext uri="{0D108BD9-81ED-4DB2-BD59-A6C34878D82A}">
                    <a16:rowId xmlns:a16="http://schemas.microsoft.com/office/drawing/2014/main" val="905001205"/>
                  </a:ext>
                </a:extLst>
              </a:tr>
              <a:tr h="536162">
                <a:tc>
                  <a:txBody>
                    <a:bodyPr/>
                    <a:lstStyle/>
                    <a:p>
                      <a:r>
                        <a:rPr lang="en-US" sz="1400" dirty="0"/>
                        <a:t>United States</a:t>
                      </a:r>
                    </a:p>
                  </a:txBody>
                  <a:tcPr marL="68580" marR="68580" marT="34290" marB="34290"/>
                </a:tc>
                <a:tc>
                  <a:txBody>
                    <a:bodyPr/>
                    <a:lstStyle/>
                    <a:p>
                      <a:pPr algn="r"/>
                      <a:r>
                        <a:rPr lang="en-US" sz="1400" dirty="0"/>
                        <a:t>24%</a:t>
                      </a:r>
                    </a:p>
                  </a:txBody>
                  <a:tcPr marL="68580" marR="68580" marT="34290" marB="34290"/>
                </a:tc>
                <a:tc>
                  <a:txBody>
                    <a:bodyPr/>
                    <a:lstStyle/>
                    <a:p>
                      <a:pPr algn="r"/>
                      <a:r>
                        <a:rPr lang="en-US" sz="1400" dirty="0"/>
                        <a:t>11%</a:t>
                      </a:r>
                    </a:p>
                  </a:txBody>
                  <a:tcPr marL="68580" marR="68580" marT="34290" marB="34290"/>
                </a:tc>
                <a:tc>
                  <a:txBody>
                    <a:bodyPr/>
                    <a:lstStyle/>
                    <a:p>
                      <a:pPr algn="r"/>
                      <a:r>
                        <a:rPr lang="en-US" sz="1400" dirty="0"/>
                        <a:t>77.4%</a:t>
                      </a:r>
                    </a:p>
                  </a:txBody>
                  <a:tcPr marL="68580" marR="68580" marT="34290" marB="34290"/>
                </a:tc>
                <a:extLst>
                  <a:ext uri="{0D108BD9-81ED-4DB2-BD59-A6C34878D82A}">
                    <a16:rowId xmlns:a16="http://schemas.microsoft.com/office/drawing/2014/main" val="371687749"/>
                  </a:ext>
                </a:extLst>
              </a:tr>
              <a:tr h="305200">
                <a:tc>
                  <a:txBody>
                    <a:bodyPr/>
                    <a:lstStyle/>
                    <a:p>
                      <a:r>
                        <a:rPr lang="en-US" sz="1400" dirty="0"/>
                        <a:t>Canada</a:t>
                      </a:r>
                    </a:p>
                  </a:txBody>
                  <a:tcPr marL="68580" marR="68580" marT="34290" marB="34290"/>
                </a:tc>
                <a:tc>
                  <a:txBody>
                    <a:bodyPr/>
                    <a:lstStyle/>
                    <a:p>
                      <a:pPr algn="r"/>
                      <a:r>
                        <a:rPr lang="en-US" sz="1400" dirty="0"/>
                        <a:t>2%</a:t>
                      </a:r>
                    </a:p>
                  </a:txBody>
                  <a:tcPr marL="68580" marR="68580" marT="34290" marB="34290"/>
                </a:tc>
                <a:tc>
                  <a:txBody>
                    <a:bodyPr/>
                    <a:lstStyle/>
                    <a:p>
                      <a:pPr algn="r"/>
                      <a:r>
                        <a:rPr lang="en-US" sz="1400" dirty="0"/>
                        <a:t>10%</a:t>
                      </a:r>
                    </a:p>
                  </a:txBody>
                  <a:tcPr marL="68580" marR="68580" marT="34290" marB="34290"/>
                </a:tc>
                <a:tc>
                  <a:txBody>
                    <a:bodyPr/>
                    <a:lstStyle/>
                    <a:p>
                      <a:pPr algn="r"/>
                      <a:r>
                        <a:rPr lang="en-US" sz="1400" dirty="0"/>
                        <a:t>66.7%</a:t>
                      </a:r>
                    </a:p>
                  </a:txBody>
                  <a:tcPr marL="68580" marR="68580" marT="34290" marB="34290"/>
                </a:tc>
                <a:extLst>
                  <a:ext uri="{0D108BD9-81ED-4DB2-BD59-A6C34878D82A}">
                    <a16:rowId xmlns:a16="http://schemas.microsoft.com/office/drawing/2014/main" val="2860510019"/>
                  </a:ext>
                </a:extLst>
              </a:tr>
              <a:tr h="305200">
                <a:tc>
                  <a:txBody>
                    <a:bodyPr/>
                    <a:lstStyle/>
                    <a:p>
                      <a:r>
                        <a:rPr lang="en-US" sz="1400" dirty="0"/>
                        <a:t>UK</a:t>
                      </a:r>
                    </a:p>
                  </a:txBody>
                  <a:tcPr marL="68580" marR="68580" marT="34290" marB="34290"/>
                </a:tc>
                <a:tc>
                  <a:txBody>
                    <a:bodyPr/>
                    <a:lstStyle/>
                    <a:p>
                      <a:pPr algn="r"/>
                      <a:r>
                        <a:rPr lang="en-US" sz="1400" dirty="0"/>
                        <a:t>3%</a:t>
                      </a:r>
                    </a:p>
                  </a:txBody>
                  <a:tcPr marL="68580" marR="68580" marT="34290" marB="34290"/>
                </a:tc>
                <a:tc>
                  <a:txBody>
                    <a:bodyPr/>
                    <a:lstStyle/>
                    <a:p>
                      <a:pPr algn="r"/>
                      <a:r>
                        <a:rPr lang="en-US" sz="1400" dirty="0"/>
                        <a:t>9%</a:t>
                      </a:r>
                    </a:p>
                  </a:txBody>
                  <a:tcPr marL="68580" marR="68580" marT="34290" marB="34290"/>
                </a:tc>
                <a:tc>
                  <a:txBody>
                    <a:bodyPr/>
                    <a:lstStyle/>
                    <a:p>
                      <a:pPr algn="r"/>
                      <a:r>
                        <a:rPr lang="en-US" sz="1400" dirty="0"/>
                        <a:t>71.0%</a:t>
                      </a:r>
                    </a:p>
                  </a:txBody>
                  <a:tcPr marL="68580" marR="68580" marT="34290" marB="34290"/>
                </a:tc>
                <a:extLst>
                  <a:ext uri="{0D108BD9-81ED-4DB2-BD59-A6C34878D82A}">
                    <a16:rowId xmlns:a16="http://schemas.microsoft.com/office/drawing/2014/main" val="2048561144"/>
                  </a:ext>
                </a:extLst>
              </a:tr>
              <a:tr h="305200">
                <a:tc>
                  <a:txBody>
                    <a:bodyPr/>
                    <a:lstStyle/>
                    <a:p>
                      <a:r>
                        <a:rPr lang="en-US" sz="1400" dirty="0"/>
                        <a:t>Germany</a:t>
                      </a:r>
                    </a:p>
                  </a:txBody>
                  <a:tcPr marL="68580" marR="68580" marT="34290" marB="34290"/>
                </a:tc>
                <a:tc>
                  <a:txBody>
                    <a:bodyPr/>
                    <a:lstStyle/>
                    <a:p>
                      <a:pPr algn="r"/>
                      <a:r>
                        <a:rPr lang="en-US" sz="1400" dirty="0"/>
                        <a:t>5%</a:t>
                      </a:r>
                    </a:p>
                  </a:txBody>
                  <a:tcPr marL="68580" marR="68580" marT="34290" marB="34290"/>
                </a:tc>
                <a:tc>
                  <a:txBody>
                    <a:bodyPr/>
                    <a:lstStyle/>
                    <a:p>
                      <a:pPr algn="r"/>
                      <a:r>
                        <a:rPr lang="en-US" sz="1400" dirty="0"/>
                        <a:t>20%</a:t>
                      </a:r>
                    </a:p>
                  </a:txBody>
                  <a:tcPr marL="68580" marR="68580" marT="34290" marB="34290"/>
                </a:tc>
                <a:tc>
                  <a:txBody>
                    <a:bodyPr/>
                    <a:lstStyle/>
                    <a:p>
                      <a:pPr algn="r"/>
                      <a:r>
                        <a:rPr lang="en-US" sz="1400" dirty="0"/>
                        <a:t>61.8%</a:t>
                      </a:r>
                    </a:p>
                  </a:txBody>
                  <a:tcPr marL="68580" marR="68580" marT="34290" marB="34290"/>
                </a:tc>
                <a:extLst>
                  <a:ext uri="{0D108BD9-81ED-4DB2-BD59-A6C34878D82A}">
                    <a16:rowId xmlns:a16="http://schemas.microsoft.com/office/drawing/2014/main" val="4179247728"/>
                  </a:ext>
                </a:extLst>
              </a:tr>
              <a:tr h="305200">
                <a:tc>
                  <a:txBody>
                    <a:bodyPr/>
                    <a:lstStyle/>
                    <a:p>
                      <a:r>
                        <a:rPr lang="en-US" sz="1400" dirty="0"/>
                        <a:t>France</a:t>
                      </a:r>
                    </a:p>
                  </a:txBody>
                  <a:tcPr marL="68580" marR="68580" marT="34290" marB="34290"/>
                </a:tc>
                <a:tc>
                  <a:txBody>
                    <a:bodyPr/>
                    <a:lstStyle/>
                    <a:p>
                      <a:pPr algn="r"/>
                      <a:r>
                        <a:rPr lang="en-US" sz="1400" dirty="0"/>
                        <a:t>3%</a:t>
                      </a:r>
                    </a:p>
                  </a:txBody>
                  <a:tcPr marL="68580" marR="68580" marT="34290" marB="34290"/>
                </a:tc>
                <a:tc>
                  <a:txBody>
                    <a:bodyPr/>
                    <a:lstStyle/>
                    <a:p>
                      <a:pPr algn="r"/>
                      <a:r>
                        <a:rPr lang="en-US" sz="1400" dirty="0"/>
                        <a:t>10%</a:t>
                      </a:r>
                    </a:p>
                  </a:txBody>
                  <a:tcPr marL="68580" marR="68580" marT="34290" marB="34290"/>
                </a:tc>
                <a:tc>
                  <a:txBody>
                    <a:bodyPr/>
                    <a:lstStyle/>
                    <a:p>
                      <a:pPr algn="r"/>
                      <a:r>
                        <a:rPr lang="en-US" sz="1400" dirty="0"/>
                        <a:t>70.3%</a:t>
                      </a:r>
                    </a:p>
                  </a:txBody>
                  <a:tcPr marL="68580" marR="68580" marT="34290" marB="34290"/>
                </a:tc>
                <a:extLst>
                  <a:ext uri="{0D108BD9-81ED-4DB2-BD59-A6C34878D82A}">
                    <a16:rowId xmlns:a16="http://schemas.microsoft.com/office/drawing/2014/main" val="268972797"/>
                  </a:ext>
                </a:extLst>
              </a:tr>
              <a:tr h="305200">
                <a:tc>
                  <a:txBody>
                    <a:bodyPr/>
                    <a:lstStyle/>
                    <a:p>
                      <a:r>
                        <a:rPr lang="en-US" sz="1400" dirty="0"/>
                        <a:t>Italy</a:t>
                      </a:r>
                    </a:p>
                  </a:txBody>
                  <a:tcPr marL="68580" marR="68580" marT="34290" marB="34290"/>
                </a:tc>
                <a:tc>
                  <a:txBody>
                    <a:bodyPr/>
                    <a:lstStyle/>
                    <a:p>
                      <a:pPr algn="r"/>
                      <a:r>
                        <a:rPr lang="en-US" sz="1400" dirty="0"/>
                        <a:t>2%</a:t>
                      </a:r>
                    </a:p>
                  </a:txBody>
                  <a:tcPr marL="68580" marR="68580" marT="34290" marB="34290"/>
                </a:tc>
                <a:tc>
                  <a:txBody>
                    <a:bodyPr/>
                    <a:lstStyle/>
                    <a:p>
                      <a:pPr algn="r"/>
                      <a:r>
                        <a:rPr lang="en-US" sz="1400" dirty="0"/>
                        <a:t>15%</a:t>
                      </a:r>
                    </a:p>
                  </a:txBody>
                  <a:tcPr marL="68580" marR="68580" marT="34290" marB="34290"/>
                </a:tc>
                <a:tc>
                  <a:txBody>
                    <a:bodyPr/>
                    <a:lstStyle/>
                    <a:p>
                      <a:pPr algn="r"/>
                      <a:r>
                        <a:rPr lang="en-US" sz="1400" dirty="0"/>
                        <a:t>66.3%</a:t>
                      </a:r>
                    </a:p>
                  </a:txBody>
                  <a:tcPr marL="68580" marR="68580" marT="34290" marB="34290"/>
                </a:tc>
                <a:extLst>
                  <a:ext uri="{0D108BD9-81ED-4DB2-BD59-A6C34878D82A}">
                    <a16:rowId xmlns:a16="http://schemas.microsoft.com/office/drawing/2014/main" val="2629037930"/>
                  </a:ext>
                </a:extLst>
              </a:tr>
              <a:tr h="305200">
                <a:tc>
                  <a:txBody>
                    <a:bodyPr/>
                    <a:lstStyle/>
                    <a:p>
                      <a:r>
                        <a:rPr lang="en-US" sz="1400" dirty="0"/>
                        <a:t>Spain </a:t>
                      </a:r>
                    </a:p>
                  </a:txBody>
                  <a:tcPr marL="68580" marR="68580" marT="34290" marB="34290"/>
                </a:tc>
                <a:tc>
                  <a:txBody>
                    <a:bodyPr/>
                    <a:lstStyle/>
                    <a:p>
                      <a:pPr algn="r"/>
                      <a:r>
                        <a:rPr lang="en-US" sz="1400" dirty="0"/>
                        <a:t>2%</a:t>
                      </a:r>
                    </a:p>
                  </a:txBody>
                  <a:tcPr marL="68580" marR="68580" marT="34290" marB="34290"/>
                </a:tc>
                <a:tc>
                  <a:txBody>
                    <a:bodyPr/>
                    <a:lstStyle/>
                    <a:p>
                      <a:pPr algn="r"/>
                      <a:r>
                        <a:rPr lang="en-US" sz="1400" dirty="0"/>
                        <a:t>11%</a:t>
                      </a:r>
                    </a:p>
                  </a:txBody>
                  <a:tcPr marL="68580" marR="68580" marT="34290" marB="34290"/>
                </a:tc>
                <a:tc>
                  <a:txBody>
                    <a:bodyPr/>
                    <a:lstStyle/>
                    <a:p>
                      <a:pPr algn="r"/>
                      <a:r>
                        <a:rPr lang="en-US" sz="1400" dirty="0"/>
                        <a:t>67.7%</a:t>
                      </a:r>
                    </a:p>
                  </a:txBody>
                  <a:tcPr marL="68580" marR="68580" marT="34290" marB="34290"/>
                </a:tc>
                <a:extLst>
                  <a:ext uri="{0D108BD9-81ED-4DB2-BD59-A6C34878D82A}">
                    <a16:rowId xmlns:a16="http://schemas.microsoft.com/office/drawing/2014/main" val="62665096"/>
                  </a:ext>
                </a:extLst>
              </a:tr>
              <a:tr h="305200">
                <a:tc>
                  <a:txBody>
                    <a:bodyPr/>
                    <a:lstStyle/>
                    <a:p>
                      <a:r>
                        <a:rPr lang="en-US" sz="1400" dirty="0"/>
                        <a:t>Japan</a:t>
                      </a:r>
                    </a:p>
                  </a:txBody>
                  <a:tcPr marL="68580" marR="68580" marT="34290" marB="34290"/>
                </a:tc>
                <a:tc>
                  <a:txBody>
                    <a:bodyPr/>
                    <a:lstStyle/>
                    <a:p>
                      <a:pPr algn="r"/>
                      <a:r>
                        <a:rPr lang="en-US" sz="1400" dirty="0"/>
                        <a:t>6%</a:t>
                      </a:r>
                    </a:p>
                  </a:txBody>
                  <a:tcPr marL="68580" marR="68580" marT="34290" marB="34290"/>
                </a:tc>
                <a:tc>
                  <a:txBody>
                    <a:bodyPr/>
                    <a:lstStyle/>
                    <a:p>
                      <a:pPr algn="r"/>
                      <a:r>
                        <a:rPr lang="en-US" sz="1400" dirty="0"/>
                        <a:t>21%</a:t>
                      </a:r>
                    </a:p>
                  </a:txBody>
                  <a:tcPr marL="68580" marR="68580" marT="34290" marB="34290"/>
                </a:tc>
                <a:tc>
                  <a:txBody>
                    <a:bodyPr/>
                    <a:lstStyle/>
                    <a:p>
                      <a:pPr algn="r"/>
                      <a:r>
                        <a:rPr lang="en-US" sz="1400" dirty="0"/>
                        <a:t>69.1%</a:t>
                      </a:r>
                    </a:p>
                  </a:txBody>
                  <a:tcPr marL="68580" marR="68580" marT="34290" marB="34290"/>
                </a:tc>
                <a:extLst>
                  <a:ext uri="{0D108BD9-81ED-4DB2-BD59-A6C34878D82A}">
                    <a16:rowId xmlns:a16="http://schemas.microsoft.com/office/drawing/2014/main" val="384801853"/>
                  </a:ext>
                </a:extLst>
              </a:tr>
              <a:tr h="305200">
                <a:tc>
                  <a:txBody>
                    <a:bodyPr/>
                    <a:lstStyle/>
                    <a:p>
                      <a:r>
                        <a:rPr lang="en-US" sz="1400" dirty="0">
                          <a:solidFill>
                            <a:srgbClr val="FF0000"/>
                          </a:solidFill>
                        </a:rPr>
                        <a:t>China</a:t>
                      </a:r>
                    </a:p>
                  </a:txBody>
                  <a:tcPr marL="68580" marR="68580" marT="34290" marB="34290"/>
                </a:tc>
                <a:tc>
                  <a:txBody>
                    <a:bodyPr/>
                    <a:lstStyle/>
                    <a:p>
                      <a:pPr algn="r"/>
                      <a:r>
                        <a:rPr lang="en-US" sz="1400" dirty="0">
                          <a:solidFill>
                            <a:srgbClr val="FF0000"/>
                          </a:solidFill>
                        </a:rPr>
                        <a:t>16%</a:t>
                      </a:r>
                    </a:p>
                  </a:txBody>
                  <a:tcPr marL="68580" marR="68580" marT="34290" marB="34290"/>
                </a:tc>
                <a:tc>
                  <a:txBody>
                    <a:bodyPr/>
                    <a:lstStyle/>
                    <a:p>
                      <a:pPr algn="r"/>
                      <a:r>
                        <a:rPr lang="en-US" sz="1400" dirty="0">
                          <a:solidFill>
                            <a:srgbClr val="FF0000"/>
                          </a:solidFill>
                        </a:rPr>
                        <a:t>29%</a:t>
                      </a:r>
                    </a:p>
                  </a:txBody>
                  <a:tcPr marL="68580" marR="68580" marT="34290" marB="34290"/>
                </a:tc>
                <a:tc>
                  <a:txBody>
                    <a:bodyPr/>
                    <a:lstStyle/>
                    <a:p>
                      <a:pPr algn="r"/>
                      <a:r>
                        <a:rPr lang="en-US" sz="1400" dirty="0">
                          <a:solidFill>
                            <a:srgbClr val="FF0000"/>
                          </a:solidFill>
                        </a:rPr>
                        <a:t>52.2%</a:t>
                      </a:r>
                    </a:p>
                  </a:txBody>
                  <a:tcPr marL="68580" marR="68580" marT="34290" marB="34290"/>
                </a:tc>
                <a:extLst>
                  <a:ext uri="{0D108BD9-81ED-4DB2-BD59-A6C34878D82A}">
                    <a16:rowId xmlns:a16="http://schemas.microsoft.com/office/drawing/2014/main" val="251564093"/>
                  </a:ext>
                </a:extLst>
              </a:tr>
            </a:tbl>
          </a:graphicData>
        </a:graphic>
      </p:graphicFrame>
      <p:sp>
        <p:nvSpPr>
          <p:cNvPr id="16" name="Oval 15">
            <a:extLst>
              <a:ext uri="{FF2B5EF4-FFF2-40B4-BE49-F238E27FC236}">
                <a16:creationId xmlns:a16="http://schemas.microsoft.com/office/drawing/2014/main" id="{3F2AC75B-E02B-0543-87B4-B1DC6A4393F1}"/>
              </a:ext>
            </a:extLst>
          </p:cNvPr>
          <p:cNvSpPr/>
          <p:nvPr/>
        </p:nvSpPr>
        <p:spPr>
          <a:xfrm>
            <a:off x="4866027" y="2480593"/>
            <a:ext cx="1229973" cy="3371040"/>
          </a:xfrm>
          <a:prstGeom prst="ellipse">
            <a:avLst/>
          </a:prstGeom>
          <a:noFill/>
          <a:ln w="2540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a:extLst>
              <a:ext uri="{FF2B5EF4-FFF2-40B4-BE49-F238E27FC236}">
                <a16:creationId xmlns:a16="http://schemas.microsoft.com/office/drawing/2014/main" id="{EF6E577F-4CCE-9646-9BE8-561D8993787B}"/>
              </a:ext>
            </a:extLst>
          </p:cNvPr>
          <p:cNvSpPr/>
          <p:nvPr/>
        </p:nvSpPr>
        <p:spPr>
          <a:xfrm>
            <a:off x="3010951" y="2404394"/>
            <a:ext cx="1256249" cy="352343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extBox 17">
            <a:extLst>
              <a:ext uri="{FF2B5EF4-FFF2-40B4-BE49-F238E27FC236}">
                <a16:creationId xmlns:a16="http://schemas.microsoft.com/office/drawing/2014/main" id="{97D644F4-94A5-4F43-9F2C-3168AA5589AC}"/>
              </a:ext>
            </a:extLst>
          </p:cNvPr>
          <p:cNvSpPr txBox="1"/>
          <p:nvPr/>
        </p:nvSpPr>
        <p:spPr>
          <a:xfrm>
            <a:off x="7713293" y="3698416"/>
            <a:ext cx="4288353" cy="1200329"/>
          </a:xfrm>
          <a:prstGeom prst="rect">
            <a:avLst/>
          </a:prstGeom>
          <a:noFill/>
        </p:spPr>
        <p:txBody>
          <a:bodyPr wrap="none" rtlCol="0">
            <a:spAutoFit/>
          </a:bodyPr>
          <a:lstStyle/>
          <a:p>
            <a:r>
              <a:rPr lang="en-US" dirty="0">
                <a:solidFill>
                  <a:srgbClr val="FF0000"/>
                </a:solidFill>
              </a:rPr>
              <a:t>If limited to supply chain effects, </a:t>
            </a:r>
          </a:p>
          <a:p>
            <a:r>
              <a:rPr lang="en-US" dirty="0">
                <a:solidFill>
                  <a:srgbClr val="FF0000"/>
                </a:solidFill>
              </a:rPr>
              <a:t>COVID-19 was likely to be </a:t>
            </a:r>
          </a:p>
          <a:p>
            <a:r>
              <a:rPr lang="en-US" dirty="0">
                <a:solidFill>
                  <a:srgbClr val="FF0000"/>
                </a:solidFill>
              </a:rPr>
              <a:t>to slow GDP by 0.25 to 0.50 from its </a:t>
            </a:r>
          </a:p>
          <a:p>
            <a:r>
              <a:rPr lang="en-US" dirty="0">
                <a:solidFill>
                  <a:srgbClr val="FF0000"/>
                </a:solidFill>
              </a:rPr>
              <a:t>baseline prediction – say from 2.5 to 2%</a:t>
            </a:r>
          </a:p>
        </p:txBody>
      </p:sp>
    </p:spTree>
    <p:extLst>
      <p:ext uri="{BB962C8B-B14F-4D97-AF65-F5344CB8AC3E}">
        <p14:creationId xmlns:p14="http://schemas.microsoft.com/office/powerpoint/2010/main" val="13963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dissolv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BDB7552E-B0AC-134C-AF11-4846C75ED40D}"/>
              </a:ext>
            </a:extLst>
          </p:cNvPr>
          <p:cNvPicPr>
            <a:picLocks noChangeAspect="1"/>
          </p:cNvPicPr>
          <p:nvPr/>
        </p:nvPicPr>
        <p:blipFill>
          <a:blip r:embed="rId2"/>
          <a:stretch>
            <a:fillRect/>
          </a:stretch>
        </p:blipFill>
        <p:spPr>
          <a:xfrm>
            <a:off x="1602828" y="1619067"/>
            <a:ext cx="8986344" cy="4968567"/>
          </a:xfrm>
          <a:prstGeom prst="rect">
            <a:avLst/>
          </a:prstGeom>
        </p:spPr>
      </p:pic>
      <p:cxnSp>
        <p:nvCxnSpPr>
          <p:cNvPr id="22" name="Straight Connector 21">
            <a:extLst>
              <a:ext uri="{FF2B5EF4-FFF2-40B4-BE49-F238E27FC236}">
                <a16:creationId xmlns:a16="http://schemas.microsoft.com/office/drawing/2014/main" id="{27251C57-83CF-CF45-B2EA-812D641016F9}"/>
              </a:ext>
            </a:extLst>
          </p:cNvPr>
          <p:cNvCxnSpPr>
            <a:cxnSpLocks/>
          </p:cNvCxnSpPr>
          <p:nvPr/>
        </p:nvCxnSpPr>
        <p:spPr>
          <a:xfrm>
            <a:off x="9038121" y="1380938"/>
            <a:ext cx="0" cy="4223509"/>
          </a:xfrm>
          <a:prstGeom prst="line">
            <a:avLst/>
          </a:prstGeom>
          <a:ln w="38100">
            <a:solidFill>
              <a:srgbClr val="2B414D"/>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D0DA681-D147-3F43-9427-9766899EE211}"/>
              </a:ext>
            </a:extLst>
          </p:cNvPr>
          <p:cNvCxnSpPr>
            <a:cxnSpLocks/>
          </p:cNvCxnSpPr>
          <p:nvPr/>
        </p:nvCxnSpPr>
        <p:spPr>
          <a:xfrm>
            <a:off x="9145117" y="1408518"/>
            <a:ext cx="0" cy="4223509"/>
          </a:xfrm>
          <a:prstGeom prst="line">
            <a:avLst/>
          </a:prstGeom>
          <a:ln w="38100">
            <a:solidFill>
              <a:srgbClr val="2B414D"/>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2D38638-7C2D-6D45-8819-7F368992CCA4}"/>
              </a:ext>
            </a:extLst>
          </p:cNvPr>
          <p:cNvCxnSpPr>
            <a:cxnSpLocks/>
          </p:cNvCxnSpPr>
          <p:nvPr/>
        </p:nvCxnSpPr>
        <p:spPr>
          <a:xfrm>
            <a:off x="7504461" y="1376422"/>
            <a:ext cx="0" cy="4223509"/>
          </a:xfrm>
          <a:prstGeom prst="line">
            <a:avLst/>
          </a:prstGeom>
          <a:ln w="38100">
            <a:solidFill>
              <a:srgbClr val="2B414D"/>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572FD28-DA09-744E-88A4-B0A4705C6508}"/>
              </a:ext>
            </a:extLst>
          </p:cNvPr>
          <p:cNvCxnSpPr>
            <a:cxnSpLocks/>
          </p:cNvCxnSpPr>
          <p:nvPr/>
        </p:nvCxnSpPr>
        <p:spPr>
          <a:xfrm>
            <a:off x="8704824" y="1380939"/>
            <a:ext cx="0" cy="4223509"/>
          </a:xfrm>
          <a:prstGeom prst="line">
            <a:avLst/>
          </a:prstGeom>
          <a:ln w="38100">
            <a:solidFill>
              <a:srgbClr val="2B414D"/>
            </a:solidFill>
            <a:prstDash val="sys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5DDB7BC-1641-D045-AED8-854D5506A62C}"/>
              </a:ext>
            </a:extLst>
          </p:cNvPr>
          <p:cNvSpPr txBox="1"/>
          <p:nvPr/>
        </p:nvSpPr>
        <p:spPr>
          <a:xfrm>
            <a:off x="3998675" y="1314527"/>
            <a:ext cx="3416900" cy="1477328"/>
          </a:xfrm>
          <a:prstGeom prst="rect">
            <a:avLst/>
          </a:prstGeom>
          <a:solidFill>
            <a:srgbClr val="0C4C88"/>
          </a:solidFill>
          <a:ln>
            <a:solidFill>
              <a:srgbClr val="002060"/>
            </a:solidFill>
          </a:ln>
        </p:spPr>
        <p:txBody>
          <a:bodyPr wrap="square" rtlCol="0">
            <a:spAutoFit/>
          </a:bodyPr>
          <a:lstStyle/>
          <a:p>
            <a:r>
              <a:rPr lang="en-US" dirty="0">
                <a:solidFill>
                  <a:schemeClr val="bg1"/>
                </a:solidFill>
              </a:rPr>
              <a:t>Largest DJIA fall in</a:t>
            </a:r>
          </a:p>
          <a:p>
            <a:r>
              <a:rPr lang="en-US" dirty="0">
                <a:solidFill>
                  <a:schemeClr val="bg1"/>
                </a:solidFill>
              </a:rPr>
              <a:t>two years on fears of  COVID-19</a:t>
            </a:r>
          </a:p>
          <a:p>
            <a:r>
              <a:rPr lang="en-US" dirty="0">
                <a:solidFill>
                  <a:schemeClr val="bg1"/>
                </a:solidFill>
              </a:rPr>
              <a:t>and a weak retail sales report </a:t>
            </a:r>
          </a:p>
          <a:p>
            <a:r>
              <a:rPr lang="en-US" dirty="0">
                <a:solidFill>
                  <a:schemeClr val="bg1"/>
                </a:solidFill>
              </a:rPr>
              <a:t>(2/24)</a:t>
            </a:r>
          </a:p>
        </p:txBody>
      </p:sp>
      <p:sp>
        <p:nvSpPr>
          <p:cNvPr id="27" name="TextBox 26">
            <a:extLst>
              <a:ext uri="{FF2B5EF4-FFF2-40B4-BE49-F238E27FC236}">
                <a16:creationId xmlns:a16="http://schemas.microsoft.com/office/drawing/2014/main" id="{0F673882-17A1-F74A-AF40-584E1FDA6484}"/>
              </a:ext>
            </a:extLst>
          </p:cNvPr>
          <p:cNvSpPr txBox="1"/>
          <p:nvPr/>
        </p:nvSpPr>
        <p:spPr>
          <a:xfrm>
            <a:off x="6307732" y="1122820"/>
            <a:ext cx="2357712" cy="923330"/>
          </a:xfrm>
          <a:prstGeom prst="rect">
            <a:avLst/>
          </a:prstGeom>
          <a:solidFill>
            <a:srgbClr val="0C4C88"/>
          </a:solidFill>
          <a:ln>
            <a:solidFill>
              <a:srgbClr val="002060"/>
            </a:solidFill>
          </a:ln>
        </p:spPr>
        <p:txBody>
          <a:bodyPr wrap="square" rtlCol="0">
            <a:spAutoFit/>
          </a:bodyPr>
          <a:lstStyle/>
          <a:p>
            <a:r>
              <a:rPr lang="en-US" dirty="0">
                <a:solidFill>
                  <a:schemeClr val="bg1"/>
                </a:solidFill>
              </a:rPr>
              <a:t>COVID cases in US </a:t>
            </a:r>
          </a:p>
          <a:p>
            <a:r>
              <a:rPr lang="en-US" dirty="0">
                <a:solidFill>
                  <a:schemeClr val="bg1"/>
                </a:solidFill>
              </a:rPr>
              <a:t>Exceed 500 (3/9)</a:t>
            </a:r>
          </a:p>
          <a:p>
            <a:endParaRPr lang="en-US" dirty="0">
              <a:solidFill>
                <a:schemeClr val="bg1"/>
              </a:solidFill>
            </a:endParaRPr>
          </a:p>
        </p:txBody>
      </p:sp>
      <p:sp>
        <p:nvSpPr>
          <p:cNvPr id="28" name="TextBox 27">
            <a:extLst>
              <a:ext uri="{FF2B5EF4-FFF2-40B4-BE49-F238E27FC236}">
                <a16:creationId xmlns:a16="http://schemas.microsoft.com/office/drawing/2014/main" id="{468E7F2B-AB2D-D749-8D42-269F51E0E358}"/>
              </a:ext>
            </a:extLst>
          </p:cNvPr>
          <p:cNvSpPr txBox="1"/>
          <p:nvPr/>
        </p:nvSpPr>
        <p:spPr>
          <a:xfrm>
            <a:off x="9410799" y="3411085"/>
            <a:ext cx="2206320" cy="1477328"/>
          </a:xfrm>
          <a:prstGeom prst="rect">
            <a:avLst/>
          </a:prstGeom>
          <a:solidFill>
            <a:srgbClr val="0C4C88"/>
          </a:solidFill>
          <a:ln>
            <a:solidFill>
              <a:srgbClr val="002060"/>
            </a:solidFill>
          </a:ln>
        </p:spPr>
        <p:txBody>
          <a:bodyPr wrap="square" rtlCol="0">
            <a:spAutoFit/>
          </a:bodyPr>
          <a:lstStyle/>
          <a:p>
            <a:r>
              <a:rPr lang="en-US" dirty="0">
                <a:solidFill>
                  <a:schemeClr val="bg1"/>
                </a:solidFill>
              </a:rPr>
              <a:t>Day after NBA, MLB</a:t>
            </a:r>
          </a:p>
          <a:p>
            <a:r>
              <a:rPr lang="en-US" dirty="0">
                <a:solidFill>
                  <a:schemeClr val="bg1"/>
                </a:solidFill>
              </a:rPr>
              <a:t>and NCAA postpone </a:t>
            </a:r>
          </a:p>
          <a:p>
            <a:r>
              <a:rPr lang="en-US" dirty="0">
                <a:solidFill>
                  <a:schemeClr val="bg1"/>
                </a:solidFill>
              </a:rPr>
              <a:t>games  (3/12) </a:t>
            </a:r>
          </a:p>
        </p:txBody>
      </p:sp>
      <p:sp>
        <p:nvSpPr>
          <p:cNvPr id="29" name="TextBox 28">
            <a:extLst>
              <a:ext uri="{FF2B5EF4-FFF2-40B4-BE49-F238E27FC236}">
                <a16:creationId xmlns:a16="http://schemas.microsoft.com/office/drawing/2014/main" id="{AA98A884-F96F-EF44-8BD8-883998F388C6}"/>
              </a:ext>
            </a:extLst>
          </p:cNvPr>
          <p:cNvSpPr txBox="1"/>
          <p:nvPr/>
        </p:nvSpPr>
        <p:spPr>
          <a:xfrm>
            <a:off x="13511536" y="1999949"/>
            <a:ext cx="123846" cy="369332"/>
          </a:xfrm>
          <a:prstGeom prst="rect">
            <a:avLst/>
          </a:prstGeom>
          <a:noFill/>
        </p:spPr>
        <p:txBody>
          <a:bodyPr wrap="square" rtlCol="0">
            <a:spAutoFit/>
          </a:bodyPr>
          <a:lstStyle/>
          <a:p>
            <a:endParaRPr lang="en-US" dirty="0"/>
          </a:p>
        </p:txBody>
      </p:sp>
      <p:sp>
        <p:nvSpPr>
          <p:cNvPr id="30" name="TextBox 29">
            <a:extLst>
              <a:ext uri="{FF2B5EF4-FFF2-40B4-BE49-F238E27FC236}">
                <a16:creationId xmlns:a16="http://schemas.microsoft.com/office/drawing/2014/main" id="{E38A5698-9D92-1C4C-AA0E-16701E7C3F24}"/>
              </a:ext>
            </a:extLst>
          </p:cNvPr>
          <p:cNvSpPr txBox="1"/>
          <p:nvPr/>
        </p:nvSpPr>
        <p:spPr>
          <a:xfrm>
            <a:off x="7682235" y="2046150"/>
            <a:ext cx="2700503" cy="1200329"/>
          </a:xfrm>
          <a:prstGeom prst="rect">
            <a:avLst/>
          </a:prstGeom>
          <a:solidFill>
            <a:srgbClr val="0C4C88"/>
          </a:solidFill>
          <a:ln>
            <a:solidFill>
              <a:srgbClr val="002060"/>
            </a:solidFill>
          </a:ln>
        </p:spPr>
        <p:txBody>
          <a:bodyPr wrap="square" rtlCol="0">
            <a:spAutoFit/>
          </a:bodyPr>
          <a:lstStyle/>
          <a:p>
            <a:r>
              <a:rPr lang="en-US" dirty="0">
                <a:solidFill>
                  <a:schemeClr val="bg1"/>
                </a:solidFill>
              </a:rPr>
              <a:t>White House and</a:t>
            </a:r>
          </a:p>
          <a:p>
            <a:r>
              <a:rPr lang="en-US" dirty="0">
                <a:solidFill>
                  <a:schemeClr val="bg1"/>
                </a:solidFill>
              </a:rPr>
              <a:t>Congress independently</a:t>
            </a:r>
          </a:p>
          <a:p>
            <a:r>
              <a:rPr lang="en-US" dirty="0">
                <a:solidFill>
                  <a:schemeClr val="bg1"/>
                </a:solidFill>
              </a:rPr>
              <a:t>discuss fiscal policy (3/13)</a:t>
            </a:r>
          </a:p>
        </p:txBody>
      </p:sp>
      <p:sp>
        <p:nvSpPr>
          <p:cNvPr id="42" name="TextBox 41">
            <a:extLst>
              <a:ext uri="{FF2B5EF4-FFF2-40B4-BE49-F238E27FC236}">
                <a16:creationId xmlns:a16="http://schemas.microsoft.com/office/drawing/2014/main" id="{36ADF98F-8303-AF40-B9B7-DD01CC716433}"/>
              </a:ext>
            </a:extLst>
          </p:cNvPr>
          <p:cNvSpPr txBox="1"/>
          <p:nvPr/>
        </p:nvSpPr>
        <p:spPr>
          <a:xfrm>
            <a:off x="8118186" y="5833255"/>
            <a:ext cx="5517196" cy="707886"/>
          </a:xfrm>
          <a:prstGeom prst="rect">
            <a:avLst/>
          </a:prstGeom>
          <a:noFill/>
        </p:spPr>
        <p:txBody>
          <a:bodyPr wrap="square" rtlCol="0">
            <a:spAutoFit/>
          </a:bodyPr>
          <a:lstStyle/>
          <a:p>
            <a:r>
              <a:rPr lang="en-US" sz="4000" dirty="0">
                <a:solidFill>
                  <a:srgbClr val="0432FF"/>
                </a:solidFill>
              </a:rPr>
              <a:t>Epidemiology</a:t>
            </a:r>
          </a:p>
        </p:txBody>
      </p:sp>
      <p:sp>
        <p:nvSpPr>
          <p:cNvPr id="2" name="Title 1">
            <a:extLst>
              <a:ext uri="{FF2B5EF4-FFF2-40B4-BE49-F238E27FC236}">
                <a16:creationId xmlns:a16="http://schemas.microsoft.com/office/drawing/2014/main" id="{0D84DABA-6933-B244-ABFA-B5EA45C97C1C}"/>
              </a:ext>
            </a:extLst>
          </p:cNvPr>
          <p:cNvSpPr>
            <a:spLocks noGrp="1"/>
          </p:cNvSpPr>
          <p:nvPr>
            <p:ph type="title"/>
          </p:nvPr>
        </p:nvSpPr>
        <p:spPr>
          <a:ln>
            <a:solidFill>
              <a:srgbClr val="0432FF"/>
            </a:solidFill>
          </a:ln>
        </p:spPr>
        <p:txBody>
          <a:bodyPr/>
          <a:lstStyle/>
          <a:p>
            <a:r>
              <a:rPr lang="en-US" dirty="0">
                <a:solidFill>
                  <a:srgbClr val="0432FF"/>
                </a:solidFill>
              </a:rPr>
              <a:t>Dow Jones and S&amp;P 500</a:t>
            </a:r>
          </a:p>
        </p:txBody>
      </p:sp>
    </p:spTree>
    <p:extLst>
      <p:ext uri="{BB962C8B-B14F-4D97-AF65-F5344CB8AC3E}">
        <p14:creationId xmlns:p14="http://schemas.microsoft.com/office/powerpoint/2010/main" val="237555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750"/>
                                        <p:tgtEl>
                                          <p:spTgt spid="24"/>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dissolve">
                                      <p:cBhvr>
                                        <p:cTn id="11" dur="75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up)">
                                      <p:cBhvr>
                                        <p:cTn id="16" dur="500"/>
                                        <p:tgtEl>
                                          <p:spTgt spid="25"/>
                                        </p:tgtEl>
                                      </p:cBhvr>
                                    </p:animEffect>
                                  </p:childTnLst>
                                </p:cTn>
                              </p:par>
                              <p:par>
                                <p:cTn id="17" presetID="9" presetClass="exit" presetSubtype="0" fill="hold" grpId="1" nodeType="withEffect">
                                  <p:stCondLst>
                                    <p:cond delay="0"/>
                                  </p:stCondLst>
                                  <p:childTnLst>
                                    <p:animEffect transition="out" filter="dissolve">
                                      <p:cBhvr>
                                        <p:cTn id="18" dur="500"/>
                                        <p:tgtEl>
                                          <p:spTgt spid="26"/>
                                        </p:tgtEl>
                                      </p:cBhvr>
                                    </p:animEffect>
                                    <p:set>
                                      <p:cBhvr>
                                        <p:cTn id="19" dur="1" fill="hold">
                                          <p:stCondLst>
                                            <p:cond delay="499"/>
                                          </p:stCondLst>
                                        </p:cTn>
                                        <p:tgtEl>
                                          <p:spTgt spid="26"/>
                                        </p:tgtEl>
                                        <p:attrNameLst>
                                          <p:attrName>style.visibility</p:attrName>
                                        </p:attrNameLst>
                                      </p:cBhvr>
                                      <p:to>
                                        <p:strVal val="hidden"/>
                                      </p:to>
                                    </p:set>
                                  </p:childTnLst>
                                </p:cTn>
                              </p:par>
                            </p:childTnLst>
                          </p:cTn>
                        </p:par>
                        <p:par>
                          <p:cTn id="20" fill="hold">
                            <p:stCondLst>
                              <p:cond delay="500"/>
                            </p:stCondLst>
                            <p:childTnLst>
                              <p:par>
                                <p:cTn id="21" presetID="9"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dissolv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up)">
                                      <p:cBhvr>
                                        <p:cTn id="28" dur="500"/>
                                        <p:tgtEl>
                                          <p:spTgt spid="22"/>
                                        </p:tgtEl>
                                      </p:cBhvr>
                                    </p:animEffect>
                                  </p:childTnLst>
                                </p:cTn>
                              </p:par>
                              <p:par>
                                <p:cTn id="29" presetID="9" presetClass="exit" presetSubtype="0" fill="hold" grpId="1" nodeType="withEffect">
                                  <p:stCondLst>
                                    <p:cond delay="0"/>
                                  </p:stCondLst>
                                  <p:childTnLst>
                                    <p:animEffect transition="out" filter="dissolve">
                                      <p:cBhvr>
                                        <p:cTn id="30" dur="500"/>
                                        <p:tgtEl>
                                          <p:spTgt spid="27"/>
                                        </p:tgtEl>
                                      </p:cBhvr>
                                    </p:animEffect>
                                    <p:set>
                                      <p:cBhvr>
                                        <p:cTn id="31" dur="1" fill="hold">
                                          <p:stCondLst>
                                            <p:cond delay="499"/>
                                          </p:stCondLst>
                                        </p:cTn>
                                        <p:tgtEl>
                                          <p:spTgt spid="27"/>
                                        </p:tgtEl>
                                        <p:attrNameLst>
                                          <p:attrName>style.visibility</p:attrName>
                                        </p:attrNameLst>
                                      </p:cBhvr>
                                      <p:to>
                                        <p:strVal val="hidden"/>
                                      </p:to>
                                    </p:set>
                                  </p:childTnLst>
                                </p:cTn>
                              </p:par>
                            </p:childTnLst>
                          </p:cTn>
                        </p:par>
                        <p:par>
                          <p:cTn id="32" fill="hold">
                            <p:stCondLst>
                              <p:cond delay="500"/>
                            </p:stCondLst>
                            <p:childTnLst>
                              <p:par>
                                <p:cTn id="33" presetID="9"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dissolve">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up)">
                                      <p:cBhvr>
                                        <p:cTn id="40" dur="500"/>
                                        <p:tgtEl>
                                          <p:spTgt spid="23"/>
                                        </p:tgtEl>
                                      </p:cBhvr>
                                    </p:animEffect>
                                  </p:childTnLst>
                                </p:cTn>
                              </p:par>
                              <p:par>
                                <p:cTn id="41" presetID="9" presetClass="exit" presetSubtype="0" fill="hold" grpId="1" nodeType="withEffect">
                                  <p:stCondLst>
                                    <p:cond delay="0"/>
                                  </p:stCondLst>
                                  <p:childTnLst>
                                    <p:animEffect transition="out" filter="dissolve">
                                      <p:cBhvr>
                                        <p:cTn id="42" dur="500"/>
                                        <p:tgtEl>
                                          <p:spTgt spid="28"/>
                                        </p:tgtEl>
                                      </p:cBhvr>
                                    </p:animEffect>
                                    <p:set>
                                      <p:cBhvr>
                                        <p:cTn id="43" dur="1" fill="hold">
                                          <p:stCondLst>
                                            <p:cond delay="499"/>
                                          </p:stCondLst>
                                        </p:cTn>
                                        <p:tgtEl>
                                          <p:spTgt spid="28"/>
                                        </p:tgtEl>
                                        <p:attrNameLst>
                                          <p:attrName>style.visibility</p:attrName>
                                        </p:attrNameLst>
                                      </p:cBhvr>
                                      <p:to>
                                        <p:strVal val="hidden"/>
                                      </p:to>
                                    </p:set>
                                  </p:childTnLst>
                                </p:cTn>
                              </p:par>
                            </p:childTnLst>
                          </p:cTn>
                        </p:par>
                        <p:par>
                          <p:cTn id="44" fill="hold">
                            <p:stCondLst>
                              <p:cond delay="500"/>
                            </p:stCondLst>
                            <p:childTnLst>
                              <p:par>
                                <p:cTn id="45" presetID="9" presetClass="entr" presetSubtype="0"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dissolve">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dissolve">
                                      <p:cBhvr>
                                        <p:cTn id="5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animBg="1"/>
      <p:bldP spid="27" grpId="1" animBg="1"/>
      <p:bldP spid="28" grpId="0" animBg="1"/>
      <p:bldP spid="28" grpId="1" animBg="1"/>
      <p:bldP spid="30" grpId="0" animBg="1"/>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558E4-D32A-6F40-97DD-3421BD5EA4C1}"/>
              </a:ext>
            </a:extLst>
          </p:cNvPr>
          <p:cNvSpPr>
            <a:spLocks noGrp="1"/>
          </p:cNvSpPr>
          <p:nvPr>
            <p:ph type="title"/>
          </p:nvPr>
        </p:nvSpPr>
        <p:spPr>
          <a:ln>
            <a:solidFill>
              <a:srgbClr val="0432FF"/>
            </a:solidFill>
          </a:ln>
        </p:spPr>
        <p:txBody>
          <a:bodyPr/>
          <a:lstStyle/>
          <a:p>
            <a:r>
              <a:rPr lang="en-US" dirty="0">
                <a:solidFill>
                  <a:srgbClr val="0432FF"/>
                </a:solidFill>
              </a:rPr>
              <a:t>Market Risk and Stress: CBOE VIX</a:t>
            </a:r>
          </a:p>
        </p:txBody>
      </p:sp>
      <p:sp>
        <p:nvSpPr>
          <p:cNvPr id="4" name="Slide Number Placeholder 3">
            <a:extLst>
              <a:ext uri="{FF2B5EF4-FFF2-40B4-BE49-F238E27FC236}">
                <a16:creationId xmlns:a16="http://schemas.microsoft.com/office/drawing/2014/main" id="{B3F14AAF-9A2E-614A-8641-DB2A07D26DD5}"/>
              </a:ext>
            </a:extLst>
          </p:cNvPr>
          <p:cNvSpPr>
            <a:spLocks noGrp="1"/>
          </p:cNvSpPr>
          <p:nvPr>
            <p:ph type="sldNum" sz="quarter" idx="12"/>
          </p:nvPr>
        </p:nvSpPr>
        <p:spPr/>
        <p:txBody>
          <a:bodyPr/>
          <a:lstStyle/>
          <a:p>
            <a:fld id="{D9F085D5-EC86-4F6A-B501-C1359CB39116}" type="slidenum">
              <a:rPr lang="en-GB" smtClean="0"/>
              <a:t>7</a:t>
            </a:fld>
            <a:endParaRPr lang="en-GB" dirty="0"/>
          </a:p>
        </p:txBody>
      </p:sp>
      <p:pic>
        <p:nvPicPr>
          <p:cNvPr id="6" name="Picture 5">
            <a:extLst>
              <a:ext uri="{FF2B5EF4-FFF2-40B4-BE49-F238E27FC236}">
                <a16:creationId xmlns:a16="http://schemas.microsoft.com/office/drawing/2014/main" id="{34784E50-352E-9941-84CD-A41E0E0D27DD}"/>
              </a:ext>
            </a:extLst>
          </p:cNvPr>
          <p:cNvPicPr>
            <a:picLocks noChangeAspect="1"/>
          </p:cNvPicPr>
          <p:nvPr/>
        </p:nvPicPr>
        <p:blipFill>
          <a:blip r:embed="rId2" r:link="rId3"/>
          <a:srcRect/>
          <a:stretch>
            <a:fillRect/>
          </a:stretch>
        </p:blipFill>
        <p:spPr>
          <a:xfrm>
            <a:off x="1680519" y="1685003"/>
            <a:ext cx="8592065" cy="4296032"/>
          </a:xfrm>
          <a:prstGeom prst="rect">
            <a:avLst/>
          </a:prstGeom>
        </p:spPr>
      </p:pic>
      <p:cxnSp>
        <p:nvCxnSpPr>
          <p:cNvPr id="7" name="Straight Arrow Connector 6">
            <a:extLst>
              <a:ext uri="{FF2B5EF4-FFF2-40B4-BE49-F238E27FC236}">
                <a16:creationId xmlns:a16="http://schemas.microsoft.com/office/drawing/2014/main" id="{7C581DA4-074B-4243-8462-9C1746509091}"/>
              </a:ext>
            </a:extLst>
          </p:cNvPr>
          <p:cNvCxnSpPr>
            <a:cxnSpLocks/>
          </p:cNvCxnSpPr>
          <p:nvPr/>
        </p:nvCxnSpPr>
        <p:spPr>
          <a:xfrm>
            <a:off x="7212536" y="2423382"/>
            <a:ext cx="2722296" cy="0"/>
          </a:xfrm>
          <a:prstGeom prst="straightConnector1">
            <a:avLst/>
          </a:prstGeom>
          <a:ln w="63500">
            <a:solidFill>
              <a:srgbClr val="0432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241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E6A48-9292-CA4E-A652-CA7943399BB6}"/>
              </a:ext>
            </a:extLst>
          </p:cNvPr>
          <p:cNvSpPr>
            <a:spLocks noGrp="1"/>
          </p:cNvSpPr>
          <p:nvPr>
            <p:ph type="title"/>
          </p:nvPr>
        </p:nvSpPr>
        <p:spPr>
          <a:ln>
            <a:solidFill>
              <a:srgbClr val="0432FF"/>
            </a:solidFill>
          </a:ln>
        </p:spPr>
        <p:txBody>
          <a:bodyPr>
            <a:normAutofit fontScale="90000"/>
          </a:bodyPr>
          <a:lstStyle/>
          <a:p>
            <a:r>
              <a:rPr lang="en-US" dirty="0">
                <a:solidFill>
                  <a:srgbClr val="0432FF"/>
                </a:solidFill>
              </a:rPr>
              <a:t>Epidemiology and Flattening the Curve </a:t>
            </a:r>
          </a:p>
        </p:txBody>
      </p:sp>
      <p:sp>
        <p:nvSpPr>
          <p:cNvPr id="3" name="Content Placeholder 2">
            <a:extLst>
              <a:ext uri="{FF2B5EF4-FFF2-40B4-BE49-F238E27FC236}">
                <a16:creationId xmlns:a16="http://schemas.microsoft.com/office/drawing/2014/main" id="{A3958A1C-9522-3749-BB59-2C26E996211A}"/>
              </a:ext>
            </a:extLst>
          </p:cNvPr>
          <p:cNvSpPr>
            <a:spLocks noGrp="1"/>
          </p:cNvSpPr>
          <p:nvPr>
            <p:ph idx="1"/>
          </p:nvPr>
        </p:nvSpPr>
        <p:spPr>
          <a:xfrm>
            <a:off x="2152650" y="1851423"/>
            <a:ext cx="7886700" cy="2356130"/>
          </a:xfrm>
        </p:spPr>
        <p:txBody>
          <a:bodyPr/>
          <a:lstStyle/>
          <a:p>
            <a:r>
              <a:rPr lang="en-US" dirty="0"/>
              <a:t>The importance of testing and social distancing on containment. </a:t>
            </a:r>
          </a:p>
          <a:p>
            <a:pPr lvl="1"/>
            <a:endParaRPr lang="en-US" dirty="0"/>
          </a:p>
          <a:p>
            <a:endParaRPr lang="en-US" dirty="0"/>
          </a:p>
          <a:p>
            <a:pPr lvl="1"/>
            <a:endParaRPr lang="en-US" dirty="0"/>
          </a:p>
          <a:p>
            <a:endParaRPr lang="en-US" dirty="0"/>
          </a:p>
        </p:txBody>
      </p:sp>
      <p:pic>
        <p:nvPicPr>
          <p:cNvPr id="7" name="Picture 6">
            <a:extLst>
              <a:ext uri="{FF2B5EF4-FFF2-40B4-BE49-F238E27FC236}">
                <a16:creationId xmlns:a16="http://schemas.microsoft.com/office/drawing/2014/main" id="{0578487A-38FC-A04C-8BE4-AF1AB309A946}"/>
              </a:ext>
            </a:extLst>
          </p:cNvPr>
          <p:cNvPicPr>
            <a:picLocks noChangeAspect="1"/>
          </p:cNvPicPr>
          <p:nvPr/>
        </p:nvPicPr>
        <p:blipFill>
          <a:blip r:embed="rId2"/>
          <a:stretch>
            <a:fillRect/>
          </a:stretch>
        </p:blipFill>
        <p:spPr>
          <a:xfrm>
            <a:off x="2871788" y="3067800"/>
            <a:ext cx="6448425" cy="1573539"/>
          </a:xfrm>
          <a:prstGeom prst="rect">
            <a:avLst/>
          </a:prstGeom>
        </p:spPr>
      </p:pic>
      <p:cxnSp>
        <p:nvCxnSpPr>
          <p:cNvPr id="6" name="Curved Connector 5">
            <a:extLst>
              <a:ext uri="{FF2B5EF4-FFF2-40B4-BE49-F238E27FC236}">
                <a16:creationId xmlns:a16="http://schemas.microsoft.com/office/drawing/2014/main" id="{EFA3C56C-A5FE-E146-A91E-EDFCE136A131}"/>
              </a:ext>
            </a:extLst>
          </p:cNvPr>
          <p:cNvCxnSpPr>
            <a:cxnSpLocks/>
          </p:cNvCxnSpPr>
          <p:nvPr/>
        </p:nvCxnSpPr>
        <p:spPr>
          <a:xfrm rot="16200000" flipH="1">
            <a:off x="3627442" y="3934272"/>
            <a:ext cx="1342822" cy="569740"/>
          </a:xfrm>
          <a:prstGeom prst="curvedConnector3">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A6F0507-6F99-8844-9B65-DD640F6AB8EC}"/>
              </a:ext>
            </a:extLst>
          </p:cNvPr>
          <p:cNvSpPr txBox="1"/>
          <p:nvPr/>
        </p:nvSpPr>
        <p:spPr>
          <a:xfrm>
            <a:off x="4013983" y="4834830"/>
            <a:ext cx="1511952" cy="300082"/>
          </a:xfrm>
          <a:prstGeom prst="rect">
            <a:avLst/>
          </a:prstGeom>
          <a:noFill/>
        </p:spPr>
        <p:txBody>
          <a:bodyPr wrap="none" rtlCol="0">
            <a:spAutoFit/>
          </a:bodyPr>
          <a:lstStyle/>
          <a:p>
            <a:r>
              <a:rPr lang="en-US" sz="1350" dirty="0">
                <a:solidFill>
                  <a:srgbClr val="FF0000"/>
                </a:solidFill>
              </a:rPr>
              <a:t>Social Distancing</a:t>
            </a:r>
          </a:p>
        </p:txBody>
      </p:sp>
      <p:cxnSp>
        <p:nvCxnSpPr>
          <p:cNvPr id="14" name="Straight Connector 13">
            <a:extLst>
              <a:ext uri="{FF2B5EF4-FFF2-40B4-BE49-F238E27FC236}">
                <a16:creationId xmlns:a16="http://schemas.microsoft.com/office/drawing/2014/main" id="{51018900-2A43-B34C-A745-25C0540E72E7}"/>
              </a:ext>
            </a:extLst>
          </p:cNvPr>
          <p:cNvCxnSpPr>
            <a:cxnSpLocks/>
          </p:cNvCxnSpPr>
          <p:nvPr/>
        </p:nvCxnSpPr>
        <p:spPr>
          <a:xfrm>
            <a:off x="5711633" y="3386622"/>
            <a:ext cx="492919" cy="12547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9EAF201-6066-D348-9624-2EC045F2AAF3}"/>
              </a:ext>
            </a:extLst>
          </p:cNvPr>
          <p:cNvSpPr txBox="1"/>
          <p:nvPr/>
        </p:nvSpPr>
        <p:spPr>
          <a:xfrm>
            <a:off x="6096000" y="4663930"/>
            <a:ext cx="1079142" cy="507831"/>
          </a:xfrm>
          <a:prstGeom prst="rect">
            <a:avLst/>
          </a:prstGeom>
          <a:noFill/>
        </p:spPr>
        <p:txBody>
          <a:bodyPr wrap="none" rtlCol="0">
            <a:spAutoFit/>
          </a:bodyPr>
          <a:lstStyle/>
          <a:p>
            <a:r>
              <a:rPr lang="en-US" sz="1350" dirty="0">
                <a:solidFill>
                  <a:srgbClr val="FF0000"/>
                </a:solidFill>
              </a:rPr>
              <a:t>Vaccines &amp;</a:t>
            </a:r>
          </a:p>
          <a:p>
            <a:r>
              <a:rPr lang="en-US" sz="1350" dirty="0">
                <a:solidFill>
                  <a:srgbClr val="FF0000"/>
                </a:solidFill>
              </a:rPr>
              <a:t>Prophylaxis</a:t>
            </a:r>
          </a:p>
        </p:txBody>
      </p:sp>
    </p:spTree>
    <p:extLst>
      <p:ext uri="{BB962C8B-B14F-4D97-AF65-F5344CB8AC3E}">
        <p14:creationId xmlns:p14="http://schemas.microsoft.com/office/powerpoint/2010/main" val="348834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ssolv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dissolve">
                                      <p:cBhvr>
                                        <p:cTn id="16" dur="500"/>
                                        <p:tgtEl>
                                          <p:spTgt spid="1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dissolv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EF0C8-8958-6D44-AA34-3B7C337AA501}"/>
              </a:ext>
            </a:extLst>
          </p:cNvPr>
          <p:cNvSpPr>
            <a:spLocks noGrp="1"/>
          </p:cNvSpPr>
          <p:nvPr>
            <p:ph type="title"/>
          </p:nvPr>
        </p:nvSpPr>
        <p:spPr>
          <a:ln>
            <a:solidFill>
              <a:srgbClr val="0432FF"/>
            </a:solidFill>
          </a:ln>
        </p:spPr>
        <p:txBody>
          <a:bodyPr/>
          <a:lstStyle/>
          <a:p>
            <a:r>
              <a:rPr lang="en-US" dirty="0">
                <a:solidFill>
                  <a:srgbClr val="0432FF"/>
                </a:solidFill>
              </a:rPr>
              <a:t>Flattening the Curve</a:t>
            </a:r>
          </a:p>
        </p:txBody>
      </p:sp>
      <p:sp>
        <p:nvSpPr>
          <p:cNvPr id="3" name="Slide Number Placeholder 2">
            <a:extLst>
              <a:ext uri="{FF2B5EF4-FFF2-40B4-BE49-F238E27FC236}">
                <a16:creationId xmlns:a16="http://schemas.microsoft.com/office/drawing/2014/main" id="{77C33EAD-CBFE-6F42-88F1-C2289D131681}"/>
              </a:ext>
            </a:extLst>
          </p:cNvPr>
          <p:cNvSpPr>
            <a:spLocks noGrp="1"/>
          </p:cNvSpPr>
          <p:nvPr>
            <p:ph type="sldNum" sz="quarter" idx="12"/>
          </p:nvPr>
        </p:nvSpPr>
        <p:spPr/>
        <p:txBody>
          <a:bodyPr/>
          <a:lstStyle/>
          <a:p>
            <a:fld id="{D9F085D5-EC86-4F6A-B501-C1359CB39116}" type="slidenum">
              <a:rPr lang="en-GB" smtClean="0"/>
              <a:t>9</a:t>
            </a:fld>
            <a:endParaRPr lang="en-GB" dirty="0"/>
          </a:p>
        </p:txBody>
      </p:sp>
      <p:sp>
        <p:nvSpPr>
          <p:cNvPr id="14" name="Freeform 13">
            <a:extLst>
              <a:ext uri="{FF2B5EF4-FFF2-40B4-BE49-F238E27FC236}">
                <a16:creationId xmlns:a16="http://schemas.microsoft.com/office/drawing/2014/main" id="{8966D751-58FF-5845-B4E5-DCC64FF9FFE8}"/>
              </a:ext>
            </a:extLst>
          </p:cNvPr>
          <p:cNvSpPr/>
          <p:nvPr/>
        </p:nvSpPr>
        <p:spPr>
          <a:xfrm>
            <a:off x="2593774" y="1749057"/>
            <a:ext cx="3375422" cy="2068116"/>
          </a:xfrm>
          <a:custGeom>
            <a:avLst/>
            <a:gdLst>
              <a:gd name="connsiteX0" fmla="*/ 0 w 4500563"/>
              <a:gd name="connsiteY0" fmla="*/ 2757488 h 2757488"/>
              <a:gd name="connsiteX1" fmla="*/ 1085850 w 4500563"/>
              <a:gd name="connsiteY1" fmla="*/ 2157413 h 2757488"/>
              <a:gd name="connsiteX2" fmla="*/ 2271713 w 4500563"/>
              <a:gd name="connsiteY2" fmla="*/ 0 h 2757488"/>
              <a:gd name="connsiteX3" fmla="*/ 3443288 w 4500563"/>
              <a:gd name="connsiteY3" fmla="*/ 2157413 h 2757488"/>
              <a:gd name="connsiteX4" fmla="*/ 4500563 w 4500563"/>
              <a:gd name="connsiteY4" fmla="*/ 2743200 h 275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0563" h="2757488">
                <a:moveTo>
                  <a:pt x="0" y="2757488"/>
                </a:moveTo>
                <a:cubicBezTo>
                  <a:pt x="353615" y="2687241"/>
                  <a:pt x="707231" y="2616994"/>
                  <a:pt x="1085850" y="2157413"/>
                </a:cubicBezTo>
                <a:cubicBezTo>
                  <a:pt x="1464469" y="1697832"/>
                  <a:pt x="1878807" y="0"/>
                  <a:pt x="2271713" y="0"/>
                </a:cubicBezTo>
                <a:cubicBezTo>
                  <a:pt x="2664619" y="0"/>
                  <a:pt x="3071813" y="1700213"/>
                  <a:pt x="3443288" y="2157413"/>
                </a:cubicBezTo>
                <a:cubicBezTo>
                  <a:pt x="3814763" y="2614613"/>
                  <a:pt x="4157663" y="2678906"/>
                  <a:pt x="4500563" y="2743200"/>
                </a:cubicBezTo>
              </a:path>
            </a:pathLst>
          </a:custGeom>
          <a:solidFill>
            <a:srgbClr val="FF0000"/>
          </a:solidFill>
          <a:ln w="28575">
            <a:solidFill>
              <a:srgbClr val="F14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16" name="Freeform 15">
            <a:extLst>
              <a:ext uri="{FF2B5EF4-FFF2-40B4-BE49-F238E27FC236}">
                <a16:creationId xmlns:a16="http://schemas.microsoft.com/office/drawing/2014/main" id="{6CA99736-FCF0-6244-B65F-CA5A3125F2EB}"/>
              </a:ext>
            </a:extLst>
          </p:cNvPr>
          <p:cNvSpPr/>
          <p:nvPr/>
        </p:nvSpPr>
        <p:spPr>
          <a:xfrm>
            <a:off x="2681285" y="2823001"/>
            <a:ext cx="6007896" cy="994172"/>
          </a:xfrm>
          <a:custGeom>
            <a:avLst/>
            <a:gdLst>
              <a:gd name="connsiteX0" fmla="*/ 0 w 4500563"/>
              <a:gd name="connsiteY0" fmla="*/ 2757488 h 2757488"/>
              <a:gd name="connsiteX1" fmla="*/ 1085850 w 4500563"/>
              <a:gd name="connsiteY1" fmla="*/ 2157413 h 2757488"/>
              <a:gd name="connsiteX2" fmla="*/ 2271713 w 4500563"/>
              <a:gd name="connsiteY2" fmla="*/ 0 h 2757488"/>
              <a:gd name="connsiteX3" fmla="*/ 3443288 w 4500563"/>
              <a:gd name="connsiteY3" fmla="*/ 2157413 h 2757488"/>
              <a:gd name="connsiteX4" fmla="*/ 4500563 w 4500563"/>
              <a:gd name="connsiteY4" fmla="*/ 2743200 h 275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0563" h="2757488">
                <a:moveTo>
                  <a:pt x="0" y="2757488"/>
                </a:moveTo>
                <a:cubicBezTo>
                  <a:pt x="353615" y="2687241"/>
                  <a:pt x="707231" y="2616994"/>
                  <a:pt x="1085850" y="2157413"/>
                </a:cubicBezTo>
                <a:cubicBezTo>
                  <a:pt x="1464469" y="1697832"/>
                  <a:pt x="1878807" y="0"/>
                  <a:pt x="2271713" y="0"/>
                </a:cubicBezTo>
                <a:cubicBezTo>
                  <a:pt x="2664619" y="0"/>
                  <a:pt x="3071813" y="1700213"/>
                  <a:pt x="3443288" y="2157413"/>
                </a:cubicBezTo>
                <a:cubicBezTo>
                  <a:pt x="3814763" y="2614613"/>
                  <a:pt x="4157663" y="2678906"/>
                  <a:pt x="4500563" y="2743200"/>
                </a:cubicBezTo>
              </a:path>
            </a:pathLst>
          </a:custGeom>
          <a:solidFill>
            <a:srgbClr val="0432FF"/>
          </a:solidFill>
          <a:ln w="28575">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9" name="Straight Connector 18">
            <a:extLst>
              <a:ext uri="{FF2B5EF4-FFF2-40B4-BE49-F238E27FC236}">
                <a16:creationId xmlns:a16="http://schemas.microsoft.com/office/drawing/2014/main" id="{82420E0D-4888-244D-A957-E0CF0177B980}"/>
              </a:ext>
            </a:extLst>
          </p:cNvPr>
          <p:cNvCxnSpPr/>
          <p:nvPr/>
        </p:nvCxnSpPr>
        <p:spPr>
          <a:xfrm>
            <a:off x="1711527" y="3817173"/>
            <a:ext cx="8610002"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027C3CB-C678-3846-BE88-51063D5783A5}"/>
              </a:ext>
            </a:extLst>
          </p:cNvPr>
          <p:cNvSpPr txBox="1"/>
          <p:nvPr/>
        </p:nvSpPr>
        <p:spPr>
          <a:xfrm>
            <a:off x="9598228" y="3901292"/>
            <a:ext cx="611065" cy="300082"/>
          </a:xfrm>
          <a:prstGeom prst="rect">
            <a:avLst/>
          </a:prstGeom>
          <a:noFill/>
        </p:spPr>
        <p:txBody>
          <a:bodyPr wrap="none" rtlCol="0">
            <a:spAutoFit/>
          </a:bodyPr>
          <a:lstStyle/>
          <a:p>
            <a:r>
              <a:rPr lang="en-US" sz="1350" dirty="0"/>
              <a:t>Time </a:t>
            </a:r>
          </a:p>
        </p:txBody>
      </p:sp>
      <p:sp>
        <p:nvSpPr>
          <p:cNvPr id="23" name="TextBox 22">
            <a:extLst>
              <a:ext uri="{FF2B5EF4-FFF2-40B4-BE49-F238E27FC236}">
                <a16:creationId xmlns:a16="http://schemas.microsoft.com/office/drawing/2014/main" id="{F4D7EE83-A6A4-DD46-BE0C-240D47B6FEBC}"/>
              </a:ext>
            </a:extLst>
          </p:cNvPr>
          <p:cNvSpPr txBox="1"/>
          <p:nvPr/>
        </p:nvSpPr>
        <p:spPr>
          <a:xfrm rot="5400000">
            <a:off x="1133404" y="2357124"/>
            <a:ext cx="1672013" cy="300082"/>
          </a:xfrm>
          <a:prstGeom prst="rect">
            <a:avLst/>
          </a:prstGeom>
          <a:noFill/>
        </p:spPr>
        <p:txBody>
          <a:bodyPr wrap="square" rtlCol="0">
            <a:spAutoFit/>
          </a:bodyPr>
          <a:lstStyle/>
          <a:p>
            <a:r>
              <a:rPr lang="en-US" sz="1350" dirty="0"/>
              <a:t>Number or Cases</a:t>
            </a:r>
          </a:p>
        </p:txBody>
      </p:sp>
      <p:cxnSp>
        <p:nvCxnSpPr>
          <p:cNvPr id="25" name="Straight Connector 24">
            <a:extLst>
              <a:ext uri="{FF2B5EF4-FFF2-40B4-BE49-F238E27FC236}">
                <a16:creationId xmlns:a16="http://schemas.microsoft.com/office/drawing/2014/main" id="{0F163804-687F-F94C-AE26-4E3571CAD426}"/>
              </a:ext>
            </a:extLst>
          </p:cNvPr>
          <p:cNvCxnSpPr/>
          <p:nvPr/>
        </p:nvCxnSpPr>
        <p:spPr>
          <a:xfrm>
            <a:off x="1627523" y="3104062"/>
            <a:ext cx="8936954" cy="0"/>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BFC20DE-0148-BB4C-A80A-668FC99D12F8}"/>
              </a:ext>
            </a:extLst>
          </p:cNvPr>
          <p:cNvSpPr txBox="1"/>
          <p:nvPr/>
        </p:nvSpPr>
        <p:spPr>
          <a:xfrm>
            <a:off x="9531698" y="2596232"/>
            <a:ext cx="1156086" cy="507831"/>
          </a:xfrm>
          <a:prstGeom prst="rect">
            <a:avLst/>
          </a:prstGeom>
          <a:noFill/>
        </p:spPr>
        <p:txBody>
          <a:bodyPr wrap="none" rtlCol="0">
            <a:spAutoFit/>
          </a:bodyPr>
          <a:lstStyle/>
          <a:p>
            <a:r>
              <a:rPr lang="en-US" sz="1350" dirty="0"/>
              <a:t>Health Care </a:t>
            </a:r>
          </a:p>
          <a:p>
            <a:r>
              <a:rPr lang="en-US" sz="1350" dirty="0"/>
              <a:t>Capacity</a:t>
            </a:r>
          </a:p>
        </p:txBody>
      </p:sp>
      <p:cxnSp>
        <p:nvCxnSpPr>
          <p:cNvPr id="11" name="Straight Connector 10">
            <a:extLst>
              <a:ext uri="{FF2B5EF4-FFF2-40B4-BE49-F238E27FC236}">
                <a16:creationId xmlns:a16="http://schemas.microsoft.com/office/drawing/2014/main" id="{240E08E9-3D1F-7340-95C5-34A99CFA6510}"/>
              </a:ext>
            </a:extLst>
          </p:cNvPr>
          <p:cNvCxnSpPr/>
          <p:nvPr/>
        </p:nvCxnSpPr>
        <p:spPr>
          <a:xfrm>
            <a:off x="1627523" y="2821432"/>
            <a:ext cx="8936954" cy="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34DFF3DC-36ED-664C-A723-F56A7D4E68F1}"/>
              </a:ext>
            </a:extLst>
          </p:cNvPr>
          <p:cNvCxnSpPr/>
          <p:nvPr/>
        </p:nvCxnSpPr>
        <p:spPr>
          <a:xfrm>
            <a:off x="4025463" y="4201374"/>
            <a:ext cx="1744717" cy="0"/>
          </a:xfrm>
          <a:prstGeom prst="straightConnector1">
            <a:avLst/>
          </a:prstGeom>
          <a:ln w="28575">
            <a:solidFill>
              <a:srgbClr val="0432FF"/>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247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right)">
                                      <p:cBhvr>
                                        <p:cTn id="11" dur="10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right)">
                                      <p:cBhvr>
                                        <p:cTn id="2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22295</TotalTime>
  <Words>2641</Words>
  <Application>Microsoft Macintosh PowerPoint</Application>
  <PresentationFormat>Widescreen</PresentationFormat>
  <Paragraphs>585</Paragraphs>
  <Slides>42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Verdana</vt:lpstr>
      <vt:lpstr>Default Design</vt:lpstr>
      <vt:lpstr>Foundation for Teaching Economics</vt:lpstr>
      <vt:lpstr>GDP 2020:Q1</vt:lpstr>
      <vt:lpstr>Early COVID-19 Timeline</vt:lpstr>
      <vt:lpstr>Coronavirus: Supply Chains</vt:lpstr>
      <vt:lpstr>Coronavirus: Supply Chains</vt:lpstr>
      <vt:lpstr>Dow Jones and S&amp;P 500</vt:lpstr>
      <vt:lpstr>Market Risk and Stress: CBOE VIX</vt:lpstr>
      <vt:lpstr>Epidemiology and Flattening the Curve </vt:lpstr>
      <vt:lpstr>Flattening the Curve</vt:lpstr>
      <vt:lpstr>Flattening the Curve May Deepen and Lengthen the Recession</vt:lpstr>
      <vt:lpstr>Flattening the Curve May Deepen and Lengthen the Recession</vt:lpstr>
      <vt:lpstr>GDP and Sudden Demand Stops</vt:lpstr>
      <vt:lpstr>Percent Change Hours Worked</vt:lpstr>
      <vt:lpstr>Percent Change Hours Worked</vt:lpstr>
      <vt:lpstr>PowerPoint Presentation</vt:lpstr>
      <vt:lpstr>PowerPoint Presentation</vt:lpstr>
      <vt:lpstr>PowerPoint Presentation</vt:lpstr>
      <vt:lpstr> Cost Benefit Analysis: Tradeoffs</vt:lpstr>
      <vt:lpstr>BOTE: Cost – Benefit Analysis</vt:lpstr>
      <vt:lpstr>University of Chicago – Experts Poll</vt:lpstr>
      <vt:lpstr>This Time Its Different</vt:lpstr>
      <vt:lpstr>Government Response: Fiscal Response</vt:lpstr>
      <vt:lpstr>Fiscal Policy Timeline</vt:lpstr>
      <vt:lpstr>Government Response (Phase II):  Family First (H.R. 6201)</vt:lpstr>
      <vt:lpstr>Fiscal Response (Phase III a-b): CARES Act</vt:lpstr>
      <vt:lpstr>Federal Reserve Timeline</vt:lpstr>
      <vt:lpstr>Federal Reserve: Standard Operations</vt:lpstr>
      <vt:lpstr>US Treasury Rates:  A Safe Haven?</vt:lpstr>
      <vt:lpstr>Federal Reserve: Ensure Financial Market Stability</vt:lpstr>
      <vt:lpstr>US Treasury Rates:  A Safe Haven?</vt:lpstr>
      <vt:lpstr>Federal Reserve: Support Corporations and Business</vt:lpstr>
      <vt:lpstr>Federal Reserve: Other Support</vt:lpstr>
      <vt:lpstr>How Do We Pay for This?</vt:lpstr>
      <vt:lpstr>Economic Forecast</vt:lpstr>
      <vt:lpstr>Public Policy: Shelter in Place</vt:lpstr>
      <vt:lpstr>Shelter in Place</vt:lpstr>
      <vt:lpstr>Shelter in Place</vt:lpstr>
      <vt:lpstr>Question: Recovery</vt:lpstr>
      <vt:lpstr>Question: Health of the Economy</vt:lpstr>
      <vt:lpstr>What Have We Learned? Positive Take-Aways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 Lupien</dc:creator>
  <cp:lastModifiedBy>SCOTT BAIER</cp:lastModifiedBy>
  <cp:revision>100</cp:revision>
  <dcterms:created xsi:type="dcterms:W3CDTF">2009-04-26T22:45:13Z</dcterms:created>
  <dcterms:modified xsi:type="dcterms:W3CDTF">2020-04-29T21:10:32Z</dcterms:modified>
</cp:coreProperties>
</file>