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1" r:id="rId6"/>
    <p:sldId id="260" r:id="rId7"/>
    <p:sldId id="259"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AF641B-828E-4CB3-A565-2784A41F6A24}"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36139-9BEA-4C7D-AEF0-5B6E2A1D96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F641B-828E-4CB3-A565-2784A41F6A24}"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36139-9BEA-4C7D-AEF0-5B6E2A1D96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F641B-828E-4CB3-A565-2784A41F6A24}"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36139-9BEA-4C7D-AEF0-5B6E2A1D96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F641B-828E-4CB3-A565-2784A41F6A24}"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36139-9BEA-4C7D-AEF0-5B6E2A1D96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F641B-828E-4CB3-A565-2784A41F6A24}"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36139-9BEA-4C7D-AEF0-5B6E2A1D96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AF641B-828E-4CB3-A565-2784A41F6A24}"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36139-9BEA-4C7D-AEF0-5B6E2A1D96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AF641B-828E-4CB3-A565-2784A41F6A24}" type="datetimeFigureOut">
              <a:rPr lang="en-US" smtClean="0"/>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36139-9BEA-4C7D-AEF0-5B6E2A1D96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AF641B-828E-4CB3-A565-2784A41F6A24}" type="datetimeFigureOut">
              <a:rPr lang="en-US" smtClean="0"/>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36139-9BEA-4C7D-AEF0-5B6E2A1D96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F641B-828E-4CB3-A565-2784A41F6A24}" type="datetimeFigureOut">
              <a:rPr lang="en-US" smtClean="0"/>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36139-9BEA-4C7D-AEF0-5B6E2A1D96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F641B-828E-4CB3-A565-2784A41F6A24}"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36139-9BEA-4C7D-AEF0-5B6E2A1D96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F641B-828E-4CB3-A565-2784A41F6A24}"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36139-9BEA-4C7D-AEF0-5B6E2A1D96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F641B-828E-4CB3-A565-2784A41F6A24}" type="datetimeFigureOut">
              <a:rPr lang="en-US" smtClean="0"/>
              <a:t>3/8/2013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36139-9BEA-4C7D-AEF0-5B6E2A1D96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250" t="13200" b="10800"/>
          <a:stretch>
            <a:fillRect/>
          </a:stretch>
        </p:blipFill>
        <p:spPr bwMode="auto">
          <a:xfrm>
            <a:off x="381000" y="1219200"/>
            <a:ext cx="8363712" cy="4632960"/>
          </a:xfrm>
          <a:prstGeom prst="rect">
            <a:avLst/>
          </a:prstGeom>
          <a:noFill/>
          <a:ln w="9525">
            <a:noFill/>
            <a:miter lim="800000"/>
            <a:headEnd/>
            <a:tailEnd/>
          </a:ln>
        </p:spPr>
      </p:pic>
      <p:sp>
        <p:nvSpPr>
          <p:cNvPr id="5" name="TextBox 4"/>
          <p:cNvSpPr txBox="1"/>
          <p:nvPr/>
        </p:nvSpPr>
        <p:spPr>
          <a:xfrm>
            <a:off x="381000" y="381000"/>
            <a:ext cx="8305800" cy="646331"/>
          </a:xfrm>
          <a:prstGeom prst="rect">
            <a:avLst/>
          </a:prstGeom>
          <a:noFill/>
        </p:spPr>
        <p:txBody>
          <a:bodyPr wrap="square" rtlCol="0">
            <a:spAutoFit/>
          </a:bodyPr>
          <a:lstStyle/>
          <a:p>
            <a:r>
              <a:rPr lang="en-US" dirty="0" smtClean="0"/>
              <a:t>Enter the </a:t>
            </a:r>
            <a:r>
              <a:rPr lang="en-US" dirty="0" err="1" smtClean="0"/>
              <a:t>url</a:t>
            </a:r>
            <a:r>
              <a:rPr lang="en-US" dirty="0" smtClean="0"/>
              <a:t> for the collection in your browser.  Here’s what you’ll see for Immigration.</a:t>
            </a:r>
          </a:p>
          <a:p>
            <a:r>
              <a:rPr lang="en-US" dirty="0" smtClean="0"/>
              <a:t>Notice the features on the first screen:</a:t>
            </a:r>
            <a:endParaRPr lang="en-US" dirty="0"/>
          </a:p>
        </p:txBody>
      </p:sp>
      <p:sp>
        <p:nvSpPr>
          <p:cNvPr id="10" name="Oval 9"/>
          <p:cNvSpPr/>
          <p:nvPr/>
        </p:nvSpPr>
        <p:spPr>
          <a:xfrm>
            <a:off x="381000" y="4876800"/>
            <a:ext cx="1143000" cy="11430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876800" y="2057400"/>
            <a:ext cx="1447800" cy="14478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00"/>
              </a:solidFill>
            </a:endParaRPr>
          </a:p>
        </p:txBody>
      </p:sp>
      <p:cxnSp>
        <p:nvCxnSpPr>
          <p:cNvPr id="14" name="Straight Arrow Connector 13"/>
          <p:cNvCxnSpPr/>
          <p:nvPr/>
        </p:nvCxnSpPr>
        <p:spPr>
          <a:xfrm>
            <a:off x="990600" y="6019800"/>
            <a:ext cx="457200" cy="3048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91200" y="3505200"/>
            <a:ext cx="609600" cy="27432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57800" y="6172200"/>
            <a:ext cx="3429000" cy="338554"/>
          </a:xfrm>
          <a:prstGeom prst="rect">
            <a:avLst/>
          </a:prstGeom>
          <a:noFill/>
        </p:spPr>
        <p:txBody>
          <a:bodyPr wrap="square" rtlCol="0">
            <a:spAutoFit/>
          </a:bodyPr>
          <a:lstStyle/>
          <a:p>
            <a:r>
              <a:rPr lang="en-US" sz="1600" dirty="0" smtClean="0"/>
              <a:t>Click here when you’re ready to start.</a:t>
            </a:r>
            <a:endParaRPr lang="en-US" sz="1600" dirty="0"/>
          </a:p>
        </p:txBody>
      </p:sp>
      <p:sp>
        <p:nvSpPr>
          <p:cNvPr id="20" name="TextBox 19"/>
          <p:cNvSpPr txBox="1"/>
          <p:nvPr/>
        </p:nvSpPr>
        <p:spPr>
          <a:xfrm>
            <a:off x="1524000" y="6096000"/>
            <a:ext cx="3886200" cy="584775"/>
          </a:xfrm>
          <a:prstGeom prst="rect">
            <a:avLst/>
          </a:prstGeom>
          <a:noFill/>
        </p:spPr>
        <p:txBody>
          <a:bodyPr wrap="square" rtlCol="0">
            <a:spAutoFit/>
          </a:bodyPr>
          <a:lstStyle/>
          <a:p>
            <a:r>
              <a:rPr lang="en-US" sz="1600" dirty="0" smtClean="0"/>
              <a:t>Meet Econ Eddie.  </a:t>
            </a:r>
          </a:p>
          <a:p>
            <a:r>
              <a:rPr lang="en-US" sz="1600" dirty="0" smtClean="0"/>
              <a:t>He’s your guide through the collection.</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000" t="12000" r="22500" b="4800"/>
          <a:stretch>
            <a:fillRect/>
          </a:stretch>
        </p:blipFill>
        <p:spPr bwMode="auto">
          <a:xfrm>
            <a:off x="1295400" y="990600"/>
            <a:ext cx="7409688" cy="5388864"/>
          </a:xfrm>
          <a:prstGeom prst="rect">
            <a:avLst/>
          </a:prstGeom>
          <a:noFill/>
          <a:ln w="9525">
            <a:noFill/>
            <a:miter lim="800000"/>
            <a:headEnd/>
            <a:tailEnd/>
          </a:ln>
        </p:spPr>
      </p:pic>
      <p:sp>
        <p:nvSpPr>
          <p:cNvPr id="3" name="TextBox 2"/>
          <p:cNvSpPr txBox="1"/>
          <p:nvPr/>
        </p:nvSpPr>
        <p:spPr>
          <a:xfrm>
            <a:off x="381000" y="228600"/>
            <a:ext cx="8534400" cy="646331"/>
          </a:xfrm>
          <a:prstGeom prst="rect">
            <a:avLst/>
          </a:prstGeom>
          <a:noFill/>
        </p:spPr>
        <p:txBody>
          <a:bodyPr wrap="square" rtlCol="0">
            <a:spAutoFit/>
          </a:bodyPr>
          <a:lstStyle/>
          <a:p>
            <a:r>
              <a:rPr lang="en-US" dirty="0" smtClean="0"/>
              <a:t>Here’s the first resource in the immigration collection.  Take a moment to familiarize yourself with some of the features that you’ll use as you go through the collection. </a:t>
            </a:r>
            <a:endParaRPr lang="en-US" dirty="0"/>
          </a:p>
        </p:txBody>
      </p:sp>
      <p:sp>
        <p:nvSpPr>
          <p:cNvPr id="4" name="Oval 3"/>
          <p:cNvSpPr/>
          <p:nvPr/>
        </p:nvSpPr>
        <p:spPr>
          <a:xfrm>
            <a:off x="1219200" y="838200"/>
            <a:ext cx="1981200" cy="6858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00"/>
              </a:solidFill>
            </a:endParaRPr>
          </a:p>
        </p:txBody>
      </p:sp>
      <p:cxnSp>
        <p:nvCxnSpPr>
          <p:cNvPr id="5" name="Straight Arrow Connector 4"/>
          <p:cNvCxnSpPr/>
          <p:nvPr/>
        </p:nvCxnSpPr>
        <p:spPr>
          <a:xfrm flipH="1">
            <a:off x="1143000" y="1371600"/>
            <a:ext cx="228600" cy="6858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2057400"/>
            <a:ext cx="2362200" cy="830997"/>
          </a:xfrm>
          <a:prstGeom prst="rect">
            <a:avLst/>
          </a:prstGeom>
          <a:solidFill>
            <a:schemeClr val="bg1"/>
          </a:solidFill>
        </p:spPr>
        <p:txBody>
          <a:bodyPr wrap="square" rtlCol="0">
            <a:spAutoFit/>
          </a:bodyPr>
          <a:lstStyle/>
          <a:p>
            <a:r>
              <a:rPr lang="en-US" sz="1600" dirty="0" smtClean="0"/>
              <a:t>Use these controls to change the size of the resource on your screen.</a:t>
            </a:r>
            <a:endParaRPr lang="en-US" sz="1600" dirty="0"/>
          </a:p>
        </p:txBody>
      </p:sp>
      <p:sp>
        <p:nvSpPr>
          <p:cNvPr id="9" name="Oval 8"/>
          <p:cNvSpPr/>
          <p:nvPr/>
        </p:nvSpPr>
        <p:spPr>
          <a:xfrm>
            <a:off x="3048000" y="5867400"/>
            <a:ext cx="1981200" cy="6858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00"/>
              </a:solidFill>
            </a:endParaRPr>
          </a:p>
        </p:txBody>
      </p:sp>
      <p:cxnSp>
        <p:nvCxnSpPr>
          <p:cNvPr id="10" name="Straight Arrow Connector 9"/>
          <p:cNvCxnSpPr>
            <a:stCxn id="9" idx="6"/>
          </p:cNvCxnSpPr>
          <p:nvPr/>
        </p:nvCxnSpPr>
        <p:spPr>
          <a:xfrm>
            <a:off x="5029200" y="6210300"/>
            <a:ext cx="304800" cy="3810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10200" y="6248400"/>
            <a:ext cx="3733800" cy="615553"/>
          </a:xfrm>
          <a:prstGeom prst="rect">
            <a:avLst/>
          </a:prstGeom>
          <a:solidFill>
            <a:schemeClr val="bg1"/>
          </a:solidFill>
        </p:spPr>
        <p:txBody>
          <a:bodyPr wrap="square" rtlCol="0">
            <a:spAutoFit/>
          </a:bodyPr>
          <a:lstStyle/>
          <a:p>
            <a:r>
              <a:rPr lang="en-US" sz="1600" dirty="0" smtClean="0"/>
              <a:t>Use these controls to move back and forth through the resources</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9600" r="20250" b="4800"/>
          <a:stretch>
            <a:fillRect/>
          </a:stretch>
        </p:blipFill>
        <p:spPr bwMode="auto">
          <a:xfrm>
            <a:off x="304801" y="914401"/>
            <a:ext cx="7972958" cy="5348630"/>
          </a:xfrm>
          <a:prstGeom prst="rect">
            <a:avLst/>
          </a:prstGeom>
          <a:noFill/>
          <a:ln w="9525">
            <a:noFill/>
            <a:miter lim="800000"/>
            <a:headEnd/>
            <a:tailEnd/>
          </a:ln>
        </p:spPr>
      </p:pic>
      <p:sp>
        <p:nvSpPr>
          <p:cNvPr id="3" name="TextBox 2"/>
          <p:cNvSpPr txBox="1"/>
          <p:nvPr/>
        </p:nvSpPr>
        <p:spPr>
          <a:xfrm>
            <a:off x="457200" y="228600"/>
            <a:ext cx="8229600" cy="646331"/>
          </a:xfrm>
          <a:prstGeom prst="rect">
            <a:avLst/>
          </a:prstGeom>
          <a:noFill/>
        </p:spPr>
        <p:txBody>
          <a:bodyPr wrap="square" rtlCol="0">
            <a:spAutoFit/>
          </a:bodyPr>
          <a:lstStyle/>
          <a:p>
            <a:r>
              <a:rPr lang="en-US" dirty="0" smtClean="0"/>
              <a:t>Econ Eddie’s narration is designed to help you focus on the important features of each resource.  He may ask questions, offer background, or emphasize key points.</a:t>
            </a:r>
            <a:endParaRPr lang="en-US" dirty="0"/>
          </a:p>
        </p:txBody>
      </p:sp>
      <p:sp>
        <p:nvSpPr>
          <p:cNvPr id="4" name="Oval 3"/>
          <p:cNvSpPr/>
          <p:nvPr/>
        </p:nvSpPr>
        <p:spPr>
          <a:xfrm>
            <a:off x="1905000" y="5791200"/>
            <a:ext cx="609600" cy="6096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2438400" y="6324600"/>
            <a:ext cx="381000" cy="3048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95600" y="6242447"/>
            <a:ext cx="5943600" cy="615553"/>
          </a:xfrm>
          <a:prstGeom prst="rect">
            <a:avLst/>
          </a:prstGeom>
          <a:solidFill>
            <a:schemeClr val="bg1"/>
          </a:solidFill>
        </p:spPr>
        <p:txBody>
          <a:bodyPr wrap="square" rtlCol="0">
            <a:spAutoFit/>
          </a:bodyPr>
          <a:lstStyle/>
          <a:p>
            <a:r>
              <a:rPr lang="en-US" sz="1600" dirty="0" smtClean="0"/>
              <a:t>When this call-out icon is yellow, it means Econ Eddie has narration for this resource.  To see the narration, click the icon</a:t>
            </a:r>
            <a:r>
              <a:rPr lang="en-US" dirty="0" smtClean="0"/>
              <a:t>.</a:t>
            </a:r>
            <a:endParaRPr lang="en-US" dirty="0"/>
          </a:p>
        </p:txBody>
      </p:sp>
      <p:sp>
        <p:nvSpPr>
          <p:cNvPr id="8" name="Oval 7"/>
          <p:cNvSpPr/>
          <p:nvPr/>
        </p:nvSpPr>
        <p:spPr>
          <a:xfrm>
            <a:off x="7239000" y="838200"/>
            <a:ext cx="990600" cy="4572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001000" y="1676400"/>
            <a:ext cx="1143000" cy="830997"/>
          </a:xfrm>
          <a:prstGeom prst="rect">
            <a:avLst/>
          </a:prstGeom>
          <a:solidFill>
            <a:schemeClr val="bg1"/>
          </a:solidFill>
        </p:spPr>
        <p:txBody>
          <a:bodyPr wrap="square" rtlCol="0">
            <a:spAutoFit/>
          </a:bodyPr>
          <a:lstStyle/>
          <a:p>
            <a:r>
              <a:rPr lang="en-US" sz="1600" dirty="0" smtClean="0"/>
              <a:t>Another way to size the screen</a:t>
            </a:r>
            <a:endParaRPr lang="en-US" sz="1600" dirty="0"/>
          </a:p>
        </p:txBody>
      </p:sp>
      <p:cxnSp>
        <p:nvCxnSpPr>
          <p:cNvPr id="10" name="Straight Arrow Connector 9"/>
          <p:cNvCxnSpPr/>
          <p:nvPr/>
        </p:nvCxnSpPr>
        <p:spPr>
          <a:xfrm>
            <a:off x="8001000" y="1295400"/>
            <a:ext cx="304800" cy="3810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t="9600" r="9000" b="6000"/>
          <a:stretch>
            <a:fillRect/>
          </a:stretch>
        </p:blipFill>
        <p:spPr bwMode="auto">
          <a:xfrm>
            <a:off x="268225" y="1143001"/>
            <a:ext cx="8653882" cy="5016398"/>
          </a:xfrm>
          <a:prstGeom prst="rect">
            <a:avLst/>
          </a:prstGeom>
          <a:noFill/>
          <a:ln w="9525">
            <a:noFill/>
            <a:miter lim="800000"/>
            <a:headEnd/>
            <a:tailEnd/>
          </a:ln>
        </p:spPr>
      </p:pic>
      <p:sp>
        <p:nvSpPr>
          <p:cNvPr id="3" name="TextBox 2"/>
          <p:cNvSpPr txBox="1"/>
          <p:nvPr/>
        </p:nvSpPr>
        <p:spPr>
          <a:xfrm>
            <a:off x="381000" y="304800"/>
            <a:ext cx="8153400" cy="646331"/>
          </a:xfrm>
          <a:prstGeom prst="rect">
            <a:avLst/>
          </a:prstGeom>
          <a:noFill/>
        </p:spPr>
        <p:txBody>
          <a:bodyPr wrap="square" rtlCol="0">
            <a:spAutoFit/>
          </a:bodyPr>
          <a:lstStyle/>
          <a:p>
            <a:r>
              <a:rPr lang="en-US" dirty="0" smtClean="0"/>
              <a:t>If the narration is in the way, check to see if you can re-size the resource so that it moves out from under the narration.</a:t>
            </a:r>
            <a:endParaRPr lang="en-US" dirty="0"/>
          </a:p>
        </p:txBody>
      </p:sp>
      <p:sp>
        <p:nvSpPr>
          <p:cNvPr id="4" name="Oval 3"/>
          <p:cNvSpPr/>
          <p:nvPr/>
        </p:nvSpPr>
        <p:spPr>
          <a:xfrm>
            <a:off x="6781800" y="838200"/>
            <a:ext cx="1143000" cy="11430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5867400" y="609600"/>
            <a:ext cx="914400" cy="4572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3" cstate="print"/>
          <a:srcRect t="9600" r="20250" b="9600"/>
          <a:stretch>
            <a:fillRect/>
          </a:stretch>
        </p:blipFill>
        <p:spPr bwMode="auto">
          <a:xfrm>
            <a:off x="4572000" y="3733800"/>
            <a:ext cx="4375404" cy="2770632"/>
          </a:xfrm>
          <a:prstGeom prst="rect">
            <a:avLst/>
          </a:prstGeom>
          <a:noFill/>
          <a:ln w="9525">
            <a:noFill/>
            <a:miter lim="800000"/>
            <a:headEnd/>
            <a:tailEnd/>
          </a:ln>
        </p:spPr>
      </p:pic>
      <p:cxnSp>
        <p:nvCxnSpPr>
          <p:cNvPr id="10" name="Straight Arrow Connector 9"/>
          <p:cNvCxnSpPr/>
          <p:nvPr/>
        </p:nvCxnSpPr>
        <p:spPr>
          <a:xfrm>
            <a:off x="5867400" y="609600"/>
            <a:ext cx="762000" cy="32004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382000" y="3429000"/>
            <a:ext cx="609600" cy="6096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a:off x="7620000" y="1905000"/>
            <a:ext cx="914400" cy="14478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13200" r="7500" b="4800"/>
          <a:stretch>
            <a:fillRect/>
          </a:stretch>
        </p:blipFill>
        <p:spPr bwMode="auto">
          <a:xfrm>
            <a:off x="381000" y="1676400"/>
            <a:ext cx="8232648" cy="4561332"/>
          </a:xfrm>
          <a:prstGeom prst="rect">
            <a:avLst/>
          </a:prstGeom>
          <a:noFill/>
          <a:ln w="9525">
            <a:noFill/>
            <a:miter lim="800000"/>
            <a:headEnd/>
            <a:tailEnd/>
          </a:ln>
        </p:spPr>
      </p:pic>
      <p:sp>
        <p:nvSpPr>
          <p:cNvPr id="3" name="TextBox 2"/>
          <p:cNvSpPr txBox="1"/>
          <p:nvPr/>
        </p:nvSpPr>
        <p:spPr>
          <a:xfrm>
            <a:off x="609600" y="533400"/>
            <a:ext cx="7848600" cy="923330"/>
          </a:xfrm>
          <a:prstGeom prst="rect">
            <a:avLst/>
          </a:prstGeom>
          <a:noFill/>
        </p:spPr>
        <p:txBody>
          <a:bodyPr wrap="square" rtlCol="0">
            <a:spAutoFit/>
          </a:bodyPr>
          <a:lstStyle/>
          <a:p>
            <a:r>
              <a:rPr lang="en-US" dirty="0" smtClean="0"/>
              <a:t>If  Econ Eddie is in the way and you cannot re-size the resource to move it out of the way, you can close the narration by clicking here or here, and then re-open it on the next resource.</a:t>
            </a:r>
            <a:endParaRPr lang="en-US" dirty="0"/>
          </a:p>
        </p:txBody>
      </p:sp>
      <p:cxnSp>
        <p:nvCxnSpPr>
          <p:cNvPr id="4" name="Straight Arrow Connector 3"/>
          <p:cNvCxnSpPr/>
          <p:nvPr/>
        </p:nvCxnSpPr>
        <p:spPr>
          <a:xfrm flipH="1">
            <a:off x="2590800" y="1066800"/>
            <a:ext cx="2743200" cy="23622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2438400" y="1066800"/>
            <a:ext cx="3581400" cy="46482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828800" y="5791200"/>
            <a:ext cx="609600" cy="6096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981200" y="3352800"/>
            <a:ext cx="609600" cy="6096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t="14400" r="23250" b="6000"/>
          <a:stretch>
            <a:fillRect/>
          </a:stretch>
        </p:blipFill>
        <p:spPr bwMode="auto">
          <a:xfrm>
            <a:off x="609600" y="457200"/>
            <a:ext cx="7953756" cy="5155692"/>
          </a:xfrm>
          <a:prstGeom prst="rect">
            <a:avLst/>
          </a:prstGeom>
          <a:noFill/>
          <a:ln w="9525">
            <a:noFill/>
            <a:miter lim="800000"/>
            <a:headEnd/>
            <a:tailEnd/>
          </a:ln>
        </p:spPr>
      </p:pic>
      <p:sp>
        <p:nvSpPr>
          <p:cNvPr id="4" name="Oval 3"/>
          <p:cNvSpPr/>
          <p:nvPr/>
        </p:nvSpPr>
        <p:spPr>
          <a:xfrm>
            <a:off x="457200" y="4800600"/>
            <a:ext cx="2895600" cy="6858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1447800" y="5486400"/>
            <a:ext cx="1066800" cy="6096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0" y="6019800"/>
            <a:ext cx="6477000" cy="646331"/>
          </a:xfrm>
          <a:prstGeom prst="rect">
            <a:avLst/>
          </a:prstGeom>
          <a:noFill/>
        </p:spPr>
        <p:txBody>
          <a:bodyPr wrap="square" rtlCol="0">
            <a:spAutoFit/>
          </a:bodyPr>
          <a:lstStyle/>
          <a:p>
            <a:r>
              <a:rPr lang="en-US" dirty="0" smtClean="0"/>
              <a:t>Controls for video and audio resources appear on the screen between the resource screen and the collection navigation buttons.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9750" t="10800" r="13500" b="16800"/>
          <a:stretch>
            <a:fillRect/>
          </a:stretch>
        </p:blipFill>
        <p:spPr bwMode="auto">
          <a:xfrm>
            <a:off x="609600" y="1371600"/>
            <a:ext cx="7860182" cy="4634179"/>
          </a:xfrm>
          <a:prstGeom prst="rect">
            <a:avLst/>
          </a:prstGeom>
          <a:noFill/>
          <a:ln w="9525">
            <a:noFill/>
            <a:miter lim="800000"/>
            <a:headEnd/>
            <a:tailEnd/>
          </a:ln>
        </p:spPr>
      </p:pic>
      <p:sp>
        <p:nvSpPr>
          <p:cNvPr id="3" name="TextBox 2"/>
          <p:cNvSpPr txBox="1"/>
          <p:nvPr/>
        </p:nvSpPr>
        <p:spPr>
          <a:xfrm>
            <a:off x="533400" y="381000"/>
            <a:ext cx="8001000" cy="923330"/>
          </a:xfrm>
          <a:prstGeom prst="rect">
            <a:avLst/>
          </a:prstGeom>
          <a:noFill/>
        </p:spPr>
        <p:txBody>
          <a:bodyPr wrap="square" rtlCol="0">
            <a:spAutoFit/>
          </a:bodyPr>
          <a:lstStyle/>
          <a:p>
            <a:r>
              <a:rPr lang="en-US" dirty="0" smtClean="0"/>
              <a:t>The very last screen in each collection shows all the resources (and any narrations) in the entire collection.  You can use this to go back to a particular resource without going through all of them or to re-read the narration.  </a:t>
            </a:r>
            <a:endParaRPr lang="en-US" dirty="0"/>
          </a:p>
        </p:txBody>
      </p:sp>
      <p:sp>
        <p:nvSpPr>
          <p:cNvPr id="4" name="TextBox 3"/>
          <p:cNvSpPr txBox="1"/>
          <p:nvPr/>
        </p:nvSpPr>
        <p:spPr>
          <a:xfrm>
            <a:off x="381000" y="5996226"/>
            <a:ext cx="8382000" cy="861774"/>
          </a:xfrm>
          <a:prstGeom prst="rect">
            <a:avLst/>
          </a:prstGeom>
          <a:noFill/>
        </p:spPr>
        <p:txBody>
          <a:bodyPr wrap="square" rtlCol="0">
            <a:spAutoFit/>
          </a:bodyPr>
          <a:lstStyle/>
          <a:p>
            <a:r>
              <a:rPr lang="en-US" i="1" dirty="0" smtClean="0"/>
              <a:t>(</a:t>
            </a:r>
            <a:r>
              <a:rPr lang="en-US" sz="1600" i="1" dirty="0" smtClean="0"/>
              <a:t>This screen is also useful if you want to see an overview of a collection to get a sense of the steps you’ll be taking or the time required. </a:t>
            </a:r>
            <a:r>
              <a:rPr lang="en-US" sz="1600" i="1" dirty="0"/>
              <a:t> </a:t>
            </a:r>
            <a:r>
              <a:rPr lang="en-US" sz="1600" i="1" dirty="0" smtClean="0"/>
              <a:t>See the next slide for instructions about how to get here without going through the entire collection.)</a:t>
            </a:r>
            <a:endParaRPr lang="en-US" sz="1600" i="1" dirty="0"/>
          </a:p>
        </p:txBody>
      </p:sp>
      <p:sp>
        <p:nvSpPr>
          <p:cNvPr id="5" name="TextBox 4"/>
          <p:cNvSpPr txBox="1"/>
          <p:nvPr/>
        </p:nvSpPr>
        <p:spPr>
          <a:xfrm>
            <a:off x="5791200" y="3048000"/>
            <a:ext cx="2514600" cy="830997"/>
          </a:xfrm>
          <a:prstGeom prst="rect">
            <a:avLst/>
          </a:prstGeom>
          <a:solidFill>
            <a:schemeClr val="bg1"/>
          </a:solidFill>
        </p:spPr>
        <p:txBody>
          <a:bodyPr wrap="square" rtlCol="0">
            <a:spAutoFit/>
          </a:bodyPr>
          <a:lstStyle/>
          <a:p>
            <a:r>
              <a:rPr lang="en-US" sz="1600" dirty="0"/>
              <a:t>Y</a:t>
            </a:r>
            <a:r>
              <a:rPr lang="en-US" sz="1600" dirty="0" smtClean="0"/>
              <a:t>ou can weigh-in on how valuable each resource was to you.</a:t>
            </a:r>
            <a:endParaRPr lang="en-US" sz="1600" dirty="0"/>
          </a:p>
        </p:txBody>
      </p:sp>
      <p:cxnSp>
        <p:nvCxnSpPr>
          <p:cNvPr id="6" name="Straight Arrow Connector 5"/>
          <p:cNvCxnSpPr/>
          <p:nvPr/>
        </p:nvCxnSpPr>
        <p:spPr>
          <a:xfrm flipH="1">
            <a:off x="3048000" y="1905000"/>
            <a:ext cx="762000" cy="3048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334000" y="3352800"/>
            <a:ext cx="457200" cy="5334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0" y="1676400"/>
            <a:ext cx="4572000" cy="830997"/>
          </a:xfrm>
          <a:prstGeom prst="rect">
            <a:avLst/>
          </a:prstGeom>
          <a:solidFill>
            <a:schemeClr val="bg1"/>
          </a:solidFill>
        </p:spPr>
        <p:txBody>
          <a:bodyPr wrap="square" rtlCol="0">
            <a:spAutoFit/>
          </a:bodyPr>
          <a:lstStyle/>
          <a:p>
            <a:r>
              <a:rPr lang="en-US" sz="1600" dirty="0" smtClean="0"/>
              <a:t>This feature is for people with their own </a:t>
            </a:r>
            <a:r>
              <a:rPr lang="en-US" sz="1600" dirty="0" err="1" smtClean="0"/>
              <a:t>Gooru</a:t>
            </a:r>
            <a:r>
              <a:rPr lang="en-US" sz="1600" dirty="0" smtClean="0"/>
              <a:t> accounts.  If they want to keep a collection handy for further use, they can add it to their “shelf”</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t="13200" r="8250" b="4800"/>
          <a:stretch>
            <a:fillRect/>
          </a:stretch>
        </p:blipFill>
        <p:spPr bwMode="auto">
          <a:xfrm>
            <a:off x="609600" y="838200"/>
            <a:ext cx="7942174" cy="4495800"/>
          </a:xfrm>
          <a:prstGeom prst="rect">
            <a:avLst/>
          </a:prstGeom>
          <a:noFill/>
          <a:ln w="9525">
            <a:noFill/>
            <a:miter lim="800000"/>
            <a:headEnd/>
            <a:tailEnd/>
          </a:ln>
        </p:spPr>
      </p:pic>
      <p:cxnSp>
        <p:nvCxnSpPr>
          <p:cNvPr id="5" name="Straight Arrow Connector 4"/>
          <p:cNvCxnSpPr/>
          <p:nvPr/>
        </p:nvCxnSpPr>
        <p:spPr>
          <a:xfrm flipV="1">
            <a:off x="4191000" y="5334000"/>
            <a:ext cx="4038600" cy="11430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981200" y="5334000"/>
            <a:ext cx="2743200" cy="8382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1000" y="5715000"/>
            <a:ext cx="8382000" cy="923330"/>
          </a:xfrm>
          <a:prstGeom prst="rect">
            <a:avLst/>
          </a:prstGeom>
          <a:noFill/>
        </p:spPr>
        <p:txBody>
          <a:bodyPr wrap="square" rtlCol="0">
            <a:spAutoFit/>
          </a:bodyPr>
          <a:lstStyle/>
          <a:p>
            <a:r>
              <a:rPr lang="en-US" dirty="0" smtClean="0"/>
              <a:t>To get to the summary/overview slide without going through the entire collection, click on the last white dot (which will take you to the last resource in the collection), and then click the double arrow on the right. </a:t>
            </a:r>
            <a:endParaRPr lang="en-US" dirty="0"/>
          </a:p>
        </p:txBody>
      </p:sp>
      <p:sp>
        <p:nvSpPr>
          <p:cNvPr id="18" name="TextBox 17"/>
          <p:cNvSpPr txBox="1"/>
          <p:nvPr/>
        </p:nvSpPr>
        <p:spPr>
          <a:xfrm>
            <a:off x="457200" y="228600"/>
            <a:ext cx="8153400" cy="369332"/>
          </a:xfrm>
          <a:prstGeom prst="rect">
            <a:avLst/>
          </a:prstGeom>
          <a:noFill/>
        </p:spPr>
        <p:txBody>
          <a:bodyPr wrap="square" rtlCol="0">
            <a:spAutoFit/>
          </a:bodyPr>
          <a:lstStyle/>
          <a:p>
            <a:r>
              <a:rPr lang="en-US" dirty="0" smtClean="0"/>
              <a:t>This is the last resource slide in the Immigration collection. </a:t>
            </a:r>
            <a:endParaRPr lang="en-US" dirty="0"/>
          </a:p>
        </p:txBody>
      </p:sp>
      <p:sp>
        <p:nvSpPr>
          <p:cNvPr id="19" name="TextBox 18"/>
          <p:cNvSpPr txBox="1"/>
          <p:nvPr/>
        </p:nvSpPr>
        <p:spPr>
          <a:xfrm>
            <a:off x="2286000" y="1066800"/>
            <a:ext cx="6172200" cy="1354217"/>
          </a:xfrm>
          <a:prstGeom prst="rect">
            <a:avLst/>
          </a:prstGeom>
          <a:solidFill>
            <a:schemeClr val="bg1"/>
          </a:solidFill>
        </p:spPr>
        <p:txBody>
          <a:bodyPr wrap="square" rtlCol="0">
            <a:spAutoFit/>
          </a:bodyPr>
          <a:lstStyle/>
          <a:p>
            <a:r>
              <a:rPr lang="en-US" sz="1600" dirty="0" smtClean="0"/>
              <a:t>Remember that </a:t>
            </a:r>
            <a:r>
              <a:rPr lang="en-US" sz="1600" dirty="0" err="1" smtClean="0"/>
              <a:t>Gooru</a:t>
            </a:r>
            <a:r>
              <a:rPr lang="en-US" sz="1600" dirty="0" smtClean="0"/>
              <a:t> is a search engine that links you to resources on the Internet; the resources aren’t “in” </a:t>
            </a:r>
            <a:r>
              <a:rPr lang="en-US" sz="1600" dirty="0" err="1" smtClean="0"/>
              <a:t>Gooru</a:t>
            </a:r>
            <a:r>
              <a:rPr lang="en-US" sz="1600" dirty="0" smtClean="0"/>
              <a:t>.  Sometimes the picture will take you to a new </a:t>
            </a:r>
            <a:r>
              <a:rPr lang="en-US" sz="1600" dirty="0" err="1" smtClean="0"/>
              <a:t>url</a:t>
            </a:r>
            <a:r>
              <a:rPr lang="en-US" sz="1600" dirty="0"/>
              <a:t> </a:t>
            </a:r>
            <a:r>
              <a:rPr lang="en-US" sz="1600" dirty="0" smtClean="0"/>
              <a:t>outside your </a:t>
            </a:r>
            <a:r>
              <a:rPr lang="en-US" sz="1600" dirty="0" err="1" smtClean="0"/>
              <a:t>Gooru</a:t>
            </a:r>
            <a:r>
              <a:rPr lang="en-US" sz="1600" dirty="0" smtClean="0"/>
              <a:t> collection.  When you’ve finished viewing and close the resource, you’ll be right back in your </a:t>
            </a:r>
            <a:r>
              <a:rPr lang="en-US" sz="1600" dirty="0" err="1" smtClean="0"/>
              <a:t>Gooru</a:t>
            </a:r>
            <a:r>
              <a:rPr lang="en-US" sz="1600" dirty="0" smtClean="0"/>
              <a:t> collection and ready to go to the next resource</a:t>
            </a:r>
            <a:r>
              <a:rPr lang="en-US" dirty="0" smtClean="0"/>
              <a:t>.</a:t>
            </a:r>
            <a:endParaRPr lang="en-US" dirty="0"/>
          </a:p>
        </p:txBody>
      </p:sp>
      <p:cxnSp>
        <p:nvCxnSpPr>
          <p:cNvPr id="20" name="Straight Arrow Connector 19"/>
          <p:cNvCxnSpPr/>
          <p:nvPr/>
        </p:nvCxnSpPr>
        <p:spPr>
          <a:xfrm>
            <a:off x="4343400" y="1828800"/>
            <a:ext cx="1752600" cy="114300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505</Words>
  <Application>Microsoft Office PowerPoint</Application>
  <PresentationFormat>On-screen Show (4:3)</PresentationFormat>
  <Paragraphs>21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dc:creator>
  <cp:lastModifiedBy>Kathy</cp:lastModifiedBy>
  <cp:revision>5</cp:revision>
  <dcterms:created xsi:type="dcterms:W3CDTF">2013-03-08T16:07:38Z</dcterms:created>
  <dcterms:modified xsi:type="dcterms:W3CDTF">2013-03-08T17:41:03Z</dcterms:modified>
</cp:coreProperties>
</file>