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43"/>
  </p:notesMasterIdLst>
  <p:sldIdLst>
    <p:sldId id="320" r:id="rId2"/>
    <p:sldId id="387" r:id="rId3"/>
    <p:sldId id="388" r:id="rId4"/>
    <p:sldId id="389" r:id="rId5"/>
    <p:sldId id="390" r:id="rId6"/>
    <p:sldId id="391" r:id="rId7"/>
    <p:sldId id="392" r:id="rId8"/>
    <p:sldId id="393" r:id="rId9"/>
    <p:sldId id="394" r:id="rId10"/>
    <p:sldId id="368" r:id="rId11"/>
    <p:sldId id="352" r:id="rId12"/>
    <p:sldId id="372" r:id="rId13"/>
    <p:sldId id="354" r:id="rId14"/>
    <p:sldId id="395" r:id="rId15"/>
    <p:sldId id="386" r:id="rId16"/>
    <p:sldId id="357" r:id="rId17"/>
    <p:sldId id="396" r:id="rId18"/>
    <p:sldId id="369" r:id="rId19"/>
    <p:sldId id="402" r:id="rId20"/>
    <p:sldId id="397" r:id="rId21"/>
    <p:sldId id="401" r:id="rId22"/>
    <p:sldId id="359" r:id="rId23"/>
    <p:sldId id="360" r:id="rId24"/>
    <p:sldId id="399" r:id="rId25"/>
    <p:sldId id="361" r:id="rId26"/>
    <p:sldId id="374" r:id="rId27"/>
    <p:sldId id="376" r:id="rId28"/>
    <p:sldId id="377" r:id="rId29"/>
    <p:sldId id="370" r:id="rId30"/>
    <p:sldId id="400" r:id="rId31"/>
    <p:sldId id="378" r:id="rId32"/>
    <p:sldId id="379" r:id="rId33"/>
    <p:sldId id="380" r:id="rId34"/>
    <p:sldId id="381" r:id="rId35"/>
    <p:sldId id="383" r:id="rId36"/>
    <p:sldId id="346" r:id="rId37"/>
    <p:sldId id="347" r:id="rId38"/>
    <p:sldId id="348" r:id="rId39"/>
    <p:sldId id="349" r:id="rId40"/>
    <p:sldId id="384" r:id="rId41"/>
    <p:sldId id="345" r:id="rId42"/>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8CAF56D-EDD1-41AA-984F-3298DE21F769}">
          <p14:sldIdLst>
            <p14:sldId id="320"/>
            <p14:sldId id="387"/>
            <p14:sldId id="388"/>
            <p14:sldId id="389"/>
            <p14:sldId id="390"/>
            <p14:sldId id="391"/>
            <p14:sldId id="392"/>
            <p14:sldId id="393"/>
            <p14:sldId id="394"/>
            <p14:sldId id="368"/>
            <p14:sldId id="352"/>
            <p14:sldId id="372"/>
            <p14:sldId id="354"/>
            <p14:sldId id="395"/>
            <p14:sldId id="386"/>
            <p14:sldId id="357"/>
            <p14:sldId id="396"/>
            <p14:sldId id="369"/>
            <p14:sldId id="402"/>
            <p14:sldId id="397"/>
            <p14:sldId id="401"/>
            <p14:sldId id="359"/>
            <p14:sldId id="360"/>
            <p14:sldId id="399"/>
            <p14:sldId id="361"/>
            <p14:sldId id="374"/>
            <p14:sldId id="376"/>
            <p14:sldId id="377"/>
            <p14:sldId id="370"/>
            <p14:sldId id="400"/>
            <p14:sldId id="378"/>
            <p14:sldId id="379"/>
            <p14:sldId id="380"/>
            <p14:sldId id="381"/>
            <p14:sldId id="383"/>
          </p14:sldIdLst>
        </p14:section>
        <p14:section name="Untitled Section" id="{72F44D3D-EE63-4E11-9875-A1E8D6EE8142}">
          <p14:sldIdLst>
            <p14:sldId id="346"/>
            <p14:sldId id="347"/>
            <p14:sldId id="348"/>
            <p14:sldId id="349"/>
            <p14:sldId id="384"/>
            <p14:sldId id="34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0DB"/>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3" autoAdjust="0"/>
    <p:restoredTop sz="94660"/>
  </p:normalViewPr>
  <p:slideViewPr>
    <p:cSldViewPr>
      <p:cViewPr varScale="1">
        <p:scale>
          <a:sx n="102" d="100"/>
          <a:sy n="102" d="100"/>
        </p:scale>
        <p:origin x="619" y="67"/>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274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5E1EA84-B7CC-4802-B0CC-5E0EBA0AD66C}" type="datetimeFigureOut">
              <a:rPr lang="en-US"/>
              <a:pPr>
                <a:defRPr/>
              </a:pPr>
              <a:t>4/28/2015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D2D07F8-FB33-48A9-9587-4E70785680B5}" type="slidenum">
              <a:rPr lang="en-US"/>
              <a:pPr>
                <a:defRPr/>
              </a:pPr>
              <a:t>‹#›</a:t>
            </a:fld>
            <a:endParaRPr lang="en-US"/>
          </a:p>
        </p:txBody>
      </p:sp>
    </p:spTree>
    <p:extLst>
      <p:ext uri="{BB962C8B-B14F-4D97-AF65-F5344CB8AC3E}">
        <p14:creationId xmlns:p14="http://schemas.microsoft.com/office/powerpoint/2010/main" val="1963799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1</a:t>
            </a:fld>
            <a:endParaRPr lang="en-US"/>
          </a:p>
        </p:txBody>
      </p:sp>
    </p:spTree>
    <p:extLst>
      <p:ext uri="{BB962C8B-B14F-4D97-AF65-F5344CB8AC3E}">
        <p14:creationId xmlns:p14="http://schemas.microsoft.com/office/powerpoint/2010/main" val="323574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12:08 </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10</a:t>
            </a:fld>
            <a:endParaRPr lang="en-US"/>
          </a:p>
        </p:txBody>
      </p:sp>
    </p:spTree>
    <p:extLst>
      <p:ext uri="{BB962C8B-B14F-4D97-AF65-F5344CB8AC3E}">
        <p14:creationId xmlns:p14="http://schemas.microsoft.com/office/powerpoint/2010/main" val="2713992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11</a:t>
            </a:fld>
            <a:endParaRPr lang="en-US"/>
          </a:p>
        </p:txBody>
      </p:sp>
    </p:spTree>
    <p:extLst>
      <p:ext uri="{BB962C8B-B14F-4D97-AF65-F5344CB8AC3E}">
        <p14:creationId xmlns:p14="http://schemas.microsoft.com/office/powerpoint/2010/main" val="262826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14:07  </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12</a:t>
            </a:fld>
            <a:endParaRPr lang="en-US"/>
          </a:p>
        </p:txBody>
      </p:sp>
    </p:spTree>
    <p:extLst>
      <p:ext uri="{BB962C8B-B14F-4D97-AF65-F5344CB8AC3E}">
        <p14:creationId xmlns:p14="http://schemas.microsoft.com/office/powerpoint/2010/main" val="3011433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14:40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13</a:t>
            </a:fld>
            <a:endParaRPr lang="en-US"/>
          </a:p>
        </p:txBody>
      </p:sp>
    </p:spTree>
    <p:extLst>
      <p:ext uri="{BB962C8B-B14F-4D97-AF65-F5344CB8AC3E}">
        <p14:creationId xmlns:p14="http://schemas.microsoft.com/office/powerpoint/2010/main" val="3580196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19:55  </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14</a:t>
            </a:fld>
            <a:endParaRPr lang="en-US"/>
          </a:p>
        </p:txBody>
      </p:sp>
    </p:spTree>
    <p:extLst>
      <p:ext uri="{BB962C8B-B14F-4D97-AF65-F5344CB8AC3E}">
        <p14:creationId xmlns:p14="http://schemas.microsoft.com/office/powerpoint/2010/main" val="4257816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20:18</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15</a:t>
            </a:fld>
            <a:endParaRPr lang="en-US"/>
          </a:p>
        </p:txBody>
      </p:sp>
    </p:spTree>
    <p:extLst>
      <p:ext uri="{BB962C8B-B14F-4D97-AF65-F5344CB8AC3E}">
        <p14:creationId xmlns:p14="http://schemas.microsoft.com/office/powerpoint/2010/main" val="3566513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23:00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16</a:t>
            </a:fld>
            <a:endParaRPr lang="en-US"/>
          </a:p>
        </p:txBody>
      </p:sp>
    </p:spTree>
    <p:extLst>
      <p:ext uri="{BB962C8B-B14F-4D97-AF65-F5344CB8AC3E}">
        <p14:creationId xmlns:p14="http://schemas.microsoft.com/office/powerpoint/2010/main" val="3544397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25:30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CF53F7-2DCA-4E57-B180-9ADBCF96C2E1}"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90189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27:50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18</a:t>
            </a:fld>
            <a:endParaRPr lang="en-US"/>
          </a:p>
        </p:txBody>
      </p:sp>
    </p:spTree>
    <p:extLst>
      <p:ext uri="{BB962C8B-B14F-4D97-AF65-F5344CB8AC3E}">
        <p14:creationId xmlns:p14="http://schemas.microsoft.com/office/powerpoint/2010/main" val="1616586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28:30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19</a:t>
            </a:fld>
            <a:endParaRPr lang="en-US"/>
          </a:p>
        </p:txBody>
      </p:sp>
    </p:spTree>
    <p:extLst>
      <p:ext uri="{BB962C8B-B14F-4D97-AF65-F5344CB8AC3E}">
        <p14:creationId xmlns:p14="http://schemas.microsoft.com/office/powerpoint/2010/main" val="255194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00.50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a:t>
            </a:fld>
            <a:endParaRPr lang="en-US"/>
          </a:p>
        </p:txBody>
      </p:sp>
    </p:spTree>
    <p:extLst>
      <p:ext uri="{BB962C8B-B14F-4D97-AF65-F5344CB8AC3E}">
        <p14:creationId xmlns:p14="http://schemas.microsoft.com/office/powerpoint/2010/main" val="857884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28:50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20</a:t>
            </a:fld>
            <a:endParaRPr lang="en-US"/>
          </a:p>
        </p:txBody>
      </p:sp>
    </p:spTree>
    <p:extLst>
      <p:ext uri="{BB962C8B-B14F-4D97-AF65-F5344CB8AC3E}">
        <p14:creationId xmlns:p14="http://schemas.microsoft.com/office/powerpoint/2010/main" val="10143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29:20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21</a:t>
            </a:fld>
            <a:endParaRPr lang="en-US"/>
          </a:p>
        </p:txBody>
      </p:sp>
    </p:spTree>
    <p:extLst>
      <p:ext uri="{BB962C8B-B14F-4D97-AF65-F5344CB8AC3E}">
        <p14:creationId xmlns:p14="http://schemas.microsoft.com/office/powerpoint/2010/main" val="4171998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30:40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22</a:t>
            </a:fld>
            <a:endParaRPr lang="en-US"/>
          </a:p>
        </p:txBody>
      </p:sp>
    </p:spTree>
    <p:extLst>
      <p:ext uri="{BB962C8B-B14F-4D97-AF65-F5344CB8AC3E}">
        <p14:creationId xmlns:p14="http://schemas.microsoft.com/office/powerpoint/2010/main" val="2144439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31:45</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23</a:t>
            </a:fld>
            <a:endParaRPr lang="en-US"/>
          </a:p>
        </p:txBody>
      </p:sp>
    </p:spTree>
    <p:extLst>
      <p:ext uri="{BB962C8B-B14F-4D97-AF65-F5344CB8AC3E}">
        <p14:creationId xmlns:p14="http://schemas.microsoft.com/office/powerpoint/2010/main" val="3668929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32:00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24</a:t>
            </a:fld>
            <a:endParaRPr lang="en-US"/>
          </a:p>
        </p:txBody>
      </p:sp>
    </p:spTree>
    <p:extLst>
      <p:ext uri="{BB962C8B-B14F-4D97-AF65-F5344CB8AC3E}">
        <p14:creationId xmlns:p14="http://schemas.microsoft.com/office/powerpoint/2010/main" val="1800349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34:35</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25</a:t>
            </a:fld>
            <a:endParaRPr lang="en-US"/>
          </a:p>
        </p:txBody>
      </p:sp>
    </p:spTree>
    <p:extLst>
      <p:ext uri="{BB962C8B-B14F-4D97-AF65-F5344CB8AC3E}">
        <p14:creationId xmlns:p14="http://schemas.microsoft.com/office/powerpoint/2010/main" val="4271465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35:15</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26</a:t>
            </a:fld>
            <a:endParaRPr lang="en-US"/>
          </a:p>
        </p:txBody>
      </p:sp>
    </p:spTree>
    <p:extLst>
      <p:ext uri="{BB962C8B-B14F-4D97-AF65-F5344CB8AC3E}">
        <p14:creationId xmlns:p14="http://schemas.microsoft.com/office/powerpoint/2010/main" val="1975519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36:50  says these backwards – Fed Funds rate is black</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27</a:t>
            </a:fld>
            <a:endParaRPr lang="en-US"/>
          </a:p>
        </p:txBody>
      </p:sp>
    </p:spTree>
    <p:extLst>
      <p:ext uri="{BB962C8B-B14F-4D97-AF65-F5344CB8AC3E}">
        <p14:creationId xmlns:p14="http://schemas.microsoft.com/office/powerpoint/2010/main" val="1912824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38:10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28</a:t>
            </a:fld>
            <a:endParaRPr lang="en-US"/>
          </a:p>
        </p:txBody>
      </p:sp>
    </p:spTree>
    <p:extLst>
      <p:ext uri="{BB962C8B-B14F-4D97-AF65-F5344CB8AC3E}">
        <p14:creationId xmlns:p14="http://schemas.microsoft.com/office/powerpoint/2010/main" val="3417322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38:40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29</a:t>
            </a:fld>
            <a:endParaRPr lang="en-US"/>
          </a:p>
        </p:txBody>
      </p:sp>
    </p:spTree>
    <p:extLst>
      <p:ext uri="{BB962C8B-B14F-4D97-AF65-F5344CB8AC3E}">
        <p14:creationId xmlns:p14="http://schemas.microsoft.com/office/powerpoint/2010/main" val="379663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01:04</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a:t>
            </a:fld>
            <a:endParaRPr lang="en-US"/>
          </a:p>
        </p:txBody>
      </p:sp>
    </p:spTree>
    <p:extLst>
      <p:ext uri="{BB962C8B-B14F-4D97-AF65-F5344CB8AC3E}">
        <p14:creationId xmlns:p14="http://schemas.microsoft.com/office/powerpoint/2010/main" val="3120956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39:25</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30</a:t>
            </a:fld>
            <a:endParaRPr lang="en-US"/>
          </a:p>
        </p:txBody>
      </p:sp>
    </p:spTree>
    <p:extLst>
      <p:ext uri="{BB962C8B-B14F-4D97-AF65-F5344CB8AC3E}">
        <p14:creationId xmlns:p14="http://schemas.microsoft.com/office/powerpoint/2010/main" val="4230060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40:05</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31</a:t>
            </a:fld>
            <a:endParaRPr lang="en-US"/>
          </a:p>
        </p:txBody>
      </p:sp>
    </p:spTree>
    <p:extLst>
      <p:ext uri="{BB962C8B-B14F-4D97-AF65-F5344CB8AC3E}">
        <p14:creationId xmlns:p14="http://schemas.microsoft.com/office/powerpoint/2010/main" val="3317623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40:25</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32</a:t>
            </a:fld>
            <a:endParaRPr lang="en-US"/>
          </a:p>
        </p:txBody>
      </p:sp>
    </p:spTree>
    <p:extLst>
      <p:ext uri="{BB962C8B-B14F-4D97-AF65-F5344CB8AC3E}">
        <p14:creationId xmlns:p14="http://schemas.microsoft.com/office/powerpoint/2010/main" val="3199133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43:10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33</a:t>
            </a:fld>
            <a:endParaRPr lang="en-US"/>
          </a:p>
        </p:txBody>
      </p:sp>
    </p:spTree>
    <p:extLst>
      <p:ext uri="{BB962C8B-B14F-4D97-AF65-F5344CB8AC3E}">
        <p14:creationId xmlns:p14="http://schemas.microsoft.com/office/powerpoint/2010/main" val="2254607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46:25</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34</a:t>
            </a:fld>
            <a:endParaRPr lang="en-US"/>
          </a:p>
        </p:txBody>
      </p:sp>
    </p:spTree>
    <p:extLst>
      <p:ext uri="{BB962C8B-B14F-4D97-AF65-F5344CB8AC3E}">
        <p14:creationId xmlns:p14="http://schemas.microsoft.com/office/powerpoint/2010/main" val="500617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48:30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35</a:t>
            </a:fld>
            <a:endParaRPr lang="en-US"/>
          </a:p>
        </p:txBody>
      </p:sp>
    </p:spTree>
    <p:extLst>
      <p:ext uri="{BB962C8B-B14F-4D97-AF65-F5344CB8AC3E}">
        <p14:creationId xmlns:p14="http://schemas.microsoft.com/office/powerpoint/2010/main" val="4281966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50:15</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36</a:t>
            </a:fld>
            <a:endParaRPr lang="en-US"/>
          </a:p>
        </p:txBody>
      </p:sp>
    </p:spTree>
    <p:extLst>
      <p:ext uri="{BB962C8B-B14F-4D97-AF65-F5344CB8AC3E}">
        <p14:creationId xmlns:p14="http://schemas.microsoft.com/office/powerpoint/2010/main" val="1085217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52:00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37</a:t>
            </a:fld>
            <a:endParaRPr lang="en-US"/>
          </a:p>
        </p:txBody>
      </p:sp>
    </p:spTree>
    <p:extLst>
      <p:ext uri="{BB962C8B-B14F-4D97-AF65-F5344CB8AC3E}">
        <p14:creationId xmlns:p14="http://schemas.microsoft.com/office/powerpoint/2010/main" val="3366517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53:20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38</a:t>
            </a:fld>
            <a:endParaRPr lang="en-US"/>
          </a:p>
        </p:txBody>
      </p:sp>
    </p:spTree>
    <p:extLst>
      <p:ext uri="{BB962C8B-B14F-4D97-AF65-F5344CB8AC3E}">
        <p14:creationId xmlns:p14="http://schemas.microsoft.com/office/powerpoint/2010/main" val="2417284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54:20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39</a:t>
            </a:fld>
            <a:endParaRPr lang="en-US"/>
          </a:p>
        </p:txBody>
      </p:sp>
    </p:spTree>
    <p:extLst>
      <p:ext uri="{BB962C8B-B14F-4D97-AF65-F5344CB8AC3E}">
        <p14:creationId xmlns:p14="http://schemas.microsoft.com/office/powerpoint/2010/main" val="86553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03:00</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4</a:t>
            </a:fld>
            <a:endParaRPr lang="en-US"/>
          </a:p>
        </p:txBody>
      </p:sp>
    </p:spTree>
    <p:extLst>
      <p:ext uri="{BB962C8B-B14F-4D97-AF65-F5344CB8AC3E}">
        <p14:creationId xmlns:p14="http://schemas.microsoft.com/office/powerpoint/2010/main" val="3379004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55:00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40</a:t>
            </a:fld>
            <a:endParaRPr lang="en-US"/>
          </a:p>
        </p:txBody>
      </p:sp>
    </p:spTree>
    <p:extLst>
      <p:ext uri="{BB962C8B-B14F-4D97-AF65-F5344CB8AC3E}">
        <p14:creationId xmlns:p14="http://schemas.microsoft.com/office/powerpoint/2010/main" val="1332858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55:20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41</a:t>
            </a:fld>
            <a:endParaRPr lang="en-US"/>
          </a:p>
        </p:txBody>
      </p:sp>
    </p:spTree>
    <p:extLst>
      <p:ext uri="{BB962C8B-B14F-4D97-AF65-F5344CB8AC3E}">
        <p14:creationId xmlns:p14="http://schemas.microsoft.com/office/powerpoint/2010/main" val="214845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03:38 </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5</a:t>
            </a:fld>
            <a:endParaRPr lang="en-US"/>
          </a:p>
        </p:txBody>
      </p:sp>
    </p:spTree>
    <p:extLst>
      <p:ext uri="{BB962C8B-B14F-4D97-AF65-F5344CB8AC3E}">
        <p14:creationId xmlns:p14="http://schemas.microsoft.com/office/powerpoint/2010/main" val="297987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06:18</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6</a:t>
            </a:fld>
            <a:endParaRPr lang="en-US"/>
          </a:p>
        </p:txBody>
      </p:sp>
    </p:spTree>
    <p:extLst>
      <p:ext uri="{BB962C8B-B14F-4D97-AF65-F5344CB8AC3E}">
        <p14:creationId xmlns:p14="http://schemas.microsoft.com/office/powerpoint/2010/main" val="314693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07:30 </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7</a:t>
            </a:fld>
            <a:endParaRPr lang="en-US"/>
          </a:p>
        </p:txBody>
      </p:sp>
    </p:spTree>
    <p:extLst>
      <p:ext uri="{BB962C8B-B14F-4D97-AF65-F5344CB8AC3E}">
        <p14:creationId xmlns:p14="http://schemas.microsoft.com/office/powerpoint/2010/main" val="112753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08:39  </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8</a:t>
            </a:fld>
            <a:endParaRPr lang="en-US"/>
          </a:p>
        </p:txBody>
      </p:sp>
    </p:spTree>
    <p:extLst>
      <p:ext uri="{BB962C8B-B14F-4D97-AF65-F5344CB8AC3E}">
        <p14:creationId xmlns:p14="http://schemas.microsoft.com/office/powerpoint/2010/main" val="10112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10:50</a:t>
            </a:r>
            <a:endParaRPr lang="en-US" dirty="0"/>
          </a:p>
        </p:txBody>
      </p:sp>
      <p:sp>
        <p:nvSpPr>
          <p:cNvPr id="4" name="Slide Number Placeholder 3"/>
          <p:cNvSpPr>
            <a:spLocks noGrp="1"/>
          </p:cNvSpPr>
          <p:nvPr>
            <p:ph type="sldNum" sz="quarter" idx="10"/>
          </p:nvPr>
        </p:nvSpPr>
        <p:spPr/>
        <p:txBody>
          <a:bodyPr/>
          <a:lstStyle/>
          <a:p>
            <a:pPr>
              <a:defRPr/>
            </a:pPr>
            <a:fld id="{CD2D07F8-FB33-48A9-9587-4E70785680B5}" type="slidenum">
              <a:rPr lang="en-US" smtClean="0"/>
              <a:pPr>
                <a:defRPr/>
              </a:pPr>
              <a:t>9</a:t>
            </a:fld>
            <a:endParaRPr lang="en-US"/>
          </a:p>
        </p:txBody>
      </p:sp>
    </p:spTree>
    <p:extLst>
      <p:ext uri="{BB962C8B-B14F-4D97-AF65-F5344CB8AC3E}">
        <p14:creationId xmlns:p14="http://schemas.microsoft.com/office/powerpoint/2010/main" val="172527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9AB588-0993-471D-8239-C6973F9F2DBD}" type="slidenum">
              <a:rPr lang="en-US" smtClean="0"/>
              <a:pPr>
                <a:defRPr/>
              </a:pPr>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210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5F34F9-0727-48F8-88B0-102FC777F221}" type="slidenum">
              <a:rPr lang="en-US" smtClean="0"/>
              <a:pPr>
                <a:defRPr/>
              </a:pPr>
              <a:t>‹#›</a:t>
            </a:fld>
            <a:endParaRPr lang="en-US"/>
          </a:p>
        </p:txBody>
      </p:sp>
    </p:spTree>
    <p:extLst>
      <p:ext uri="{BB962C8B-B14F-4D97-AF65-F5344CB8AC3E}">
        <p14:creationId xmlns:p14="http://schemas.microsoft.com/office/powerpoint/2010/main" val="247221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6C5578-0A4D-4608-81A4-7AD43D92C012}" type="slidenum">
              <a:rPr lang="en-US" smtClean="0"/>
              <a:pPr>
                <a:defRPr/>
              </a:pPr>
              <a:t>‹#›</a:t>
            </a:fld>
            <a:endParaRPr lang="en-US"/>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6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9C8FBC-528A-48FC-B418-F82335D7A885}" type="slidenum">
              <a:rPr lang="en-US" smtClean="0"/>
              <a:pPr>
                <a:defRPr/>
              </a:pPr>
              <a:t>‹#›</a:t>
            </a:fld>
            <a:endParaRPr lang="en-US"/>
          </a:p>
        </p:txBody>
      </p:sp>
    </p:spTree>
    <p:extLst>
      <p:ext uri="{BB962C8B-B14F-4D97-AF65-F5344CB8AC3E}">
        <p14:creationId xmlns:p14="http://schemas.microsoft.com/office/powerpoint/2010/main" val="380698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A5EBCE-C248-4DA3-88F7-5F3773B726EA}" type="slidenum">
              <a:rPr lang="en-US" smtClean="0"/>
              <a:pPr>
                <a:defRPr/>
              </a:pPr>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2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48173B9-9808-4EBE-B2B8-FD3F11C06AC5}" type="slidenum">
              <a:rPr lang="en-US" smtClean="0"/>
              <a:pPr>
                <a:defRPr/>
              </a:pPr>
              <a:t>‹#›</a:t>
            </a:fld>
            <a:endParaRPr lang="en-US"/>
          </a:p>
        </p:txBody>
      </p:sp>
    </p:spTree>
    <p:extLst>
      <p:ext uri="{BB962C8B-B14F-4D97-AF65-F5344CB8AC3E}">
        <p14:creationId xmlns:p14="http://schemas.microsoft.com/office/powerpoint/2010/main" val="57283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C30F184-0D2C-4147-B9C2-71FB3DB8D50D}" type="slidenum">
              <a:rPr lang="en-US" smtClean="0"/>
              <a:pPr>
                <a:defRPr/>
              </a:pPr>
              <a:t>‹#›</a:t>
            </a:fld>
            <a:endParaRPr lang="en-US"/>
          </a:p>
        </p:txBody>
      </p:sp>
    </p:spTree>
    <p:extLst>
      <p:ext uri="{BB962C8B-B14F-4D97-AF65-F5344CB8AC3E}">
        <p14:creationId xmlns:p14="http://schemas.microsoft.com/office/powerpoint/2010/main" val="222703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CFABF96-D95E-4E46-8229-25417A694025}" type="slidenum">
              <a:rPr lang="en-US" smtClean="0"/>
              <a:pPr>
                <a:defRPr/>
              </a:pPr>
              <a:t>‹#›</a:t>
            </a:fld>
            <a:endParaRPr lang="en-US"/>
          </a:p>
        </p:txBody>
      </p:sp>
    </p:spTree>
    <p:extLst>
      <p:ext uri="{BB962C8B-B14F-4D97-AF65-F5344CB8AC3E}">
        <p14:creationId xmlns:p14="http://schemas.microsoft.com/office/powerpoint/2010/main" val="194061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7D0C9C1-32ED-4767-88A5-B8E2692AEF61}" type="slidenum">
              <a:rPr lang="en-US" smtClean="0"/>
              <a:pPr>
                <a:defRPr/>
              </a:pPr>
              <a:t>‹#›</a:t>
            </a:fld>
            <a:endParaRPr lang="en-US"/>
          </a:p>
        </p:txBody>
      </p:sp>
    </p:spTree>
    <p:extLst>
      <p:ext uri="{BB962C8B-B14F-4D97-AF65-F5344CB8AC3E}">
        <p14:creationId xmlns:p14="http://schemas.microsoft.com/office/powerpoint/2010/main" val="333604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7B9BE6-3E40-4D5E-A194-5D45071A499D}" type="slidenum">
              <a:rPr lang="en-US" smtClean="0"/>
              <a:pPr>
                <a:defRPr/>
              </a:pPr>
              <a:t>‹#›</a:t>
            </a:fld>
            <a:endParaRPr lang="en-US"/>
          </a:p>
        </p:txBody>
      </p:sp>
    </p:spTree>
    <p:extLst>
      <p:ext uri="{BB962C8B-B14F-4D97-AF65-F5344CB8AC3E}">
        <p14:creationId xmlns:p14="http://schemas.microsoft.com/office/powerpoint/2010/main" val="39038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E2261A6-8EA1-4455-A0E6-2614303487E3}" type="slidenum">
              <a:rPr lang="en-US" smtClean="0"/>
              <a:pPr>
                <a:defRPr/>
              </a:pPr>
              <a:t>‹#›</a:t>
            </a:fld>
            <a:endParaRPr lang="en-US"/>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95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a:defRPr/>
            </a:pPr>
            <a:fld id="{BBAD003B-A4E6-4F36-AB05-27453BCB600D}" type="slidenum">
              <a:rPr lang="en-US" smtClean="0"/>
              <a:pPr>
                <a:defRPr/>
              </a:pPr>
              <a:t>‹#›</a:t>
            </a:fld>
            <a:endParaRPr lang="en-US"/>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1454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3/34/US_$5_2nd_Charter_Period_National_Bank_Note.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3124200" y="3943350"/>
            <a:ext cx="5486400" cy="646331"/>
          </a:xfrm>
          <a:prstGeom prst="rect">
            <a:avLst/>
          </a:prstGeom>
          <a:noFill/>
          <a:ln w="9525">
            <a:noFill/>
            <a:miter lim="800000"/>
            <a:headEnd/>
            <a:tailEnd/>
          </a:ln>
        </p:spPr>
        <p:txBody>
          <a:bodyPr>
            <a:spAutoFit/>
          </a:bodyPr>
          <a:lstStyle/>
          <a:p>
            <a:r>
              <a:rPr lang="en-US" dirty="0" smtClean="0">
                <a:latin typeface="+mj-lt"/>
              </a:rPr>
              <a:t>Foundation for Teaching Economics </a:t>
            </a:r>
          </a:p>
          <a:p>
            <a:r>
              <a:rPr lang="en-US" dirty="0" smtClean="0">
                <a:latin typeface="+mj-lt"/>
              </a:rPr>
              <a:t>23 April 2015</a:t>
            </a:r>
            <a:endParaRPr lang="en-US" dirty="0">
              <a:latin typeface="+mj-lt"/>
            </a:endParaRPr>
          </a:p>
        </p:txBody>
      </p:sp>
      <p:sp>
        <p:nvSpPr>
          <p:cNvPr id="13315" name="TextBox 3"/>
          <p:cNvSpPr txBox="1">
            <a:spLocks noChangeArrowheads="1"/>
          </p:cNvSpPr>
          <p:nvPr/>
        </p:nvSpPr>
        <p:spPr bwMode="auto">
          <a:xfrm>
            <a:off x="3124200" y="800100"/>
            <a:ext cx="5486400" cy="2616101"/>
          </a:xfrm>
          <a:prstGeom prst="rect">
            <a:avLst/>
          </a:prstGeom>
          <a:noFill/>
          <a:ln w="9525">
            <a:noFill/>
            <a:miter lim="800000"/>
            <a:headEnd/>
            <a:tailEnd/>
          </a:ln>
        </p:spPr>
        <p:txBody>
          <a:bodyPr wrap="square">
            <a:spAutoFit/>
          </a:bodyPr>
          <a:lstStyle/>
          <a:p>
            <a:r>
              <a:rPr lang="en-US" sz="3600" cap="all" dirty="0" smtClean="0">
                <a:solidFill>
                  <a:schemeClr val="bg1">
                    <a:lumMod val="50000"/>
                  </a:schemeClr>
                </a:solidFill>
                <a:latin typeface="+mj-lt"/>
              </a:rPr>
              <a:t>A CENTURY of The federal reserve</a:t>
            </a:r>
            <a:r>
              <a:rPr lang="en-US" sz="3600" cap="all" dirty="0">
                <a:solidFill>
                  <a:schemeClr val="bg1">
                    <a:lumMod val="50000"/>
                  </a:schemeClr>
                </a:solidFill>
                <a:latin typeface="+mj-lt"/>
              </a:rPr>
              <a:t>:</a:t>
            </a:r>
            <a:r>
              <a:rPr lang="en-US" sz="3600" cap="all" dirty="0" smtClean="0">
                <a:solidFill>
                  <a:schemeClr val="bg1">
                    <a:lumMod val="50000"/>
                  </a:schemeClr>
                </a:solidFill>
                <a:latin typeface="+mj-lt"/>
              </a:rPr>
              <a:t> success or failure?</a:t>
            </a:r>
            <a:endParaRPr lang="en-US" sz="3600" cap="all" dirty="0">
              <a:solidFill>
                <a:schemeClr val="bg1">
                  <a:lumMod val="50000"/>
                </a:schemeClr>
              </a:solidFill>
              <a:latin typeface="+mj-lt"/>
            </a:endParaRPr>
          </a:p>
          <a:p>
            <a:endParaRPr lang="en-US" sz="3600" dirty="0">
              <a:latin typeface="+mj-lt"/>
            </a:endParaRPr>
          </a:p>
          <a:p>
            <a:r>
              <a:rPr lang="en-US" sz="2800" dirty="0">
                <a:latin typeface="+mj-lt"/>
              </a:rPr>
              <a:t>Lawrence H. White</a:t>
            </a:r>
          </a:p>
          <a:p>
            <a:r>
              <a:rPr lang="en-US" sz="2800" dirty="0">
                <a:latin typeface="+mj-lt"/>
              </a:rPr>
              <a:t>George Mason U.</a:t>
            </a:r>
          </a:p>
        </p:txBody>
      </p:sp>
      <p:sp>
        <p:nvSpPr>
          <p:cNvPr id="4" name="TextBox 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00:50</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6750"/>
            <a:ext cx="7696200" cy="569119"/>
          </a:xfrm>
        </p:spPr>
        <p:txBody>
          <a:bodyPr>
            <a:normAutofit fontScale="90000"/>
          </a:bodyPr>
          <a:lstStyle/>
          <a:p>
            <a:r>
              <a:rPr lang="en-US" dirty="0" smtClean="0">
                <a:solidFill>
                  <a:schemeClr val="bg1">
                    <a:lumMod val="50000"/>
                  </a:schemeClr>
                </a:solidFill>
              </a:rPr>
              <a:t>Pre-Fed period vs. Fed during WWI:</a:t>
            </a:r>
            <a:br>
              <a:rPr lang="en-US" dirty="0" smtClean="0">
                <a:solidFill>
                  <a:schemeClr val="bg1">
                    <a:lumMod val="50000"/>
                  </a:schemeClr>
                </a:solidFill>
              </a:rPr>
            </a:br>
            <a:r>
              <a:rPr lang="en-US" sz="2000" dirty="0">
                <a:solidFill>
                  <a:schemeClr val="bg1">
                    <a:lumMod val="50000"/>
                  </a:schemeClr>
                </a:solidFill>
              </a:rPr>
              <a:t>price </a:t>
            </a:r>
            <a:r>
              <a:rPr lang="en-US" sz="2000" dirty="0" smtClean="0">
                <a:solidFill>
                  <a:schemeClr val="bg1">
                    <a:lumMod val="50000"/>
                  </a:schemeClr>
                </a:solidFill>
              </a:rPr>
              <a:t>index for 10 industrial </a:t>
            </a:r>
            <a:r>
              <a:rPr lang="en-US" sz="2000" dirty="0">
                <a:solidFill>
                  <a:schemeClr val="bg1">
                    <a:lumMod val="50000"/>
                  </a:schemeClr>
                </a:solidFill>
              </a:rPr>
              <a:t>and agricultural commodities</a:t>
            </a:r>
            <a:endParaRPr lang="en-US" dirty="0">
              <a:solidFill>
                <a:schemeClr val="bg1">
                  <a:lumMod val="50000"/>
                </a:schemeClr>
              </a:solidFill>
            </a:endParaRPr>
          </a:p>
        </p:txBody>
      </p:sp>
      <p:pic>
        <p:nvPicPr>
          <p:cNvPr id="1026" name="Picture 2" descr="http://www.cato-unbound.org/sites/cato-unbound.org/files/images/essays/priceindexl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657350"/>
            <a:ext cx="5206998"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13:10</a:t>
            </a:r>
            <a:endParaRPr lang="en-US" dirty="0">
              <a:solidFill>
                <a:srgbClr val="FF0000"/>
              </a:solidFill>
            </a:endParaRPr>
          </a:p>
        </p:txBody>
      </p:sp>
    </p:spTree>
    <p:extLst>
      <p:ext uri="{BB962C8B-B14F-4D97-AF65-F5344CB8AC3E}">
        <p14:creationId xmlns:p14="http://schemas.microsoft.com/office/powerpoint/2010/main" val="1924238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8915400" cy="1066800"/>
          </a:xfrm>
        </p:spPr>
        <p:txBody>
          <a:bodyPr>
            <a:normAutofit fontScale="90000"/>
          </a:bodyPr>
          <a:lstStyle/>
          <a:p>
            <a:r>
              <a:rPr lang="en-US" dirty="0" smtClean="0">
                <a:solidFill>
                  <a:schemeClr val="bg1">
                    <a:lumMod val="50000"/>
                  </a:schemeClr>
                </a:solidFill>
              </a:rPr>
              <a:t>The Fed’ 1</a:t>
            </a:r>
            <a:r>
              <a:rPr lang="en-US" baseline="30000" dirty="0" smtClean="0">
                <a:solidFill>
                  <a:schemeClr val="bg1">
                    <a:lumMod val="50000"/>
                  </a:schemeClr>
                </a:solidFill>
              </a:rPr>
              <a:t>st</a:t>
            </a:r>
            <a:r>
              <a:rPr lang="en-US" dirty="0" smtClean="0">
                <a:solidFill>
                  <a:schemeClr val="bg1">
                    <a:lumMod val="50000"/>
                  </a:schemeClr>
                </a:solidFill>
              </a:rPr>
              <a:t> decade, 1914-24: 20+% inflation, </a:t>
            </a:r>
            <a:br>
              <a:rPr lang="en-US" dirty="0" smtClean="0">
                <a:solidFill>
                  <a:schemeClr val="bg1">
                    <a:lumMod val="50000"/>
                  </a:schemeClr>
                </a:solidFill>
              </a:rPr>
            </a:br>
            <a:r>
              <a:rPr lang="en-US" dirty="0" smtClean="0">
                <a:solidFill>
                  <a:schemeClr val="bg1">
                    <a:lumMod val="50000"/>
                  </a:schemeClr>
                </a:solidFill>
              </a:rPr>
              <a:t>then sharp (partial) correction</a:t>
            </a:r>
            <a:endParaRPr lang="en-US" dirty="0">
              <a:solidFill>
                <a:schemeClr val="bg1">
                  <a:lumMod val="50000"/>
                </a:schemeClr>
              </a:solidFill>
            </a:endParaRPr>
          </a:p>
        </p:txBody>
      </p:sp>
      <p:pic>
        <p:nvPicPr>
          <p:cNvPr id="1028" name="Picture 4" descr="Historical Dat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75" y="1485900"/>
            <a:ext cx="7990449"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V="1">
            <a:off x="3124200" y="3638550"/>
            <a:ext cx="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114800" y="3638550"/>
            <a:ext cx="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76600" y="3790950"/>
            <a:ext cx="685800" cy="369332"/>
          </a:xfrm>
          <a:prstGeom prst="rect">
            <a:avLst/>
          </a:prstGeom>
          <a:noFill/>
        </p:spPr>
        <p:txBody>
          <a:bodyPr wrap="square" rtlCol="0">
            <a:spAutoFit/>
          </a:bodyPr>
          <a:lstStyle/>
          <a:p>
            <a:r>
              <a:rPr lang="en-US" dirty="0" smtClean="0">
                <a:solidFill>
                  <a:srgbClr val="FF0000"/>
                </a:solidFill>
              </a:rPr>
              <a:t>WWI</a:t>
            </a:r>
            <a:endParaRPr lang="en-US" dirty="0">
              <a:solidFill>
                <a:srgbClr val="FF0000"/>
              </a:solidFill>
            </a:endParaRPr>
          </a:p>
        </p:txBody>
      </p:sp>
      <p:sp>
        <p:nvSpPr>
          <p:cNvPr id="7" name="TextBox 6"/>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14:10</a:t>
            </a:r>
            <a:endParaRPr lang="en-US" dirty="0">
              <a:solidFill>
                <a:srgbClr val="FF0000"/>
              </a:solidFill>
            </a:endParaRPr>
          </a:p>
        </p:txBody>
      </p:sp>
    </p:spTree>
    <p:extLst>
      <p:ext uri="{BB962C8B-B14F-4D97-AF65-F5344CB8AC3E}">
        <p14:creationId xmlns:p14="http://schemas.microsoft.com/office/powerpoint/2010/main" val="4076968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a:t>
            </a:r>
            <a:endParaRPr lang="en-US" dirty="0"/>
          </a:p>
        </p:txBody>
      </p:sp>
      <p:pic>
        <p:nvPicPr>
          <p:cNvPr id="1026" name="Picture 2" descr="http://img1.imagesbn.com/p/9781451686456_p0_v2_s260x4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42950"/>
            <a:ext cx="2476500" cy="3695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14:40</a:t>
            </a:r>
            <a:endParaRPr lang="en-US" dirty="0">
              <a:solidFill>
                <a:srgbClr val="FF0000"/>
              </a:solidFill>
            </a:endParaRPr>
          </a:p>
        </p:txBody>
      </p:sp>
    </p:spTree>
    <p:extLst>
      <p:ext uri="{BB962C8B-B14F-4D97-AF65-F5344CB8AC3E}">
        <p14:creationId xmlns:p14="http://schemas.microsoft.com/office/powerpoint/2010/main" val="519189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49" y="353701"/>
            <a:ext cx="8534400" cy="934429"/>
          </a:xfrm>
        </p:spPr>
        <p:txBody>
          <a:bodyPr>
            <a:noAutofit/>
          </a:bodyPr>
          <a:lstStyle/>
          <a:p>
            <a:r>
              <a:rPr lang="en-US" sz="3200" dirty="0">
                <a:solidFill>
                  <a:schemeClr val="bg1">
                    <a:lumMod val="50000"/>
                  </a:schemeClr>
                </a:solidFill>
              </a:rPr>
              <a:t>The Fed’ </a:t>
            </a:r>
            <a:r>
              <a:rPr lang="en-US" sz="3200" dirty="0" smtClean="0">
                <a:solidFill>
                  <a:schemeClr val="bg1">
                    <a:lumMod val="50000"/>
                  </a:schemeClr>
                </a:solidFill>
              </a:rPr>
              <a:t>2</a:t>
            </a:r>
            <a:r>
              <a:rPr lang="en-US" sz="3200" baseline="30000" dirty="0" smtClean="0">
                <a:solidFill>
                  <a:schemeClr val="bg1">
                    <a:lumMod val="50000"/>
                  </a:schemeClr>
                </a:solidFill>
              </a:rPr>
              <a:t>nd</a:t>
            </a:r>
            <a:r>
              <a:rPr lang="en-US" sz="3200" dirty="0" smtClean="0">
                <a:solidFill>
                  <a:schemeClr val="bg1">
                    <a:lumMod val="50000"/>
                  </a:schemeClr>
                </a:solidFill>
              </a:rPr>
              <a:t> decade</a:t>
            </a:r>
            <a:r>
              <a:rPr lang="en-US" sz="3200" dirty="0">
                <a:solidFill>
                  <a:schemeClr val="bg1">
                    <a:lumMod val="50000"/>
                  </a:schemeClr>
                </a:solidFill>
              </a:rPr>
              <a:t>, </a:t>
            </a:r>
            <a:r>
              <a:rPr lang="en-US" sz="3200" dirty="0" smtClean="0">
                <a:solidFill>
                  <a:schemeClr val="bg1">
                    <a:lumMod val="50000"/>
                  </a:schemeClr>
                </a:solidFill>
              </a:rPr>
              <a:t>1924-34:  boom, bust, </a:t>
            </a:r>
            <a:br>
              <a:rPr lang="en-US" sz="3200" dirty="0" smtClean="0">
                <a:solidFill>
                  <a:schemeClr val="bg1">
                    <a:lumMod val="50000"/>
                  </a:schemeClr>
                </a:solidFill>
              </a:rPr>
            </a:br>
            <a:r>
              <a:rPr lang="en-US" sz="3200" dirty="0" smtClean="0">
                <a:solidFill>
                  <a:schemeClr val="bg1">
                    <a:lumMod val="50000"/>
                  </a:schemeClr>
                </a:solidFill>
              </a:rPr>
              <a:t>Great Contraction with 10% deflation</a:t>
            </a:r>
            <a:endParaRPr lang="en-US" sz="3200" dirty="0">
              <a:solidFill>
                <a:schemeClr val="bg1">
                  <a:lumMod val="50000"/>
                </a:schemeClr>
              </a:solidFill>
            </a:endParaRPr>
          </a:p>
        </p:txBody>
      </p:sp>
      <p:pic>
        <p:nvPicPr>
          <p:cNvPr id="2050" name="Picture 2" descr="Historical Dat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5286"/>
            <a:ext cx="7851775" cy="359412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4724399" y="3638551"/>
            <a:ext cx="1" cy="6427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477000" y="3638550"/>
            <a:ext cx="0" cy="6097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10289" y="4181101"/>
            <a:ext cx="1228221" cy="369332"/>
          </a:xfrm>
          <a:prstGeom prst="rect">
            <a:avLst/>
          </a:prstGeom>
          <a:noFill/>
        </p:spPr>
        <p:txBody>
          <a:bodyPr wrap="none" rtlCol="0">
            <a:spAutoFit/>
          </a:bodyPr>
          <a:lstStyle/>
          <a:p>
            <a:r>
              <a:rPr lang="en-US" sz="1600" dirty="0" smtClean="0">
                <a:solidFill>
                  <a:srgbClr val="FF0000"/>
                </a:solidFill>
              </a:rPr>
              <a:t>Boom</a:t>
            </a:r>
            <a:r>
              <a:rPr lang="en-US" dirty="0" smtClean="0">
                <a:solidFill>
                  <a:srgbClr val="FF0000"/>
                </a:solidFill>
              </a:rPr>
              <a:t> </a:t>
            </a:r>
            <a:r>
              <a:rPr lang="en-US" sz="1600" dirty="0" smtClean="0">
                <a:solidFill>
                  <a:srgbClr val="FF0000"/>
                </a:solidFill>
              </a:rPr>
              <a:t>ends</a:t>
            </a:r>
            <a:endParaRPr lang="en-US" dirty="0">
              <a:solidFill>
                <a:srgbClr val="FF0000"/>
              </a:solidFill>
            </a:endParaRPr>
          </a:p>
        </p:txBody>
      </p:sp>
      <p:sp>
        <p:nvSpPr>
          <p:cNvPr id="4" name="TextBox 3"/>
          <p:cNvSpPr txBox="1"/>
          <p:nvPr/>
        </p:nvSpPr>
        <p:spPr>
          <a:xfrm>
            <a:off x="5791200" y="4248302"/>
            <a:ext cx="2977097" cy="338554"/>
          </a:xfrm>
          <a:prstGeom prst="rect">
            <a:avLst/>
          </a:prstGeom>
          <a:noFill/>
        </p:spPr>
        <p:txBody>
          <a:bodyPr wrap="none" rtlCol="0">
            <a:spAutoFit/>
          </a:bodyPr>
          <a:lstStyle/>
          <a:p>
            <a:r>
              <a:rPr lang="en-US" sz="1600" dirty="0" smtClean="0">
                <a:solidFill>
                  <a:srgbClr val="FF0000"/>
                </a:solidFill>
              </a:rPr>
              <a:t>Gold confiscation, devaluation </a:t>
            </a:r>
            <a:endParaRPr lang="en-US" sz="1600" dirty="0">
              <a:solidFill>
                <a:srgbClr val="FF0000"/>
              </a:solidFill>
            </a:endParaRPr>
          </a:p>
        </p:txBody>
      </p:sp>
      <p:sp>
        <p:nvSpPr>
          <p:cNvPr id="8" name="TextBox 7"/>
          <p:cNvSpPr txBox="1"/>
          <p:nvPr/>
        </p:nvSpPr>
        <p:spPr>
          <a:xfrm>
            <a:off x="4888549" y="1917765"/>
            <a:ext cx="1805302" cy="338554"/>
          </a:xfrm>
          <a:prstGeom prst="rect">
            <a:avLst/>
          </a:prstGeom>
          <a:noFill/>
        </p:spPr>
        <p:txBody>
          <a:bodyPr wrap="none" rtlCol="0">
            <a:spAutoFit/>
          </a:bodyPr>
          <a:lstStyle/>
          <a:p>
            <a:r>
              <a:rPr lang="en-US" sz="1600" dirty="0" smtClean="0">
                <a:solidFill>
                  <a:srgbClr val="FF0000"/>
                </a:solidFill>
              </a:rPr>
              <a:t>Great Contraction</a:t>
            </a:r>
            <a:endParaRPr lang="en-US" dirty="0">
              <a:solidFill>
                <a:srgbClr val="FF0000"/>
              </a:solidFill>
            </a:endParaRPr>
          </a:p>
        </p:txBody>
      </p:sp>
      <p:sp>
        <p:nvSpPr>
          <p:cNvPr id="9" name="Left Brace 8"/>
          <p:cNvSpPr/>
          <p:nvPr/>
        </p:nvSpPr>
        <p:spPr>
          <a:xfrm rot="5400000">
            <a:off x="5673199" y="1737900"/>
            <a:ext cx="312201" cy="1295400"/>
          </a:xfrm>
          <a:prstGeom prst="lef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19:55</a:t>
            </a:r>
            <a:endParaRPr lang="en-US" dirty="0">
              <a:solidFill>
                <a:srgbClr val="FF0000"/>
              </a:solidFill>
            </a:endParaRPr>
          </a:p>
        </p:txBody>
      </p:sp>
    </p:spTree>
    <p:extLst>
      <p:ext uri="{BB962C8B-B14F-4D97-AF65-F5344CB8AC3E}">
        <p14:creationId xmlns:p14="http://schemas.microsoft.com/office/powerpoint/2010/main" val="4181684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1" descr="ccst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71550"/>
            <a:ext cx="4793457" cy="267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20:20</a:t>
            </a:r>
            <a:endParaRPr lang="en-US" dirty="0">
              <a:solidFill>
                <a:srgbClr val="FF0000"/>
              </a:solidFill>
            </a:endParaRPr>
          </a:p>
        </p:txBody>
      </p:sp>
    </p:spTree>
    <p:extLst>
      <p:ext uri="{BB962C8B-B14F-4D97-AF65-F5344CB8AC3E}">
        <p14:creationId xmlns:p14="http://schemas.microsoft.com/office/powerpoint/2010/main" val="899840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lumMod val="50000"/>
                  </a:schemeClr>
                </a:solidFill>
              </a:rPr>
              <a:t>Why did the fed fail so badly to prevent the great contraction?</a:t>
            </a:r>
            <a:endParaRPr lang="en-US" sz="3600" dirty="0">
              <a:solidFill>
                <a:schemeClr val="bg1">
                  <a:lumMod val="50000"/>
                </a:schemeClr>
              </a:solidFill>
            </a:endParaRPr>
          </a:p>
        </p:txBody>
      </p:sp>
      <p:sp>
        <p:nvSpPr>
          <p:cNvPr id="3" name="Content Placeholder 2"/>
          <p:cNvSpPr>
            <a:spLocks noGrp="1"/>
          </p:cNvSpPr>
          <p:nvPr>
            <p:ph idx="1"/>
          </p:nvPr>
        </p:nvSpPr>
        <p:spPr/>
        <p:txBody>
          <a:bodyPr/>
          <a:lstStyle/>
          <a:p>
            <a:r>
              <a:rPr lang="en-US" b="1" dirty="0" err="1" smtClean="0"/>
              <a:t>Bordo</a:t>
            </a:r>
            <a:r>
              <a:rPr lang="en-US" b="1" dirty="0" smtClean="0"/>
              <a:t> and Wheelock (2010</a:t>
            </a:r>
            <a:r>
              <a:rPr lang="en-US" dirty="0" smtClean="0"/>
              <a:t>): The </a:t>
            </a:r>
            <a:r>
              <a:rPr lang="en-US" dirty="0"/>
              <a:t>Federal Reserve </a:t>
            </a:r>
            <a:r>
              <a:rPr lang="en-US" dirty="0" smtClean="0"/>
              <a:t>Act </a:t>
            </a:r>
          </a:p>
          <a:p>
            <a:pPr lvl="2"/>
            <a:r>
              <a:rPr lang="en-US" sz="1600" dirty="0" smtClean="0"/>
              <a:t>failed </a:t>
            </a:r>
            <a:r>
              <a:rPr lang="en-US" sz="1600" dirty="0"/>
              <a:t>to </a:t>
            </a:r>
            <a:r>
              <a:rPr lang="en-US" sz="1600" dirty="0" smtClean="0"/>
              <a:t>spell out the Fed’s duty in a panic</a:t>
            </a:r>
          </a:p>
          <a:p>
            <a:pPr lvl="2"/>
            <a:r>
              <a:rPr lang="en-US" sz="1600" dirty="0" smtClean="0"/>
              <a:t>created </a:t>
            </a:r>
            <a:r>
              <a:rPr lang="en-US" sz="1600" dirty="0"/>
              <a:t>a system that depended </a:t>
            </a:r>
            <a:r>
              <a:rPr lang="en-US" sz="1600" dirty="0" smtClean="0"/>
              <a:t>on the competence of authorities currently in charge, rather </a:t>
            </a:r>
            <a:r>
              <a:rPr lang="en-US" sz="1600" dirty="0"/>
              <a:t>than </a:t>
            </a:r>
            <a:r>
              <a:rPr lang="en-US" sz="1600" dirty="0" smtClean="0"/>
              <a:t>on a set </a:t>
            </a:r>
            <a:r>
              <a:rPr lang="en-US" sz="1600" dirty="0"/>
              <a:t>of </a:t>
            </a:r>
            <a:r>
              <a:rPr lang="en-US" sz="1600" dirty="0" smtClean="0"/>
              <a:t>rules</a:t>
            </a:r>
          </a:p>
          <a:p>
            <a:pPr lvl="2"/>
            <a:r>
              <a:rPr lang="en-US" sz="1600" dirty="0" smtClean="0"/>
              <a:t>failed </a:t>
            </a:r>
            <a:r>
              <a:rPr lang="en-US" sz="1600" dirty="0"/>
              <a:t>to </a:t>
            </a:r>
            <a:r>
              <a:rPr lang="en-US" sz="1600" dirty="0" smtClean="0"/>
              <a:t>reform the </a:t>
            </a:r>
            <a:r>
              <a:rPr lang="en-US" sz="1600" dirty="0"/>
              <a:t>crisis-prone U.S. </a:t>
            </a:r>
            <a:r>
              <a:rPr lang="en-US" sz="1600" dirty="0" smtClean="0"/>
              <a:t>banking system to allow a more stable branch </a:t>
            </a:r>
            <a:r>
              <a:rPr lang="en-US" sz="1600" dirty="0"/>
              <a:t>banking system, such as </a:t>
            </a:r>
            <a:r>
              <a:rPr lang="en-US" sz="1600" dirty="0" smtClean="0"/>
              <a:t>Canada’s</a:t>
            </a:r>
          </a:p>
          <a:p>
            <a:pPr marL="0" indent="0">
              <a:buNone/>
            </a:pPr>
            <a:r>
              <a:rPr lang="en-US" dirty="0"/>
              <a:t> </a:t>
            </a:r>
            <a:r>
              <a:rPr lang="en-US" b="1" dirty="0" smtClean="0"/>
              <a:t>Friedman and Schwartz (1963): </a:t>
            </a:r>
          </a:p>
          <a:p>
            <a:r>
              <a:rPr lang="en-US" dirty="0" smtClean="0"/>
              <a:t>The Fed took over the roles of the private clearinghouses, then did less than they had done in 1907 to stem panics</a:t>
            </a:r>
            <a:endParaRPr lang="en-US" dirty="0"/>
          </a:p>
        </p:txBody>
      </p:sp>
      <p:sp>
        <p:nvSpPr>
          <p:cNvPr id="4" name="TextBox 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23:00</a:t>
            </a:r>
            <a:endParaRPr lang="en-US" dirty="0">
              <a:solidFill>
                <a:srgbClr val="FF0000"/>
              </a:solidFill>
            </a:endParaRPr>
          </a:p>
        </p:txBody>
      </p:sp>
    </p:spTree>
    <p:extLst>
      <p:ext uri="{BB962C8B-B14F-4D97-AF65-F5344CB8AC3E}">
        <p14:creationId xmlns:p14="http://schemas.microsoft.com/office/powerpoint/2010/main" val="794225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storical Dat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99" y="1428750"/>
            <a:ext cx="7673551" cy="3512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lumMod val="50000"/>
                  </a:schemeClr>
                </a:solidFill>
              </a:rPr>
              <a:t>1934-54: deflation, 20% inflation, </a:t>
            </a:r>
            <a:r>
              <a:rPr lang="en-US" dirty="0">
                <a:solidFill>
                  <a:schemeClr val="bg1">
                    <a:lumMod val="50000"/>
                  </a:schemeClr>
                </a:solidFill>
              </a:rPr>
              <a:t>T</a:t>
            </a:r>
            <a:r>
              <a:rPr lang="en-US" dirty="0" smtClean="0">
                <a:solidFill>
                  <a:schemeClr val="bg1">
                    <a:lumMod val="50000"/>
                  </a:schemeClr>
                </a:solidFill>
              </a:rPr>
              <a:t>he Accord</a:t>
            </a:r>
            <a:endParaRPr lang="en-US" dirty="0">
              <a:solidFill>
                <a:schemeClr val="bg1">
                  <a:lumMod val="50000"/>
                </a:schemeClr>
              </a:solidFill>
            </a:endParaRPr>
          </a:p>
        </p:txBody>
      </p:sp>
      <p:cxnSp>
        <p:nvCxnSpPr>
          <p:cNvPr id="5" name="Straight Connector 4"/>
          <p:cNvCxnSpPr/>
          <p:nvPr/>
        </p:nvCxnSpPr>
        <p:spPr>
          <a:xfrm flipV="1">
            <a:off x="3330457" y="3521337"/>
            <a:ext cx="3244" cy="832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6152407" y="3521337"/>
            <a:ext cx="694" cy="9822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46806" y="4472836"/>
            <a:ext cx="1221681" cy="338554"/>
          </a:xfrm>
          <a:prstGeom prst="rect">
            <a:avLst/>
          </a:prstGeom>
          <a:noFill/>
        </p:spPr>
        <p:txBody>
          <a:bodyPr wrap="none" rtlCol="0">
            <a:spAutoFit/>
          </a:bodyPr>
          <a:lstStyle/>
          <a:p>
            <a:r>
              <a:rPr lang="en-US" sz="1600" dirty="0" smtClean="0">
                <a:solidFill>
                  <a:srgbClr val="FF0000"/>
                </a:solidFill>
              </a:rPr>
              <a:t>The Accord</a:t>
            </a:r>
            <a:endParaRPr lang="en-US" sz="1600" dirty="0">
              <a:solidFill>
                <a:srgbClr val="FF0000"/>
              </a:solidFill>
            </a:endParaRPr>
          </a:p>
        </p:txBody>
      </p:sp>
      <p:sp>
        <p:nvSpPr>
          <p:cNvPr id="14" name="TextBox 13"/>
          <p:cNvSpPr txBox="1"/>
          <p:nvPr/>
        </p:nvSpPr>
        <p:spPr>
          <a:xfrm>
            <a:off x="3562301" y="3873949"/>
            <a:ext cx="838200" cy="369332"/>
          </a:xfrm>
          <a:prstGeom prst="rect">
            <a:avLst/>
          </a:prstGeom>
          <a:noFill/>
        </p:spPr>
        <p:txBody>
          <a:bodyPr wrap="square" rtlCol="0">
            <a:spAutoFit/>
          </a:bodyPr>
          <a:lstStyle/>
          <a:p>
            <a:r>
              <a:rPr lang="en-US" dirty="0" smtClean="0">
                <a:solidFill>
                  <a:srgbClr val="FF0000"/>
                </a:solidFill>
              </a:rPr>
              <a:t>WWII</a:t>
            </a:r>
            <a:endParaRPr lang="en-US" dirty="0">
              <a:solidFill>
                <a:srgbClr val="FF0000"/>
              </a:solidFill>
            </a:endParaRPr>
          </a:p>
        </p:txBody>
      </p:sp>
      <p:cxnSp>
        <p:nvCxnSpPr>
          <p:cNvPr id="9" name="Straight Connector 8"/>
          <p:cNvCxnSpPr/>
          <p:nvPr/>
        </p:nvCxnSpPr>
        <p:spPr>
          <a:xfrm flipV="1">
            <a:off x="4552901" y="3553111"/>
            <a:ext cx="0" cy="8010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25:30</a:t>
            </a:r>
            <a:endParaRPr lang="en-US" dirty="0">
              <a:solidFill>
                <a:srgbClr val="FF0000"/>
              </a:solidFill>
            </a:endParaRPr>
          </a:p>
        </p:txBody>
      </p:sp>
    </p:spTree>
    <p:extLst>
      <p:ext uri="{BB962C8B-B14F-4D97-AF65-F5344CB8AC3E}">
        <p14:creationId xmlns:p14="http://schemas.microsoft.com/office/powerpoint/2010/main" val="1313295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8"/>
          <p:cNvSpPr txBox="1">
            <a:spLocks noChangeArrowheads="1"/>
          </p:cNvSpPr>
          <p:nvPr/>
        </p:nvSpPr>
        <p:spPr bwMode="auto">
          <a:xfrm>
            <a:off x="1771651" y="485775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sp>
        <p:nvSpPr>
          <p:cNvPr id="36867" name="TextBox 9"/>
          <p:cNvSpPr txBox="1">
            <a:spLocks noChangeArrowheads="1"/>
          </p:cNvSpPr>
          <p:nvPr/>
        </p:nvSpPr>
        <p:spPr bwMode="auto">
          <a:xfrm>
            <a:off x="2286000" y="4572000"/>
            <a:ext cx="5567541" cy="307777"/>
          </a:xfrm>
          <a:prstGeom prst="rect">
            <a:avLst/>
          </a:prstGeom>
          <a:noFill/>
          <a:ln w="9525">
            <a:noFill/>
            <a:miter lim="800000"/>
            <a:headEnd/>
            <a:tailEnd/>
          </a:ln>
        </p:spPr>
        <p:txBody>
          <a:bodyPr wrap="square">
            <a:spAutoFit/>
          </a:bodyPr>
          <a:lstStyle/>
          <a:p>
            <a:pPr eaLnBrk="1" hangingPunct="1">
              <a:defRPr/>
            </a:pPr>
            <a:r>
              <a:rPr lang="en-US" sz="1400" dirty="0">
                <a:latin typeface="+mn-lt"/>
                <a:cs typeface="Arial" charset="0"/>
              </a:rPr>
              <a:t>Harry Dexter White, John Maynard Keynes:  Bretton Woods, NH, July 1944</a:t>
            </a:r>
          </a:p>
        </p:txBody>
      </p:sp>
      <p:pic>
        <p:nvPicPr>
          <p:cNvPr id="41988" name="Picture 9" descr="http://www.csmonitor.com/var/ezflow_site/storage/images/media/images/2009/0113/raising-keynes-an-old-economist-finds-new-rock-star-status/picture1.jpg/5507170-1-eng-US/picture1.jpg_full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60786"/>
            <a:ext cx="5600700" cy="289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itle 3"/>
          <p:cNvSpPr>
            <a:spLocks noGrp="1"/>
          </p:cNvSpPr>
          <p:nvPr>
            <p:ph type="title"/>
          </p:nvPr>
        </p:nvSpPr>
        <p:spPr/>
        <p:txBody>
          <a:bodyPr/>
          <a:lstStyle/>
          <a:p>
            <a:r>
              <a:rPr lang="en-US" altLang="en-US" dirty="0" smtClean="0">
                <a:solidFill>
                  <a:schemeClr val="tx2"/>
                </a:solidFill>
              </a:rPr>
              <a:t>1944: Bretton Woods begins</a:t>
            </a:r>
          </a:p>
        </p:txBody>
      </p:sp>
      <p:sp>
        <p:nvSpPr>
          <p:cNvPr id="3" name="Rounded Rectangular Callout 2"/>
          <p:cNvSpPr/>
          <p:nvPr/>
        </p:nvSpPr>
        <p:spPr>
          <a:xfrm>
            <a:off x="304800" y="1885950"/>
            <a:ext cx="2133600" cy="914400"/>
          </a:xfrm>
          <a:prstGeom prst="wedgeRoundRectCallout">
            <a:avLst>
              <a:gd name="adj1" fmla="val 122784"/>
              <a:gd name="adj2" fmla="val 1114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8645" y="2114550"/>
            <a:ext cx="1665905" cy="369332"/>
          </a:xfrm>
          <a:prstGeom prst="rect">
            <a:avLst/>
          </a:prstGeom>
          <a:noFill/>
        </p:spPr>
        <p:txBody>
          <a:bodyPr wrap="none" rtlCol="0">
            <a:spAutoFit/>
          </a:bodyPr>
          <a:lstStyle/>
          <a:p>
            <a:r>
              <a:rPr lang="en-US" dirty="0" smtClean="0"/>
              <a:t>1 oz. Au = $35</a:t>
            </a:r>
            <a:endParaRPr lang="en-US" dirty="0"/>
          </a:p>
        </p:txBody>
      </p:sp>
      <p:sp>
        <p:nvSpPr>
          <p:cNvPr id="8" name="TextBox 7"/>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27:50</a:t>
            </a:r>
            <a:endParaRPr lang="en-US" dirty="0">
              <a:solidFill>
                <a:srgbClr val="FF0000"/>
              </a:solidFill>
            </a:endParaRPr>
          </a:p>
        </p:txBody>
      </p:sp>
    </p:spTree>
    <p:extLst>
      <p:ext uri="{BB962C8B-B14F-4D97-AF65-F5344CB8AC3E}">
        <p14:creationId xmlns:p14="http://schemas.microsoft.com/office/powerpoint/2010/main" val="1012833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50000"/>
                  </a:schemeClr>
                </a:solidFill>
              </a:rPr>
              <a:t>1954-64: not so bad!</a:t>
            </a:r>
            <a:br>
              <a:rPr lang="en-US" dirty="0" smtClean="0">
                <a:solidFill>
                  <a:schemeClr val="bg1">
                    <a:lumMod val="50000"/>
                  </a:schemeClr>
                </a:solidFill>
              </a:rPr>
            </a:br>
            <a:r>
              <a:rPr lang="en-US" sz="2000" dirty="0" smtClean="0">
                <a:solidFill>
                  <a:schemeClr val="bg1">
                    <a:lumMod val="50000"/>
                  </a:schemeClr>
                </a:solidFill>
              </a:rPr>
              <a:t>the most successful period for the Fed: due to Bretton woods constraint?</a:t>
            </a:r>
            <a:r>
              <a:rPr lang="en-US" sz="2000" dirty="0">
                <a:solidFill>
                  <a:schemeClr val="bg1">
                    <a:lumMod val="50000"/>
                  </a:schemeClr>
                </a:solidFill>
              </a:rPr>
              <a:t/>
            </a:r>
            <a:br>
              <a:rPr lang="en-US" sz="2000" dirty="0">
                <a:solidFill>
                  <a:schemeClr val="bg1">
                    <a:lumMod val="50000"/>
                  </a:schemeClr>
                </a:solidFill>
              </a:rPr>
            </a:br>
            <a:endParaRPr lang="en-US" sz="2000" dirty="0">
              <a:solidFill>
                <a:schemeClr val="bg1">
                  <a:lumMod val="50000"/>
                </a:schemeClr>
              </a:solidFill>
            </a:endParaRPr>
          </a:p>
        </p:txBody>
      </p:sp>
      <p:pic>
        <p:nvPicPr>
          <p:cNvPr id="3074" name="Picture 2" descr="Historical Dat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57350"/>
            <a:ext cx="6762750" cy="3095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28:30</a:t>
            </a:r>
            <a:endParaRPr lang="en-US" dirty="0">
              <a:solidFill>
                <a:srgbClr val="FF0000"/>
              </a:solidFill>
            </a:endParaRPr>
          </a:p>
        </p:txBody>
      </p:sp>
    </p:spTree>
    <p:extLst>
      <p:ext uri="{BB962C8B-B14F-4D97-AF65-F5344CB8AC3E}">
        <p14:creationId xmlns:p14="http://schemas.microsoft.com/office/powerpoint/2010/main" val="2223044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PW00202"/>
          <p:cNvPicPr>
            <a:picLocks noChangeAspect="1" noChangeArrowheads="1"/>
          </p:cNvPicPr>
          <p:nvPr/>
        </p:nvPicPr>
        <p:blipFill>
          <a:blip r:embed="rId3">
            <a:extLst>
              <a:ext uri="{28A0092B-C50C-407E-A947-70E740481C1C}">
                <a14:useLocalDpi xmlns:a14="http://schemas.microsoft.com/office/drawing/2010/main" val="0"/>
              </a:ext>
            </a:extLst>
          </a:blip>
          <a:srcRect b="27777"/>
          <a:stretch>
            <a:fillRect/>
          </a:stretch>
        </p:blipFill>
        <p:spPr bwMode="auto">
          <a:xfrm>
            <a:off x="4495800" y="438912"/>
            <a:ext cx="372268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28:50</a:t>
            </a:r>
            <a:endParaRPr lang="en-US" dirty="0">
              <a:solidFill>
                <a:srgbClr val="FF0000"/>
              </a:solidFill>
            </a:endParaRPr>
          </a:p>
        </p:txBody>
      </p:sp>
    </p:spTree>
    <p:extLst>
      <p:ext uri="{BB962C8B-B14F-4D97-AF65-F5344CB8AC3E}">
        <p14:creationId xmlns:p14="http://schemas.microsoft.com/office/powerpoint/2010/main" val="4050476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altLang="en-US" sz="3200" dirty="0">
                <a:solidFill>
                  <a:srgbClr val="7B9899"/>
                </a:solidFill>
              </a:rPr>
              <a:t>Why </a:t>
            </a:r>
            <a:r>
              <a:rPr lang="en-US" altLang="en-US" sz="3200" dirty="0" smtClean="0">
                <a:solidFill>
                  <a:srgbClr val="7B9899"/>
                </a:solidFill>
              </a:rPr>
              <a:t>was the federal reserve established?</a:t>
            </a:r>
            <a:endParaRPr lang="en-US" altLang="en-US" sz="3200" dirty="0">
              <a:solidFill>
                <a:srgbClr val="7B9899"/>
              </a:solidFill>
            </a:endParaRPr>
          </a:p>
        </p:txBody>
      </p:sp>
      <p:pic>
        <p:nvPicPr>
          <p:cNvPr id="14339" name="Picture 4" descr="07-09-19_Greenspan_DailyShow"/>
          <p:cNvPicPr>
            <a:picLocks noChangeAspect="1" noChangeArrowheads="1"/>
          </p:cNvPicPr>
          <p:nvPr/>
        </p:nvPicPr>
        <p:blipFill>
          <a:blip r:embed="rId3">
            <a:extLst>
              <a:ext uri="{28A0092B-C50C-407E-A947-70E740481C1C}">
                <a14:useLocalDpi xmlns:a14="http://schemas.microsoft.com/office/drawing/2010/main" val="0"/>
              </a:ext>
            </a:extLst>
          </a:blip>
          <a:srcRect l="1624" t="16931"/>
          <a:stretch>
            <a:fillRect/>
          </a:stretch>
        </p:blipFill>
        <p:spPr bwMode="auto">
          <a:xfrm>
            <a:off x="1371601" y="1943100"/>
            <a:ext cx="3383756"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5"/>
          <p:cNvSpPr txBox="1">
            <a:spLocks noChangeArrowheads="1"/>
          </p:cNvSpPr>
          <p:nvPr/>
        </p:nvSpPr>
        <p:spPr bwMode="auto">
          <a:xfrm>
            <a:off x="1371600" y="4572001"/>
            <a:ext cx="1984389" cy="276999"/>
          </a:xfrm>
          <a:prstGeom prst="rect">
            <a:avLst/>
          </a:prstGeom>
          <a:noFill/>
          <a:ln w="9525">
            <a:noFill/>
            <a:miter lim="800000"/>
            <a:headEnd/>
            <a:tailEnd/>
          </a:ln>
          <a:effectLst/>
        </p:spPr>
        <p:txBody>
          <a:bodyPr wrap="none">
            <a:spAutoFit/>
          </a:bodyPr>
          <a:lstStyle/>
          <a:p>
            <a:pPr>
              <a:defRPr/>
            </a:pPr>
            <a:r>
              <a:rPr lang="en-US" sz="1200" dirty="0">
                <a:effectLst>
                  <a:outerShdw blurRad="38100" dist="38100" dir="2700000" algn="tl">
                    <a:srgbClr val="FFFFFF"/>
                  </a:outerShdw>
                </a:effectLst>
              </a:rPr>
              <a:t>Daily Show, 18 Sept. 2007</a:t>
            </a:r>
          </a:p>
        </p:txBody>
      </p:sp>
      <p:sp>
        <p:nvSpPr>
          <p:cNvPr id="6" name="Rounded Rectangular Callout 5"/>
          <p:cNvSpPr/>
          <p:nvPr/>
        </p:nvSpPr>
        <p:spPr>
          <a:xfrm>
            <a:off x="4955837" y="1301885"/>
            <a:ext cx="2914650" cy="2929941"/>
          </a:xfrm>
          <a:prstGeom prst="wedgeRoundRectCallout">
            <a:avLst>
              <a:gd name="adj1" fmla="val -86202"/>
              <a:gd name="adj2" fmla="val -2197"/>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2" name="TextBox 7"/>
          <p:cNvSpPr txBox="1">
            <a:spLocks noChangeArrowheads="1"/>
          </p:cNvSpPr>
          <p:nvPr/>
        </p:nvSpPr>
        <p:spPr bwMode="auto">
          <a:xfrm>
            <a:off x="5127286" y="1431059"/>
            <a:ext cx="264511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“Many people are free-market capitalists, and they always talk about free-market capitalism, and that is our economic theory. So why do we have a Fed? Is the free market – wouldn’t the market take care of interest rates and all that?”</a:t>
            </a:r>
          </a:p>
          <a:p>
            <a:endParaRPr lang="en-US" altLang="en-US" sz="1600" dirty="0"/>
          </a:p>
        </p:txBody>
      </p:sp>
      <p:sp>
        <p:nvSpPr>
          <p:cNvPr id="7" name="TextBox 6"/>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01:04</a:t>
            </a:r>
            <a:endParaRPr lang="en-US" dirty="0">
              <a:solidFill>
                <a:srgbClr val="FF0000"/>
              </a:solidFill>
            </a:endParaRPr>
          </a:p>
        </p:txBody>
      </p:sp>
    </p:spTree>
    <p:extLst>
      <p:ext uri="{BB962C8B-B14F-4D97-AF65-F5344CB8AC3E}">
        <p14:creationId xmlns:p14="http://schemas.microsoft.com/office/powerpoint/2010/main" val="3282933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Watching too much TV? Maybe you're unhappy and you don't even know it."/>
          <p:cNvPicPr>
            <a:picLocks noChangeAspect="1" noChangeArrowheads="1"/>
          </p:cNvPicPr>
          <p:nvPr/>
        </p:nvPicPr>
        <p:blipFill>
          <a:blip r:embed="rId3">
            <a:extLst>
              <a:ext uri="{28A0092B-C50C-407E-A947-70E740481C1C}">
                <a14:useLocalDpi xmlns:a14="http://schemas.microsoft.com/office/drawing/2010/main" val="0"/>
              </a:ext>
            </a:extLst>
          </a:blip>
          <a:srcRect t="4565"/>
          <a:stretch>
            <a:fillRect/>
          </a:stretch>
        </p:blipFill>
        <p:spPr bwMode="auto">
          <a:xfrm>
            <a:off x="4229101" y="342900"/>
            <a:ext cx="3640931"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3"/>
          <p:cNvSpPr>
            <a:spLocks noGrp="1"/>
          </p:cNvSpPr>
          <p:nvPr>
            <p:ph type="title" idx="4294967295"/>
          </p:nvPr>
        </p:nvSpPr>
        <p:spPr>
          <a:xfrm>
            <a:off x="762000" y="666750"/>
            <a:ext cx="6343650" cy="571500"/>
          </a:xfrm>
        </p:spPr>
        <p:txBody>
          <a:bodyPr>
            <a:normAutofit/>
          </a:bodyPr>
          <a:lstStyle/>
          <a:p>
            <a:pPr algn="l"/>
            <a:r>
              <a:rPr lang="en-US" altLang="en-US" sz="3600" dirty="0" smtClean="0">
                <a:solidFill>
                  <a:schemeClr val="tx2"/>
                </a:solidFill>
              </a:rPr>
              <a:t>1971: Bretton </a:t>
            </a:r>
            <a:r>
              <a:rPr lang="en-US" altLang="en-US" sz="3600" dirty="0">
                <a:solidFill>
                  <a:schemeClr val="tx2"/>
                </a:solidFill>
              </a:rPr>
              <a:t>Woods ends</a:t>
            </a:r>
          </a:p>
        </p:txBody>
      </p:sp>
      <p:pic>
        <p:nvPicPr>
          <p:cNvPr id="44036" name="Picture 6" descr="http://4.bp.blogspot.com/-aauj0GUNeUY/TkqHAxO8hYI/AAAAAAAACeg/Jh4UqGb2iWM/s1600/nixon-gold-standard-announce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00300"/>
            <a:ext cx="2368154"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11"/>
          <p:cNvSpPr txBox="1">
            <a:spLocks noChangeArrowheads="1"/>
          </p:cNvSpPr>
          <p:nvPr/>
        </p:nvSpPr>
        <p:spPr bwMode="auto">
          <a:xfrm>
            <a:off x="4445312" y="4501634"/>
            <a:ext cx="3458767" cy="369332"/>
          </a:xfrm>
          <a:prstGeom prst="rect">
            <a:avLst/>
          </a:prstGeom>
          <a:noFill/>
          <a:ln w="9525">
            <a:noFill/>
            <a:miter lim="800000"/>
            <a:headEnd/>
            <a:tailEnd/>
          </a:ln>
        </p:spPr>
        <p:txBody>
          <a:bodyPr wrap="none">
            <a:spAutoFit/>
          </a:bodyPr>
          <a:lstStyle/>
          <a:p>
            <a:pPr eaLnBrk="1" hangingPunct="1">
              <a:defRPr/>
            </a:pPr>
            <a:r>
              <a:rPr lang="en-US" dirty="0">
                <a:latin typeface="+mn-lt"/>
                <a:cs typeface="Arial" charset="0"/>
              </a:rPr>
              <a:t>Pres. Richard Nixon, 8 August 1971</a:t>
            </a:r>
          </a:p>
        </p:txBody>
      </p:sp>
      <p:sp>
        <p:nvSpPr>
          <p:cNvPr id="6" name="TextBox 5"/>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29:20</a:t>
            </a:r>
            <a:endParaRPr lang="en-US" dirty="0">
              <a:solidFill>
                <a:srgbClr val="FF0000"/>
              </a:solidFill>
            </a:endParaRPr>
          </a:p>
        </p:txBody>
      </p:sp>
    </p:spTree>
    <p:extLst>
      <p:ext uri="{BB962C8B-B14F-4D97-AF65-F5344CB8AC3E}">
        <p14:creationId xmlns:p14="http://schemas.microsoft.com/office/powerpoint/2010/main" val="97290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storical Dat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63624"/>
            <a:ext cx="6762750"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solidFill>
                  <a:schemeClr val="bg1">
                    <a:lumMod val="50000"/>
                  </a:schemeClr>
                </a:solidFill>
              </a:rPr>
              <a:t>1964-84: the peacetime Great Inflation</a:t>
            </a:r>
            <a:r>
              <a:rPr lang="en-US" dirty="0" smtClean="0">
                <a:solidFill>
                  <a:schemeClr val="bg1">
                    <a:lumMod val="50000"/>
                  </a:schemeClr>
                </a:solidFill>
              </a:rPr>
              <a:t/>
            </a:r>
            <a:br>
              <a:rPr lang="en-US" dirty="0" smtClean="0">
                <a:solidFill>
                  <a:schemeClr val="bg1">
                    <a:lumMod val="50000"/>
                  </a:schemeClr>
                </a:solidFill>
              </a:rPr>
            </a:br>
            <a:r>
              <a:rPr lang="en-US" sz="1800" dirty="0">
                <a:solidFill>
                  <a:schemeClr val="bg1">
                    <a:lumMod val="50000"/>
                  </a:schemeClr>
                </a:solidFill>
              </a:rPr>
              <a:t>the </a:t>
            </a:r>
            <a:r>
              <a:rPr lang="en-US" sz="1800" dirty="0" smtClean="0">
                <a:solidFill>
                  <a:schemeClr val="bg1">
                    <a:lumMod val="50000"/>
                  </a:schemeClr>
                </a:solidFill>
              </a:rPr>
              <a:t>second-greatest failure of </a:t>
            </a:r>
            <a:r>
              <a:rPr lang="en-US" sz="1800" dirty="0">
                <a:solidFill>
                  <a:schemeClr val="bg1">
                    <a:lumMod val="50000"/>
                  </a:schemeClr>
                </a:solidFill>
              </a:rPr>
              <a:t>the </a:t>
            </a:r>
            <a:r>
              <a:rPr lang="en-US" sz="1800" dirty="0" smtClean="0">
                <a:solidFill>
                  <a:schemeClr val="bg1">
                    <a:lumMod val="50000"/>
                  </a:schemeClr>
                </a:solidFill>
              </a:rPr>
              <a:t>Fed</a:t>
            </a:r>
            <a:endParaRPr lang="en-US" sz="1800" dirty="0">
              <a:solidFill>
                <a:schemeClr val="bg1">
                  <a:lumMod val="50000"/>
                </a:schemeClr>
              </a:solidFill>
            </a:endParaRPr>
          </a:p>
        </p:txBody>
      </p:sp>
      <p:cxnSp>
        <p:nvCxnSpPr>
          <p:cNvPr id="10" name="Straight Connector 9"/>
          <p:cNvCxnSpPr/>
          <p:nvPr/>
        </p:nvCxnSpPr>
        <p:spPr>
          <a:xfrm flipV="1">
            <a:off x="5638800" y="3409950"/>
            <a:ext cx="3243" cy="1143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4591899"/>
            <a:ext cx="1370760" cy="338554"/>
          </a:xfrm>
          <a:prstGeom prst="rect">
            <a:avLst/>
          </a:prstGeom>
          <a:noFill/>
        </p:spPr>
        <p:txBody>
          <a:bodyPr wrap="none" rtlCol="0">
            <a:spAutoFit/>
          </a:bodyPr>
          <a:lstStyle/>
          <a:p>
            <a:r>
              <a:rPr lang="en-US" sz="1600" dirty="0" smtClean="0">
                <a:solidFill>
                  <a:srgbClr val="FF0000"/>
                </a:solidFill>
              </a:rPr>
              <a:t>Volcker appt.</a:t>
            </a:r>
            <a:endParaRPr lang="en-US" sz="1600" dirty="0">
              <a:solidFill>
                <a:srgbClr val="FF0000"/>
              </a:solidFill>
            </a:endParaRPr>
          </a:p>
        </p:txBody>
      </p:sp>
      <p:cxnSp>
        <p:nvCxnSpPr>
          <p:cNvPr id="6" name="Straight Connector 5"/>
          <p:cNvCxnSpPr/>
          <p:nvPr/>
        </p:nvCxnSpPr>
        <p:spPr>
          <a:xfrm flipV="1">
            <a:off x="3505200" y="3562350"/>
            <a:ext cx="0" cy="990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2308" y="4591899"/>
            <a:ext cx="1016625" cy="338554"/>
          </a:xfrm>
          <a:prstGeom prst="rect">
            <a:avLst/>
          </a:prstGeom>
          <a:noFill/>
        </p:spPr>
        <p:txBody>
          <a:bodyPr wrap="none" rtlCol="0">
            <a:spAutoFit/>
          </a:bodyPr>
          <a:lstStyle/>
          <a:p>
            <a:r>
              <a:rPr lang="en-US" sz="1600" dirty="0" smtClean="0">
                <a:solidFill>
                  <a:srgbClr val="FF0000"/>
                </a:solidFill>
              </a:rPr>
              <a:t>BW ends</a:t>
            </a:r>
            <a:endParaRPr lang="en-US" sz="1600" dirty="0">
              <a:solidFill>
                <a:srgbClr val="FF0000"/>
              </a:solidFill>
            </a:endParaRPr>
          </a:p>
        </p:txBody>
      </p:sp>
      <p:sp>
        <p:nvSpPr>
          <p:cNvPr id="8" name="TextBox 7"/>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30:40</a:t>
            </a:r>
            <a:endParaRPr lang="en-US" dirty="0">
              <a:solidFill>
                <a:srgbClr val="FF0000"/>
              </a:solidFill>
            </a:endParaRPr>
          </a:p>
        </p:txBody>
      </p:sp>
    </p:spTree>
    <p:extLst>
      <p:ext uri="{BB962C8B-B14F-4D97-AF65-F5344CB8AC3E}">
        <p14:creationId xmlns:p14="http://schemas.microsoft.com/office/powerpoint/2010/main" val="4009466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766304" cy="1124712"/>
          </a:xfrm>
        </p:spPr>
        <p:txBody>
          <a:bodyPr/>
          <a:lstStyle/>
          <a:p>
            <a:r>
              <a:rPr lang="en-US" dirty="0" smtClean="0">
                <a:solidFill>
                  <a:schemeClr val="bg1">
                    <a:lumMod val="50000"/>
                  </a:schemeClr>
                </a:solidFill>
              </a:rPr>
              <a:t>Playing the Phillips Curve, 1964-69</a:t>
            </a:r>
            <a:endParaRPr lang="en-US" dirty="0">
              <a:solidFill>
                <a:schemeClr val="bg1">
                  <a:lumMod val="50000"/>
                </a:schemeClr>
              </a:solidFill>
            </a:endParaRPr>
          </a:p>
        </p:txBody>
      </p:sp>
      <p:pic>
        <p:nvPicPr>
          <p:cNvPr id="4" name="Picture 3" descr="Fig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2875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31:45</a:t>
            </a:r>
            <a:endParaRPr lang="en-US" dirty="0">
              <a:solidFill>
                <a:srgbClr val="FF0000"/>
              </a:solidFill>
            </a:endParaRPr>
          </a:p>
        </p:txBody>
      </p:sp>
    </p:spTree>
    <p:extLst>
      <p:ext uri="{BB962C8B-B14F-4D97-AF65-F5344CB8AC3E}">
        <p14:creationId xmlns:p14="http://schemas.microsoft.com/office/powerpoint/2010/main" val="1717750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209550"/>
            <a:ext cx="8534400" cy="1026319"/>
          </a:xfrm>
        </p:spPr>
        <p:txBody>
          <a:bodyPr>
            <a:normAutofit/>
          </a:bodyPr>
          <a:lstStyle/>
          <a:p>
            <a:pPr eaLnBrk="1" hangingPunct="1"/>
            <a:r>
              <a:rPr lang="en-US" dirty="0" smtClean="0">
                <a:solidFill>
                  <a:schemeClr val="bg1">
                    <a:lumMod val="50000"/>
                  </a:schemeClr>
                </a:solidFill>
              </a:rPr>
              <a:t>After 1969:  </a:t>
            </a:r>
            <a:br>
              <a:rPr lang="en-US" dirty="0" smtClean="0">
                <a:solidFill>
                  <a:schemeClr val="bg1">
                    <a:lumMod val="50000"/>
                  </a:schemeClr>
                </a:solidFill>
              </a:rPr>
            </a:br>
            <a:r>
              <a:rPr lang="en-US" dirty="0" smtClean="0">
                <a:solidFill>
                  <a:schemeClr val="bg1">
                    <a:lumMod val="50000"/>
                  </a:schemeClr>
                </a:solidFill>
              </a:rPr>
              <a:t>where did the Phillips Curve go?</a:t>
            </a:r>
          </a:p>
        </p:txBody>
      </p:sp>
      <p:pic>
        <p:nvPicPr>
          <p:cNvPr id="5" name="Picture 3" descr="Fig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743200" y="1235869"/>
            <a:ext cx="4953000" cy="3714750"/>
          </a:xfrm>
          <a:prstGeom prst="rect">
            <a:avLst/>
          </a:prstGeom>
          <a:ln>
            <a:solidFill>
              <a:srgbClr val="FF0000"/>
            </a:solidFill>
          </a:ln>
        </p:spPr>
      </p:pic>
      <p:sp>
        <p:nvSpPr>
          <p:cNvPr id="4" name="TextBox 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32:00</a:t>
            </a:r>
            <a:endParaRPr lang="en-US" dirty="0">
              <a:solidFill>
                <a:srgbClr val="FF0000"/>
              </a:solidFill>
            </a:endParaRPr>
          </a:p>
        </p:txBody>
      </p:sp>
    </p:spTree>
    <p:extLst>
      <p:ext uri="{BB962C8B-B14F-4D97-AF65-F5344CB8AC3E}">
        <p14:creationId xmlns:p14="http://schemas.microsoft.com/office/powerpoint/2010/main" val="3803253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309562"/>
            <a:ext cx="8534400" cy="890588"/>
          </a:xfrm>
        </p:spPr>
        <p:txBody>
          <a:bodyPr>
            <a:normAutofit fontScale="90000"/>
          </a:bodyPr>
          <a:lstStyle/>
          <a:p>
            <a:pPr eaLnBrk="1" hangingPunct="1"/>
            <a:r>
              <a:rPr lang="en-US" dirty="0" smtClean="0">
                <a:solidFill>
                  <a:schemeClr val="bg1">
                    <a:lumMod val="50000"/>
                  </a:schemeClr>
                </a:solidFill>
              </a:rPr>
              <a:t>After 1969:  </a:t>
            </a:r>
            <a:br>
              <a:rPr lang="en-US" dirty="0" smtClean="0">
                <a:solidFill>
                  <a:schemeClr val="bg1">
                    <a:lumMod val="50000"/>
                  </a:schemeClr>
                </a:solidFill>
              </a:rPr>
            </a:br>
            <a:r>
              <a:rPr lang="en-US" dirty="0" smtClean="0">
                <a:solidFill>
                  <a:schemeClr val="bg1">
                    <a:lumMod val="50000"/>
                  </a:schemeClr>
                </a:solidFill>
              </a:rPr>
              <a:t>where did the Phillips Curve go?</a:t>
            </a:r>
          </a:p>
        </p:txBody>
      </p:sp>
      <p:pic>
        <p:nvPicPr>
          <p:cNvPr id="5" name="Picture 3" descr="Fig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743200" y="1235869"/>
            <a:ext cx="4953000" cy="3714750"/>
          </a:xfrm>
          <a:prstGeom prst="rect">
            <a:avLst/>
          </a:prstGeom>
          <a:ln>
            <a:solidFill>
              <a:srgbClr val="FF0000"/>
            </a:solidFill>
          </a:ln>
        </p:spPr>
      </p:pic>
      <p:cxnSp>
        <p:nvCxnSpPr>
          <p:cNvPr id="13" name="Straight Connector 12"/>
          <p:cNvCxnSpPr/>
          <p:nvPr/>
        </p:nvCxnSpPr>
        <p:spPr>
          <a:xfrm>
            <a:off x="4800600" y="2495550"/>
            <a:ext cx="107004" cy="597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14900" y="3093244"/>
            <a:ext cx="422343" cy="4691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7243" y="3562350"/>
            <a:ext cx="453957"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10200" y="1733550"/>
            <a:ext cx="3810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91200" y="2495550"/>
            <a:ext cx="609600" cy="4012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38900" y="2892623"/>
            <a:ext cx="647700" cy="1845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34:35</a:t>
            </a:r>
            <a:endParaRPr lang="en-US" dirty="0">
              <a:solidFill>
                <a:srgbClr val="FF0000"/>
              </a:solidFill>
            </a:endParaRPr>
          </a:p>
        </p:txBody>
      </p:sp>
    </p:spTree>
    <p:extLst>
      <p:ext uri="{BB962C8B-B14F-4D97-AF65-F5344CB8AC3E}">
        <p14:creationId xmlns:p14="http://schemas.microsoft.com/office/powerpoint/2010/main" val="1419494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1984-2004: the Great Moderation</a:t>
            </a:r>
            <a:endParaRPr lang="en-US" dirty="0">
              <a:solidFill>
                <a:schemeClr val="bg1">
                  <a:lumMod val="50000"/>
                </a:schemeClr>
              </a:solidFill>
            </a:endParaRPr>
          </a:p>
        </p:txBody>
      </p:sp>
      <p:pic>
        <p:nvPicPr>
          <p:cNvPr id="5122" name="Picture 2" descr="Historical Dat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48" y="1563624"/>
            <a:ext cx="6762750" cy="3095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35:15</a:t>
            </a:r>
            <a:endParaRPr lang="en-US" dirty="0">
              <a:solidFill>
                <a:srgbClr val="FF0000"/>
              </a:solidFill>
            </a:endParaRPr>
          </a:p>
        </p:txBody>
      </p:sp>
    </p:spTree>
    <p:extLst>
      <p:ext uri="{BB962C8B-B14F-4D97-AF65-F5344CB8AC3E}">
        <p14:creationId xmlns:p14="http://schemas.microsoft.com/office/powerpoint/2010/main" val="15533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sz="3600" dirty="0" smtClean="0">
                <a:solidFill>
                  <a:schemeClr val="bg1">
                    <a:lumMod val="50000"/>
                  </a:schemeClr>
                </a:solidFill>
              </a:rPr>
              <a:t>The Taylor Rule</a:t>
            </a:r>
            <a:endParaRPr lang="en-US" sz="2800" dirty="0" smtClean="0">
              <a:solidFill>
                <a:schemeClr val="bg1">
                  <a:lumMod val="50000"/>
                </a:schemeClr>
              </a:solidFill>
            </a:endParaRPr>
          </a:p>
        </p:txBody>
      </p:sp>
      <p:sp>
        <p:nvSpPr>
          <p:cNvPr id="13" name="Content Placeholder 12"/>
          <p:cNvSpPr>
            <a:spLocks noGrp="1"/>
          </p:cNvSpPr>
          <p:nvPr>
            <p:ph idx="1"/>
          </p:nvPr>
        </p:nvSpPr>
        <p:spPr>
          <a:xfrm>
            <a:off x="609599" y="1563624"/>
            <a:ext cx="8211185" cy="3370326"/>
          </a:xfrm>
        </p:spPr>
        <p:txBody>
          <a:bodyPr>
            <a:normAutofit/>
          </a:bodyPr>
          <a:lstStyle/>
          <a:p>
            <a:pPr eaLnBrk="1" hangingPunct="1"/>
            <a:r>
              <a:rPr lang="de-DE" sz="2300" dirty="0" smtClean="0"/>
              <a:t>R</a:t>
            </a:r>
            <a:r>
              <a:rPr lang="de-DE" sz="2300" baseline="-25000" dirty="0" smtClean="0"/>
              <a:t>t</a:t>
            </a:r>
            <a:r>
              <a:rPr lang="de-DE" sz="2300" dirty="0" smtClean="0"/>
              <a:t> </a:t>
            </a:r>
            <a:r>
              <a:rPr lang="de-DE" sz="2300" dirty="0"/>
              <a:t>= </a:t>
            </a:r>
            <a:r>
              <a:rPr lang="en-US" sz="2300" dirty="0" smtClean="0">
                <a:sym typeface="Symbol" panose="05050102010706020507" pitchFamily="18" charset="2"/>
              </a:rPr>
              <a:t>1</a:t>
            </a:r>
            <a:r>
              <a:rPr lang="de-DE" sz="2300" dirty="0" smtClean="0"/>
              <a:t> </a:t>
            </a:r>
            <a:r>
              <a:rPr lang="de-DE" sz="2300" dirty="0"/>
              <a:t>+ </a:t>
            </a:r>
            <a:r>
              <a:rPr lang="en-US" sz="2300" dirty="0" smtClean="0"/>
              <a:t>2.5</a:t>
            </a:r>
            <a:r>
              <a:rPr lang="en-US" sz="2300" dirty="0" smtClean="0">
                <a:sym typeface="Symbol" panose="05050102010706020507" pitchFamily="18" charset="2"/>
              </a:rPr>
              <a:t></a:t>
            </a:r>
            <a:r>
              <a:rPr lang="de-DE" sz="2300" baseline="-25000" dirty="0"/>
              <a:t>t</a:t>
            </a:r>
            <a:r>
              <a:rPr lang="de-DE" sz="2300" dirty="0"/>
              <a:t> </a:t>
            </a:r>
            <a:r>
              <a:rPr lang="de-DE" sz="2300" dirty="0" smtClean="0"/>
              <a:t>- </a:t>
            </a:r>
            <a:r>
              <a:rPr lang="en-US" sz="2300" dirty="0" smtClean="0">
                <a:sym typeface="Symbol" panose="05050102010706020507" pitchFamily="18" charset="2"/>
              </a:rPr>
              <a:t>0.5</a:t>
            </a:r>
            <a:r>
              <a:rPr lang="de-DE" sz="2300" dirty="0" smtClean="0"/>
              <a:t>y</a:t>
            </a:r>
            <a:r>
              <a:rPr lang="de-DE" sz="2300" baseline="-25000" dirty="0" smtClean="0"/>
              <a:t>t</a:t>
            </a:r>
            <a:r>
              <a:rPr lang="de-DE" sz="1600" dirty="0" smtClean="0"/>
              <a:t>,  	</a:t>
            </a:r>
            <a:r>
              <a:rPr lang="de-DE" sz="1800" dirty="0" smtClean="0"/>
              <a:t>where</a:t>
            </a:r>
          </a:p>
          <a:p>
            <a:pPr lvl="1" eaLnBrk="1" hangingPunct="1"/>
            <a:endParaRPr lang="de-DE" sz="1400" dirty="0" smtClean="0"/>
          </a:p>
          <a:p>
            <a:pPr lvl="1" eaLnBrk="1" hangingPunct="1"/>
            <a:r>
              <a:rPr lang="de-DE" sz="1800" dirty="0" smtClean="0"/>
              <a:t>R</a:t>
            </a:r>
            <a:r>
              <a:rPr lang="de-DE" sz="1800" baseline="-25000" dirty="0" smtClean="0"/>
              <a:t>t</a:t>
            </a:r>
            <a:r>
              <a:rPr lang="de-DE" sz="1800" dirty="0" smtClean="0"/>
              <a:t> is current Federal Funds Rate target</a:t>
            </a:r>
            <a:endParaRPr lang="en-US" sz="1800" dirty="0" smtClean="0">
              <a:sym typeface="Symbol" panose="05050102010706020507" pitchFamily="18" charset="2"/>
            </a:endParaRPr>
          </a:p>
          <a:p>
            <a:pPr lvl="1" eaLnBrk="1" hangingPunct="1"/>
            <a:r>
              <a:rPr lang="en-US" sz="1800" dirty="0" smtClean="0">
                <a:sym typeface="Symbol" panose="05050102010706020507" pitchFamily="18" charset="2"/>
              </a:rPr>
              <a:t></a:t>
            </a:r>
            <a:r>
              <a:rPr lang="de-DE" sz="1800" baseline="-25000" dirty="0"/>
              <a:t>t </a:t>
            </a:r>
            <a:r>
              <a:rPr lang="de-DE" sz="1800" dirty="0"/>
              <a:t>is current inflation rate</a:t>
            </a:r>
            <a:endParaRPr lang="en-US" sz="1800" dirty="0"/>
          </a:p>
          <a:p>
            <a:pPr lvl="1"/>
            <a:r>
              <a:rPr lang="de-DE" sz="1800" dirty="0" smtClean="0"/>
              <a:t>y</a:t>
            </a:r>
            <a:r>
              <a:rPr lang="de-DE" sz="1800" baseline="-25000" dirty="0" smtClean="0"/>
              <a:t>t</a:t>
            </a:r>
            <a:r>
              <a:rPr lang="en-US" sz="1800" dirty="0" smtClean="0"/>
              <a:t> is current “output gap” (estimated potential real GDP minus actual real GDP, in %)</a:t>
            </a:r>
          </a:p>
          <a:p>
            <a:pPr eaLnBrk="1" hangingPunct="1"/>
            <a:r>
              <a:rPr lang="en-US" sz="1800" dirty="0" smtClean="0"/>
              <a:t>A </a:t>
            </a:r>
            <a:r>
              <a:rPr lang="en-US" sz="1800" i="1" dirty="0" smtClean="0"/>
              <a:t>description</a:t>
            </a:r>
            <a:r>
              <a:rPr lang="en-US" sz="1800" dirty="0" smtClean="0"/>
              <a:t> of Fed policy 1987-2002</a:t>
            </a:r>
          </a:p>
          <a:p>
            <a:r>
              <a:rPr lang="en-US" sz="1800" dirty="0" smtClean="0">
                <a:sym typeface="Wingdings" pitchFamily="2" charset="2"/>
              </a:rPr>
              <a:t>A </a:t>
            </a:r>
            <a:r>
              <a:rPr lang="en-US" sz="1800" i="1" dirty="0" smtClean="0">
                <a:sym typeface="Wingdings" pitchFamily="2" charset="2"/>
              </a:rPr>
              <a:t>norm</a:t>
            </a:r>
            <a:r>
              <a:rPr lang="en-US" sz="1800" dirty="0" smtClean="0">
                <a:sym typeface="Wingdings" pitchFamily="2" charset="2"/>
              </a:rPr>
              <a:t> for policy: Great Moderation while the Fed followed it</a:t>
            </a:r>
          </a:p>
          <a:p>
            <a:pPr lvl="1" eaLnBrk="1" hangingPunct="1"/>
            <a:r>
              <a:rPr lang="en-US" sz="1600" dirty="0" smtClean="0">
                <a:sym typeface="Wingdings" pitchFamily="2" charset="2"/>
              </a:rPr>
              <a:t>Housing bubble when the Fed held R below Taylor Rule target (next slides)</a:t>
            </a:r>
          </a:p>
          <a:p>
            <a:pPr lvl="1" eaLnBrk="1" hangingPunct="1"/>
            <a:endParaRPr lang="en-US" sz="1100" dirty="0" smtClean="0">
              <a:sym typeface="Wingdings" pitchFamily="2" charset="2"/>
            </a:endParaRPr>
          </a:p>
          <a:p>
            <a:endParaRPr lang="en-US" dirty="0"/>
          </a:p>
        </p:txBody>
      </p:sp>
      <p:pic>
        <p:nvPicPr>
          <p:cNvPr id="38916" name="Picture 5" descr="STA0107_TAYLOR1_QG"/>
          <p:cNvPicPr>
            <a:picLocks noChangeAspect="1" noChangeArrowheads="1"/>
          </p:cNvPicPr>
          <p:nvPr/>
        </p:nvPicPr>
        <p:blipFill>
          <a:blip r:embed="rId3" cstate="print"/>
          <a:srcRect l="12000" r="36000" b="31551"/>
          <a:stretch>
            <a:fillRect/>
          </a:stretch>
        </p:blipFill>
        <p:spPr bwMode="auto">
          <a:xfrm>
            <a:off x="6251892" y="553974"/>
            <a:ext cx="2187575" cy="2019300"/>
          </a:xfrm>
          <a:prstGeom prst="rect">
            <a:avLst/>
          </a:prstGeom>
          <a:noFill/>
          <a:ln w="9525">
            <a:noFill/>
            <a:miter lim="800000"/>
            <a:headEnd/>
            <a:tailEnd/>
          </a:ln>
        </p:spPr>
      </p:pic>
      <p:sp>
        <p:nvSpPr>
          <p:cNvPr id="22" name="Rectangle 18"/>
          <p:cNvSpPr>
            <a:spLocks noChangeArrowheads="1"/>
          </p:cNvSpPr>
          <p:nvPr/>
        </p:nvSpPr>
        <p:spPr bwMode="auto">
          <a:xfrm>
            <a:off x="9276" y="-5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36:50</a:t>
            </a:r>
            <a:endParaRPr lang="en-US" dirty="0">
              <a:solidFill>
                <a:srgbClr val="FF0000"/>
              </a:solidFill>
            </a:endParaRPr>
          </a:p>
        </p:txBody>
      </p:sp>
    </p:spTree>
    <p:extLst>
      <p:ext uri="{BB962C8B-B14F-4D97-AF65-F5344CB8AC3E}">
        <p14:creationId xmlns:p14="http://schemas.microsoft.com/office/powerpoint/2010/main" val="2008073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b="4651"/>
          <a:stretch/>
        </p:blipFill>
        <p:spPr bwMode="auto">
          <a:xfrm>
            <a:off x="571500" y="235882"/>
            <a:ext cx="8001000" cy="4686300"/>
          </a:xfrm>
          <a:prstGeom prst="rect">
            <a:avLst/>
          </a:prstGeom>
          <a:noFill/>
          <a:ln w="9525">
            <a:noFill/>
            <a:miter lim="800000"/>
            <a:headEnd/>
            <a:tailEnd/>
          </a:ln>
        </p:spPr>
      </p:pic>
      <p:sp>
        <p:nvSpPr>
          <p:cNvPr id="5" name="TextBox 4"/>
          <p:cNvSpPr txBox="1"/>
          <p:nvPr/>
        </p:nvSpPr>
        <p:spPr>
          <a:xfrm>
            <a:off x="6248400" y="895350"/>
            <a:ext cx="2190023" cy="369332"/>
          </a:xfrm>
          <a:prstGeom prst="rect">
            <a:avLst/>
          </a:prstGeom>
          <a:noFill/>
        </p:spPr>
        <p:txBody>
          <a:bodyPr wrap="none" rtlCol="0">
            <a:spAutoFit/>
          </a:bodyPr>
          <a:lstStyle/>
          <a:p>
            <a:r>
              <a:rPr lang="en-US" dirty="0" smtClean="0">
                <a:solidFill>
                  <a:schemeClr val="accent1"/>
                </a:solidFill>
              </a:rPr>
              <a:t>R “too low too long”</a:t>
            </a:r>
            <a:endParaRPr lang="en-US" dirty="0">
              <a:solidFill>
                <a:schemeClr val="accent1"/>
              </a:solidFill>
            </a:endParaRPr>
          </a:p>
        </p:txBody>
      </p:sp>
      <p:sp>
        <p:nvSpPr>
          <p:cNvPr id="6" name="Left Brace 5"/>
          <p:cNvSpPr/>
          <p:nvPr/>
        </p:nvSpPr>
        <p:spPr>
          <a:xfrm rot="5400000">
            <a:off x="7333684" y="407998"/>
            <a:ext cx="228600" cy="194196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chemeClr val="tx1"/>
                </a:solidFill>
              </a:ln>
            </a:endParaRPr>
          </a:p>
        </p:txBody>
      </p:sp>
      <p:sp>
        <p:nvSpPr>
          <p:cNvPr id="2" name="TextBox 1"/>
          <p:cNvSpPr txBox="1"/>
          <p:nvPr/>
        </p:nvSpPr>
        <p:spPr>
          <a:xfrm>
            <a:off x="76200" y="4857750"/>
            <a:ext cx="4958409" cy="276999"/>
          </a:xfrm>
          <a:prstGeom prst="rect">
            <a:avLst/>
          </a:prstGeom>
          <a:noFill/>
        </p:spPr>
        <p:txBody>
          <a:bodyPr wrap="none" rtlCol="0">
            <a:spAutoFit/>
          </a:bodyPr>
          <a:lstStyle/>
          <a:p>
            <a:r>
              <a:rPr lang="en-US" sz="1200" dirty="0" smtClean="0"/>
              <a:t>Source: L. H. White in </a:t>
            </a:r>
            <a:r>
              <a:rPr lang="en-US" sz="1200" dirty="0" err="1" smtClean="0"/>
              <a:t>Beckworth</a:t>
            </a:r>
            <a:r>
              <a:rPr lang="en-US" sz="1200" dirty="0" smtClean="0"/>
              <a:t>, ed., </a:t>
            </a:r>
            <a:r>
              <a:rPr lang="en-US" sz="1200" i="1" dirty="0" smtClean="0"/>
              <a:t>Boom and Bust Banking</a:t>
            </a:r>
            <a:r>
              <a:rPr lang="en-US" sz="1200" dirty="0" smtClean="0"/>
              <a:t> (2012)</a:t>
            </a:r>
            <a:endParaRPr lang="en-US" sz="1200" dirty="0"/>
          </a:p>
        </p:txBody>
      </p:sp>
      <p:sp>
        <p:nvSpPr>
          <p:cNvPr id="7" name="TextBox 6"/>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38:10</a:t>
            </a:r>
            <a:endParaRPr lang="en-US" dirty="0">
              <a:solidFill>
                <a:srgbClr val="FF0000"/>
              </a:solidFill>
            </a:endParaRPr>
          </a:p>
        </p:txBody>
      </p:sp>
      <p:sp>
        <p:nvSpPr>
          <p:cNvPr id="8" name="Line Callout 3 7"/>
          <p:cNvSpPr/>
          <p:nvPr/>
        </p:nvSpPr>
        <p:spPr>
          <a:xfrm flipH="1">
            <a:off x="76200" y="2724150"/>
            <a:ext cx="914400" cy="2133600"/>
          </a:xfrm>
          <a:prstGeom prst="borderCallout3">
            <a:avLst>
              <a:gd name="adj1" fmla="val 18750"/>
              <a:gd name="adj2" fmla="val -1776"/>
              <a:gd name="adj3" fmla="val 18750"/>
              <a:gd name="adj4" fmla="val -16667"/>
              <a:gd name="adj5" fmla="val 40998"/>
              <a:gd name="adj6" fmla="val -24044"/>
              <a:gd name="adj7" fmla="val 95257"/>
              <a:gd name="adj8" fmla="val -912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smtClean="0">
                <a:solidFill>
                  <a:srgbClr val="FF0000"/>
                </a:solidFill>
              </a:rPr>
              <a:t>Note</a:t>
            </a:r>
            <a:r>
              <a:rPr lang="en-US" sz="1000" i="1" dirty="0" smtClean="0">
                <a:solidFill>
                  <a:schemeClr val="accent2"/>
                </a:solidFill>
              </a:rPr>
              <a:t>:  In the lecture, White </a:t>
            </a:r>
            <a:r>
              <a:rPr lang="en-US" sz="1000" i="1" dirty="0" err="1" smtClean="0">
                <a:solidFill>
                  <a:schemeClr val="accent2"/>
                </a:solidFill>
              </a:rPr>
              <a:t>mis</a:t>
            </a:r>
            <a:r>
              <a:rPr lang="en-US" sz="1000" i="1" dirty="0" smtClean="0">
                <a:solidFill>
                  <a:schemeClr val="accent2"/>
                </a:solidFill>
              </a:rPr>
              <a:t>-identifies the colors of the two lines on this graph.  The gray, “spikey” line IS the Taylor rule projection</a:t>
            </a:r>
            <a:r>
              <a:rPr lang="en-US" sz="1000" dirty="0" smtClean="0">
                <a:solidFill>
                  <a:schemeClr val="accent2"/>
                </a:solidFill>
              </a:rPr>
              <a:t>.</a:t>
            </a:r>
            <a:endParaRPr lang="en-US" sz="1200" dirty="0">
              <a:solidFill>
                <a:schemeClr val="accent2"/>
              </a:solidFill>
            </a:endParaRPr>
          </a:p>
        </p:txBody>
      </p:sp>
    </p:spTree>
    <p:extLst>
      <p:ext uri="{BB962C8B-B14F-4D97-AF65-F5344CB8AC3E}">
        <p14:creationId xmlns:p14="http://schemas.microsoft.com/office/powerpoint/2010/main" val="1574865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r="3609"/>
          <a:stretch>
            <a:fillRect/>
          </a:stretch>
        </p:blipFill>
        <p:spPr bwMode="auto">
          <a:xfrm>
            <a:off x="466344" y="155448"/>
            <a:ext cx="8229600" cy="4626102"/>
          </a:xfrm>
          <a:prstGeom prst="rect">
            <a:avLst/>
          </a:prstGeom>
          <a:noFill/>
          <a:ln w="9525">
            <a:noFill/>
            <a:miter lim="800000"/>
            <a:headEnd/>
            <a:tailEnd/>
          </a:ln>
        </p:spPr>
      </p:pic>
      <p:sp>
        <p:nvSpPr>
          <p:cNvPr id="3" name="TextBox 2"/>
          <p:cNvSpPr txBox="1"/>
          <p:nvPr/>
        </p:nvSpPr>
        <p:spPr>
          <a:xfrm>
            <a:off x="76200" y="4857750"/>
            <a:ext cx="4958409" cy="276999"/>
          </a:xfrm>
          <a:prstGeom prst="rect">
            <a:avLst/>
          </a:prstGeom>
          <a:noFill/>
        </p:spPr>
        <p:txBody>
          <a:bodyPr wrap="none" rtlCol="0">
            <a:spAutoFit/>
          </a:bodyPr>
          <a:lstStyle/>
          <a:p>
            <a:r>
              <a:rPr lang="en-US" sz="1200" dirty="0" smtClean="0"/>
              <a:t>Source: L. H. White in </a:t>
            </a:r>
            <a:r>
              <a:rPr lang="en-US" sz="1200" dirty="0" err="1" smtClean="0"/>
              <a:t>Beckworth</a:t>
            </a:r>
            <a:r>
              <a:rPr lang="en-US" sz="1200" dirty="0" smtClean="0"/>
              <a:t>, ed., </a:t>
            </a:r>
            <a:r>
              <a:rPr lang="en-US" sz="1200" i="1" dirty="0" smtClean="0"/>
              <a:t>Boom and Bust Banking</a:t>
            </a:r>
            <a:r>
              <a:rPr lang="en-US" sz="1200" dirty="0" smtClean="0"/>
              <a:t> (2012)</a:t>
            </a:r>
            <a:endParaRPr lang="en-US" sz="1200" dirty="0"/>
          </a:p>
        </p:txBody>
      </p:sp>
      <p:sp>
        <p:nvSpPr>
          <p:cNvPr id="4" name="TextBox 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38:40</a:t>
            </a:r>
            <a:endParaRPr lang="en-US" dirty="0">
              <a:solidFill>
                <a:srgbClr val="FF0000"/>
              </a:solidFill>
            </a:endParaRPr>
          </a:p>
        </p:txBody>
      </p:sp>
    </p:spTree>
    <p:extLst>
      <p:ext uri="{BB962C8B-B14F-4D97-AF65-F5344CB8AC3E}">
        <p14:creationId xmlns:p14="http://schemas.microsoft.com/office/powerpoint/2010/main" val="2269930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2004-14: </a:t>
            </a:r>
            <a:br>
              <a:rPr lang="en-US" dirty="0" smtClean="0">
                <a:solidFill>
                  <a:schemeClr val="bg1">
                    <a:lumMod val="50000"/>
                  </a:schemeClr>
                </a:solidFill>
              </a:rPr>
            </a:br>
            <a:r>
              <a:rPr lang="en-US" dirty="0" smtClean="0">
                <a:solidFill>
                  <a:schemeClr val="bg1">
                    <a:lumMod val="50000"/>
                  </a:schemeClr>
                </a:solidFill>
              </a:rPr>
              <a:t>housing boom, great recession</a:t>
            </a:r>
            <a:endParaRPr lang="en-US" dirty="0">
              <a:solidFill>
                <a:schemeClr val="bg1">
                  <a:lumMod val="50000"/>
                </a:schemeClr>
              </a:solidFill>
            </a:endParaRPr>
          </a:p>
        </p:txBody>
      </p:sp>
      <p:pic>
        <p:nvPicPr>
          <p:cNvPr id="6146" name="Picture 2" descr="Historical Dat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48" y="1885950"/>
            <a:ext cx="6762750" cy="30956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743200" y="3562350"/>
            <a:ext cx="3243" cy="1143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315200" y="3562350"/>
            <a:ext cx="3243" cy="1143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86200" y="4520684"/>
            <a:ext cx="1569660" cy="369332"/>
          </a:xfrm>
          <a:prstGeom prst="rect">
            <a:avLst/>
          </a:prstGeom>
          <a:noFill/>
        </p:spPr>
        <p:txBody>
          <a:bodyPr wrap="none" rtlCol="0">
            <a:spAutoFit/>
          </a:bodyPr>
          <a:lstStyle/>
          <a:p>
            <a:r>
              <a:rPr lang="en-US" dirty="0" smtClean="0">
                <a:solidFill>
                  <a:srgbClr val="FF0000"/>
                </a:solidFill>
              </a:rPr>
              <a:t>Bernanke era</a:t>
            </a:r>
            <a:endParaRPr lang="en-US" dirty="0">
              <a:solidFill>
                <a:srgbClr val="FF0000"/>
              </a:solidFill>
            </a:endParaRPr>
          </a:p>
        </p:txBody>
      </p:sp>
      <p:sp>
        <p:nvSpPr>
          <p:cNvPr id="7" name="TextBox 6"/>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39:25</a:t>
            </a:r>
            <a:endParaRPr lang="en-US" dirty="0">
              <a:solidFill>
                <a:srgbClr val="FF0000"/>
              </a:solidFill>
            </a:endParaRPr>
          </a:p>
        </p:txBody>
      </p:sp>
    </p:spTree>
    <p:extLst>
      <p:ext uri="{BB962C8B-B14F-4D97-AF65-F5344CB8AC3E}">
        <p14:creationId xmlns:p14="http://schemas.microsoft.com/office/powerpoint/2010/main" val="3701432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altLang="en-US" sz="3200" dirty="0">
                <a:solidFill>
                  <a:srgbClr val="7B9899"/>
                </a:solidFill>
              </a:rPr>
              <a:t>Why was the federal reserve established?</a:t>
            </a:r>
          </a:p>
        </p:txBody>
      </p:sp>
      <p:pic>
        <p:nvPicPr>
          <p:cNvPr id="15363" name="Picture 4" descr="07-09-19_Greenspan_DailyShow"/>
          <p:cNvPicPr>
            <a:picLocks noChangeAspect="1" noChangeArrowheads="1"/>
          </p:cNvPicPr>
          <p:nvPr/>
        </p:nvPicPr>
        <p:blipFill>
          <a:blip r:embed="rId3">
            <a:extLst>
              <a:ext uri="{28A0092B-C50C-407E-A947-70E740481C1C}">
                <a14:useLocalDpi xmlns:a14="http://schemas.microsoft.com/office/drawing/2010/main" val="0"/>
              </a:ext>
            </a:extLst>
          </a:blip>
          <a:srcRect l="1624" t="16931"/>
          <a:stretch>
            <a:fillRect/>
          </a:stretch>
        </p:blipFill>
        <p:spPr bwMode="auto">
          <a:xfrm>
            <a:off x="1371601" y="1943100"/>
            <a:ext cx="3383756"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5"/>
          <p:cNvSpPr txBox="1">
            <a:spLocks noChangeArrowheads="1"/>
          </p:cNvSpPr>
          <p:nvPr/>
        </p:nvSpPr>
        <p:spPr bwMode="auto">
          <a:xfrm>
            <a:off x="1371600" y="4572001"/>
            <a:ext cx="1984389" cy="276999"/>
          </a:xfrm>
          <a:prstGeom prst="rect">
            <a:avLst/>
          </a:prstGeom>
          <a:noFill/>
          <a:ln w="9525">
            <a:noFill/>
            <a:miter lim="800000"/>
            <a:headEnd/>
            <a:tailEnd/>
          </a:ln>
          <a:effectLst/>
        </p:spPr>
        <p:txBody>
          <a:bodyPr wrap="none">
            <a:spAutoFit/>
          </a:bodyPr>
          <a:lstStyle/>
          <a:p>
            <a:pPr>
              <a:defRPr/>
            </a:pPr>
            <a:r>
              <a:rPr lang="en-US" sz="1200" dirty="0">
                <a:effectLst>
                  <a:outerShdw blurRad="38100" dist="38100" dir="2700000" algn="tl">
                    <a:srgbClr val="FFFFFF"/>
                  </a:outerShdw>
                </a:effectLst>
              </a:rPr>
              <a:t>Daily Show, 18 Sept. 2007</a:t>
            </a:r>
          </a:p>
        </p:txBody>
      </p:sp>
      <p:sp>
        <p:nvSpPr>
          <p:cNvPr id="6" name="Rounded Rectangular Callout 5"/>
          <p:cNvSpPr/>
          <p:nvPr/>
        </p:nvSpPr>
        <p:spPr>
          <a:xfrm>
            <a:off x="4755357" y="1340622"/>
            <a:ext cx="3855243" cy="2694812"/>
          </a:xfrm>
          <a:prstGeom prst="wedgeRoundRectCallout">
            <a:avLst>
              <a:gd name="adj1" fmla="val -112629"/>
              <a:gd name="adj2" fmla="val 229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6" name="TextBox 7"/>
          <p:cNvSpPr txBox="1">
            <a:spLocks noChangeArrowheads="1"/>
          </p:cNvSpPr>
          <p:nvPr/>
        </p:nvSpPr>
        <p:spPr bwMode="auto">
          <a:xfrm>
            <a:off x="4972048" y="1504108"/>
            <a:ext cx="348615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“You’re raising a very fundamental question. … You didn’t need a central bank when we were on the gold standard, which was back in the nineteenth century. And all of the automatic things occurred because people would buy and sell gold, and the market would do what the Fed does now.”</a:t>
            </a:r>
          </a:p>
        </p:txBody>
      </p:sp>
      <p:sp>
        <p:nvSpPr>
          <p:cNvPr id="15367" name="TextBox 8"/>
          <p:cNvSpPr txBox="1">
            <a:spLocks noChangeArrowheads="1"/>
          </p:cNvSpPr>
          <p:nvPr/>
        </p:nvSpPr>
        <p:spPr bwMode="auto">
          <a:xfrm>
            <a:off x="4972048" y="4035504"/>
            <a:ext cx="3486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r>
              <a:rPr lang="en-US" altLang="en-US" sz="1200" dirty="0"/>
              <a:t>Note:  Because the US </a:t>
            </a:r>
            <a:r>
              <a:rPr lang="en-US" altLang="en-US" sz="1200" i="1" dirty="0"/>
              <a:t>was</a:t>
            </a:r>
            <a:r>
              <a:rPr lang="en-US" altLang="en-US" sz="1200" dirty="0"/>
              <a:t> on the gold std. in </a:t>
            </a:r>
            <a:r>
              <a:rPr lang="en-US" altLang="en-US" sz="1200" dirty="0" smtClean="0"/>
              <a:t>1913 </a:t>
            </a:r>
            <a:r>
              <a:rPr lang="en-US" altLang="en-US" sz="1200" i="1" dirty="0" smtClean="0"/>
              <a:t>when the </a:t>
            </a:r>
            <a:r>
              <a:rPr lang="en-US" altLang="en-US" sz="1200" i="1" dirty="0"/>
              <a:t>Fed </a:t>
            </a:r>
            <a:r>
              <a:rPr lang="en-US" altLang="en-US" sz="1200" i="1" dirty="0" smtClean="0"/>
              <a:t>Reserve Act was passed</a:t>
            </a:r>
            <a:r>
              <a:rPr lang="en-US" altLang="en-US" sz="1200" dirty="0" smtClean="0"/>
              <a:t>. </a:t>
            </a:r>
            <a:endParaRPr lang="en-US" altLang="en-US" sz="1200" dirty="0"/>
          </a:p>
          <a:p>
            <a:endParaRPr lang="en-US" altLang="en-US" dirty="0"/>
          </a:p>
        </p:txBody>
      </p:sp>
      <p:sp>
        <p:nvSpPr>
          <p:cNvPr id="8" name="TextBox 7"/>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03:00</a:t>
            </a:r>
            <a:endParaRPr lang="en-US" dirty="0">
              <a:solidFill>
                <a:srgbClr val="FF0000"/>
              </a:solidFill>
            </a:endParaRPr>
          </a:p>
        </p:txBody>
      </p:sp>
    </p:spTree>
    <p:extLst>
      <p:ext uri="{BB962C8B-B14F-4D97-AF65-F5344CB8AC3E}">
        <p14:creationId xmlns:p14="http://schemas.microsoft.com/office/powerpoint/2010/main" val="1506582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50000"/>
                  </a:schemeClr>
                </a:solidFill>
              </a:rPr>
              <a:t>2004-14: housing boom, great recession</a:t>
            </a:r>
            <a:br>
              <a:rPr lang="en-US" dirty="0" smtClean="0">
                <a:solidFill>
                  <a:schemeClr val="bg1">
                    <a:lumMod val="50000"/>
                  </a:schemeClr>
                </a:solidFill>
              </a:rPr>
            </a:br>
            <a:r>
              <a:rPr lang="en-US" sz="2000" dirty="0" smtClean="0">
                <a:solidFill>
                  <a:schemeClr val="bg1">
                    <a:lumMod val="50000"/>
                  </a:schemeClr>
                </a:solidFill>
              </a:rPr>
              <a:t>2009 a year of deflation</a:t>
            </a:r>
            <a:endParaRPr lang="en-US" dirty="0">
              <a:solidFill>
                <a:schemeClr val="bg1">
                  <a:lumMod val="50000"/>
                </a:schemeClr>
              </a:solidFill>
            </a:endParaRPr>
          </a:p>
        </p:txBody>
      </p:sp>
      <p:pic>
        <p:nvPicPr>
          <p:cNvPr id="6146" name="Picture 2" descr="Historical Dat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48" y="1885950"/>
            <a:ext cx="6762750" cy="30956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743200" y="3562350"/>
            <a:ext cx="3243" cy="1143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315200" y="3562350"/>
            <a:ext cx="3243" cy="1143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86200" y="4520684"/>
            <a:ext cx="1569660" cy="369332"/>
          </a:xfrm>
          <a:prstGeom prst="rect">
            <a:avLst/>
          </a:prstGeom>
          <a:noFill/>
        </p:spPr>
        <p:txBody>
          <a:bodyPr wrap="none" rtlCol="0">
            <a:spAutoFit/>
          </a:bodyPr>
          <a:lstStyle/>
          <a:p>
            <a:r>
              <a:rPr lang="en-US" dirty="0" smtClean="0">
                <a:solidFill>
                  <a:srgbClr val="FF0000"/>
                </a:solidFill>
              </a:rPr>
              <a:t>Bernanke era</a:t>
            </a:r>
            <a:endParaRPr lang="en-US" dirty="0">
              <a:solidFill>
                <a:srgbClr val="FF0000"/>
              </a:solidFill>
            </a:endParaRPr>
          </a:p>
        </p:txBody>
      </p:sp>
      <p:sp>
        <p:nvSpPr>
          <p:cNvPr id="7" name="Oval 6"/>
          <p:cNvSpPr/>
          <p:nvPr/>
        </p:nvSpPr>
        <p:spPr>
          <a:xfrm>
            <a:off x="4099530" y="3450380"/>
            <a:ext cx="1143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40:05</a:t>
            </a:r>
            <a:endParaRPr lang="en-US" dirty="0">
              <a:solidFill>
                <a:srgbClr val="FF0000"/>
              </a:solidFill>
            </a:endParaRPr>
          </a:p>
        </p:txBody>
      </p:sp>
    </p:spTree>
    <p:extLst>
      <p:ext uri="{BB962C8B-B14F-4D97-AF65-F5344CB8AC3E}">
        <p14:creationId xmlns:p14="http://schemas.microsoft.com/office/powerpoint/2010/main" val="3817982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research.stlouisfed.org/fredgraph.jpg?hires=1&amp;type=image/jpeg&amp;chart_type=line&amp;recession_bars=on&amp;log_scales=&amp;bgcolor=%23e1e9f0&amp;graph_bgcolor=%23ffffff&amp;fo=verdana&amp;ts=12&amp;tts=12&amp;txtcolor=%23444444&amp;show_legend=yes&amp;show_axis_titles=yes&amp;drp=0&amp;cosd=1984-12-19&amp;coed=2014-04-01&amp;width=670&amp;height=445&amp;stacking=&amp;range=Custom&amp;mode=fred&amp;id=FINSLC96&amp;transformation=lin&amp;nd=&amp;ost=-99999&amp;oet=99999&amp;scale=left&amp;line_color=%234572a7&amp;line_style=solid&amp;lw=2&amp;mark_type=none&amp;mw=1&amp;mma=0&amp;fml=a&amp;fgst=lin&amp;fq=Quarterly&amp;fam=avg&amp;vintage_date=&amp;revision_d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534" y="1324499"/>
            <a:ext cx="5657850" cy="3757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dirty="0">
                <a:solidFill>
                  <a:schemeClr val="bg1">
                    <a:lumMod val="50000"/>
                  </a:schemeClr>
                </a:solidFill>
              </a:rPr>
              <a:t>Boom gives way to bust, 2008</a:t>
            </a:r>
          </a:p>
        </p:txBody>
      </p:sp>
      <p:sp>
        <p:nvSpPr>
          <p:cNvPr id="3" name="Freeform 2"/>
          <p:cNvSpPr/>
          <p:nvPr/>
        </p:nvSpPr>
        <p:spPr>
          <a:xfrm>
            <a:off x="2438400" y="1733550"/>
            <a:ext cx="4267200" cy="2667000"/>
          </a:xfrm>
          <a:custGeom>
            <a:avLst/>
            <a:gdLst>
              <a:gd name="connsiteX0" fmla="*/ 0 w 4056434"/>
              <a:gd name="connsiteY0" fmla="*/ 2645923 h 2645923"/>
              <a:gd name="connsiteX1" fmla="*/ 914400 w 4056434"/>
              <a:gd name="connsiteY1" fmla="*/ 2159540 h 2645923"/>
              <a:gd name="connsiteX2" fmla="*/ 2529191 w 4056434"/>
              <a:gd name="connsiteY2" fmla="*/ 992221 h 2645923"/>
              <a:gd name="connsiteX3" fmla="*/ 3599234 w 4056434"/>
              <a:gd name="connsiteY3" fmla="*/ 321013 h 2645923"/>
              <a:gd name="connsiteX4" fmla="*/ 4056434 w 4056434"/>
              <a:gd name="connsiteY4" fmla="*/ 0 h 2645923"/>
              <a:gd name="connsiteX5" fmla="*/ 4056434 w 4056434"/>
              <a:gd name="connsiteY5" fmla="*/ 0 h 2645923"/>
              <a:gd name="connsiteX6" fmla="*/ 4056434 w 4056434"/>
              <a:gd name="connsiteY6" fmla="*/ 0 h 26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434" h="2645923">
                <a:moveTo>
                  <a:pt x="0" y="2645923"/>
                </a:moveTo>
                <a:cubicBezTo>
                  <a:pt x="246434" y="2540540"/>
                  <a:pt x="492868" y="2435157"/>
                  <a:pt x="914400" y="2159540"/>
                </a:cubicBezTo>
                <a:cubicBezTo>
                  <a:pt x="1335932" y="1883923"/>
                  <a:pt x="2081719" y="1298642"/>
                  <a:pt x="2529191" y="992221"/>
                </a:cubicBezTo>
                <a:cubicBezTo>
                  <a:pt x="2976663" y="685800"/>
                  <a:pt x="3344694" y="486383"/>
                  <a:pt x="3599234" y="321013"/>
                </a:cubicBezTo>
                <a:cubicBezTo>
                  <a:pt x="3853775" y="155643"/>
                  <a:pt x="4056434" y="0"/>
                  <a:pt x="4056434" y="0"/>
                </a:cubicBezTo>
                <a:lnTo>
                  <a:pt x="4056434" y="0"/>
                </a:lnTo>
                <a:lnTo>
                  <a:pt x="405643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5" name="TextBox 4"/>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40:25</a:t>
            </a:r>
            <a:endParaRPr lang="en-US" dirty="0">
              <a:solidFill>
                <a:srgbClr val="FF0000"/>
              </a:solidFill>
            </a:endParaRPr>
          </a:p>
        </p:txBody>
      </p:sp>
    </p:spTree>
    <p:extLst>
      <p:ext uri="{BB962C8B-B14F-4D97-AF65-F5344CB8AC3E}">
        <p14:creationId xmlns:p14="http://schemas.microsoft.com/office/powerpoint/2010/main" val="4252409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2512" y="452437"/>
            <a:ext cx="7038975" cy="4238625"/>
          </a:xfrm>
          <a:prstGeom prst="rect">
            <a:avLst/>
          </a:prstGeom>
        </p:spPr>
      </p:pic>
      <p:sp>
        <p:nvSpPr>
          <p:cNvPr id="7" name="TextBox 6"/>
          <p:cNvSpPr txBox="1"/>
          <p:nvPr/>
        </p:nvSpPr>
        <p:spPr>
          <a:xfrm>
            <a:off x="5867400" y="4789538"/>
            <a:ext cx="3230372" cy="246221"/>
          </a:xfrm>
          <a:prstGeom prst="rect">
            <a:avLst/>
          </a:prstGeom>
          <a:noFill/>
        </p:spPr>
        <p:txBody>
          <a:bodyPr wrap="none" rtlCol="0">
            <a:spAutoFit/>
          </a:bodyPr>
          <a:lstStyle/>
          <a:p>
            <a:r>
              <a:rPr lang="en-US" sz="1000" dirty="0" smtClean="0"/>
              <a:t>Source: St. Louis Fed </a:t>
            </a:r>
            <a:r>
              <a:rPr lang="en-US" sz="1000" i="1" dirty="0" smtClean="0"/>
              <a:t>Monetary Trends</a:t>
            </a:r>
            <a:r>
              <a:rPr lang="en-US" sz="1000" dirty="0" smtClean="0"/>
              <a:t>, 14 April 2015</a:t>
            </a:r>
            <a:endParaRPr lang="en-US" sz="1000" dirty="0"/>
          </a:p>
        </p:txBody>
      </p:sp>
      <p:sp>
        <p:nvSpPr>
          <p:cNvPr id="8" name="Rectangle 7"/>
          <p:cNvSpPr/>
          <p:nvPr/>
        </p:nvSpPr>
        <p:spPr>
          <a:xfrm>
            <a:off x="4495800" y="209550"/>
            <a:ext cx="3505202" cy="3238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Arial" panose="020B0604020202020204" pitchFamily="34" charset="0"/>
                <a:cs typeface="Arial" panose="020B0604020202020204" pitchFamily="34" charset="0"/>
              </a:rPr>
              <a:t>Zero interest rate policy + QE</a:t>
            </a:r>
            <a:endParaRPr lang="en-US" i="1" dirty="0">
              <a:solidFill>
                <a:schemeClr val="tx1"/>
              </a:solidFill>
              <a:latin typeface="Arial" panose="020B0604020202020204" pitchFamily="34" charset="0"/>
              <a:cs typeface="Arial" panose="020B0604020202020204" pitchFamily="34" charset="0"/>
            </a:endParaRPr>
          </a:p>
        </p:txBody>
      </p:sp>
      <p:sp>
        <p:nvSpPr>
          <p:cNvPr id="10" name="Left Brace 9"/>
          <p:cNvSpPr/>
          <p:nvPr/>
        </p:nvSpPr>
        <p:spPr>
          <a:xfrm rot="5400000">
            <a:off x="5648325" y="-1076325"/>
            <a:ext cx="590550" cy="3810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chemeClr val="tx1"/>
                </a:solidFill>
              </a:ln>
            </a:endParaRPr>
          </a:p>
        </p:txBody>
      </p:sp>
      <p:sp>
        <p:nvSpPr>
          <p:cNvPr id="9" name="Oval 8"/>
          <p:cNvSpPr/>
          <p:nvPr/>
        </p:nvSpPr>
        <p:spPr>
          <a:xfrm>
            <a:off x="5943600" y="409575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123966" y="4396861"/>
            <a:ext cx="838200" cy="369332"/>
          </a:xfrm>
          <a:prstGeom prst="rect">
            <a:avLst/>
          </a:prstGeom>
          <a:noFill/>
        </p:spPr>
        <p:txBody>
          <a:bodyPr wrap="square" rtlCol="0">
            <a:spAutoFit/>
          </a:bodyPr>
          <a:lstStyle/>
          <a:p>
            <a:r>
              <a:rPr lang="en-US" dirty="0" smtClean="0">
                <a:solidFill>
                  <a:srgbClr val="FF0000"/>
                </a:solidFill>
              </a:rPr>
              <a:t>43:10</a:t>
            </a:r>
            <a:endParaRPr lang="en-US" dirty="0">
              <a:solidFill>
                <a:srgbClr val="FF0000"/>
              </a:solidFill>
            </a:endParaRPr>
          </a:p>
        </p:txBody>
      </p:sp>
    </p:spTree>
    <p:extLst>
      <p:ext uri="{BB962C8B-B14F-4D97-AF65-F5344CB8AC3E}">
        <p14:creationId xmlns:p14="http://schemas.microsoft.com/office/powerpoint/2010/main" val="1108124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Dangers of interest rates too low for too long</a:t>
            </a:r>
            <a:endParaRPr lang="en-US" sz="3200" dirty="0">
              <a:solidFill>
                <a:schemeClr val="bg1">
                  <a:lumMod val="50000"/>
                </a:schemeClr>
              </a:solidFill>
            </a:endParaRPr>
          </a:p>
        </p:txBody>
      </p:sp>
      <p:sp>
        <p:nvSpPr>
          <p:cNvPr id="3" name="Content Placeholder 2"/>
          <p:cNvSpPr>
            <a:spLocks noGrp="1"/>
          </p:cNvSpPr>
          <p:nvPr>
            <p:ph idx="1"/>
          </p:nvPr>
        </p:nvSpPr>
        <p:spPr>
          <a:xfrm>
            <a:off x="301625" y="1563624"/>
            <a:ext cx="8503920" cy="3446526"/>
          </a:xfrm>
        </p:spPr>
        <p:txBody>
          <a:bodyPr/>
          <a:lstStyle/>
          <a:p>
            <a:r>
              <a:rPr lang="en-US" sz="1800" dirty="0"/>
              <a:t>Failure to clear out </a:t>
            </a:r>
            <a:r>
              <a:rPr lang="en-US" sz="1800" dirty="0" smtClean="0"/>
              <a:t>dead </a:t>
            </a:r>
            <a:r>
              <a:rPr lang="en-US" sz="1800" dirty="0"/>
              <a:t>wood </a:t>
            </a:r>
            <a:r>
              <a:rPr lang="en-US" sz="1800" dirty="0" smtClean="0">
                <a:sym typeface="Wingdings" panose="05000000000000000000" pitchFamily="2" charset="2"/>
              </a:rPr>
              <a:t> “</a:t>
            </a:r>
            <a:r>
              <a:rPr lang="en-US" sz="1800" dirty="0" smtClean="0"/>
              <a:t>Zombie” finance, slow growth </a:t>
            </a:r>
            <a:endParaRPr lang="en-US" sz="1800" dirty="0"/>
          </a:p>
          <a:p>
            <a:pPr lvl="1"/>
            <a:r>
              <a:rPr lang="en-US" sz="1400" dirty="0" smtClean="0"/>
              <a:t>Zombie </a:t>
            </a:r>
            <a:r>
              <a:rPr lang="en-US" sz="1400" dirty="0"/>
              <a:t>banks stay </a:t>
            </a:r>
            <a:r>
              <a:rPr lang="en-US" sz="1400" dirty="0" smtClean="0"/>
              <a:t>open at </a:t>
            </a:r>
            <a:r>
              <a:rPr lang="en-US" sz="1400" dirty="0"/>
              <a:t>ultralow interest </a:t>
            </a:r>
            <a:r>
              <a:rPr lang="en-US" sz="1400" dirty="0" smtClean="0"/>
              <a:t>rates</a:t>
            </a:r>
          </a:p>
          <a:p>
            <a:pPr lvl="1"/>
            <a:r>
              <a:rPr lang="en-US" sz="1400" dirty="0" smtClean="0"/>
              <a:t>Zombie banks finance Zombie business firms that “basically </a:t>
            </a:r>
            <a:r>
              <a:rPr lang="en-US" sz="1400" dirty="0"/>
              <a:t>drag </a:t>
            </a:r>
            <a:r>
              <a:rPr lang="en-US" sz="1400" dirty="0" smtClean="0"/>
              <a:t>[other firms] into </a:t>
            </a:r>
            <a:r>
              <a:rPr lang="en-US" sz="1400" dirty="0"/>
              <a:t>the pit. Potential growth decreases. There are all kinds of evidence of this in Japan.” </a:t>
            </a:r>
            <a:r>
              <a:rPr lang="en-US" sz="1400" dirty="0" smtClean="0"/>
              <a:t>--William </a:t>
            </a:r>
            <a:r>
              <a:rPr lang="en-US" sz="1400" dirty="0"/>
              <a:t>R. White, 21 July </a:t>
            </a:r>
            <a:r>
              <a:rPr lang="en-US" sz="1400" dirty="0" smtClean="0"/>
              <a:t>2014</a:t>
            </a:r>
            <a:endParaRPr lang="en-US" sz="1400" dirty="0"/>
          </a:p>
          <a:p>
            <a:r>
              <a:rPr lang="en-US" sz="1800" dirty="0" smtClean="0"/>
              <a:t>New asset-price/credit bubble, setting stage for next crisis </a:t>
            </a:r>
            <a:endParaRPr lang="en-US" sz="1800" dirty="0"/>
          </a:p>
          <a:p>
            <a:pPr lvl="1"/>
            <a:r>
              <a:rPr lang="en-US" sz="1400" dirty="0" smtClean="0"/>
              <a:t>Stock </a:t>
            </a:r>
            <a:r>
              <a:rPr lang="en-US" sz="1400" dirty="0"/>
              <a:t>markets </a:t>
            </a:r>
            <a:r>
              <a:rPr lang="en-US" sz="1400" dirty="0" smtClean="0"/>
              <a:t>at </a:t>
            </a:r>
            <a:r>
              <a:rPr lang="en-US" sz="1400" dirty="0"/>
              <a:t>record high </a:t>
            </a:r>
            <a:r>
              <a:rPr lang="en-US" sz="1400" dirty="0" smtClean="0"/>
              <a:t>levels</a:t>
            </a:r>
          </a:p>
          <a:p>
            <a:pPr lvl="1"/>
            <a:r>
              <a:rPr lang="en-US" sz="1400" dirty="0" smtClean="0"/>
              <a:t>W. R. White: “For the G-20, the total debt the non-financial private sector climbed about 30% since the crisis.”</a:t>
            </a:r>
          </a:p>
          <a:p>
            <a:r>
              <a:rPr lang="en-US" sz="1800" dirty="0" smtClean="0"/>
              <a:t>Lax fiscal discipline </a:t>
            </a:r>
          </a:p>
          <a:p>
            <a:pPr lvl="1"/>
            <a:r>
              <a:rPr lang="en-US" sz="1400" dirty="0" smtClean="0"/>
              <a:t>At ultralow rates, spendthrift governments can pile up debt painlessly</a:t>
            </a:r>
          </a:p>
          <a:p>
            <a:pPr lvl="1"/>
            <a:r>
              <a:rPr lang="en-US" sz="1400" dirty="0" smtClean="0"/>
              <a:t>When rates return to normal, danger of Greek-style debt tra</a:t>
            </a:r>
            <a:r>
              <a:rPr lang="en-US" sz="1400" dirty="0"/>
              <a:t>p</a:t>
            </a:r>
          </a:p>
          <a:p>
            <a:pPr lvl="1"/>
            <a:endParaRPr lang="en-US" sz="1400" dirty="0"/>
          </a:p>
          <a:p>
            <a:pPr lvl="1"/>
            <a:endParaRPr lang="en-US" sz="1400" dirty="0"/>
          </a:p>
          <a:p>
            <a:pPr lvl="1"/>
            <a:endParaRPr lang="en-US" sz="1400" dirty="0"/>
          </a:p>
          <a:p>
            <a:endParaRPr lang="en-US" sz="2000" dirty="0"/>
          </a:p>
        </p:txBody>
      </p:sp>
      <p:sp>
        <p:nvSpPr>
          <p:cNvPr id="4" name="TextBox 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46:25</a:t>
            </a:r>
            <a:endParaRPr lang="en-US" dirty="0">
              <a:solidFill>
                <a:srgbClr val="FF0000"/>
              </a:solidFill>
            </a:endParaRPr>
          </a:p>
        </p:txBody>
      </p:sp>
    </p:spTree>
    <p:extLst>
      <p:ext uri="{BB962C8B-B14F-4D97-AF65-F5344CB8AC3E}">
        <p14:creationId xmlns:p14="http://schemas.microsoft.com/office/powerpoint/2010/main" val="3269287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chemeClr val="bg1">
                    <a:lumMod val="50000"/>
                  </a:schemeClr>
                </a:solidFill>
              </a:rPr>
              <a:t>Interest on Excess Reserves + QE</a:t>
            </a:r>
            <a:endParaRPr lang="en-US" sz="3200" dirty="0">
              <a:solidFill>
                <a:schemeClr val="bg1">
                  <a:lumMod val="50000"/>
                </a:schemeClr>
              </a:solidFill>
            </a:endParaRPr>
          </a:p>
        </p:txBody>
      </p:sp>
      <p:sp>
        <p:nvSpPr>
          <p:cNvPr id="4" name="Content Placeholder 3"/>
          <p:cNvSpPr>
            <a:spLocks noGrp="1"/>
          </p:cNvSpPr>
          <p:nvPr>
            <p:ph idx="1"/>
          </p:nvPr>
        </p:nvSpPr>
        <p:spPr>
          <a:xfrm>
            <a:off x="301752" y="1657350"/>
            <a:ext cx="8503920" cy="2916936"/>
          </a:xfrm>
        </p:spPr>
        <p:txBody>
          <a:bodyPr/>
          <a:lstStyle/>
          <a:p>
            <a:r>
              <a:rPr lang="en-US" sz="1800" dirty="0" err="1" smtClean="0"/>
              <a:t>BoG</a:t>
            </a:r>
            <a:r>
              <a:rPr lang="en-US" sz="1800" dirty="0" smtClean="0"/>
              <a:t> press release, 6 Oct. 2008: “</a:t>
            </a:r>
            <a:r>
              <a:rPr lang="en-US" sz="1800" dirty="0"/>
              <a:t>The payment of interest on excess reserves will permit the Federal Reserve to expand its balance sheet as </a:t>
            </a:r>
            <a:r>
              <a:rPr lang="en-US" sz="1800" dirty="0" smtClean="0"/>
              <a:t>necessary”</a:t>
            </a:r>
            <a:r>
              <a:rPr lang="en-US" sz="1800" dirty="0"/>
              <a:t> </a:t>
            </a:r>
            <a:endParaRPr lang="en-US" sz="1800" dirty="0" smtClean="0"/>
          </a:p>
          <a:p>
            <a:pPr lvl="1"/>
            <a:r>
              <a:rPr lang="en-US" sz="1600" dirty="0" smtClean="0"/>
              <a:t>Between the lines:  without corresponding expansion in M2 or the price level</a:t>
            </a:r>
          </a:p>
          <a:p>
            <a:pPr lvl="1"/>
            <a:r>
              <a:rPr lang="en-US" sz="1600" dirty="0" smtClean="0"/>
              <a:t>Not a coincidence that IOER and QE1 began together </a:t>
            </a:r>
          </a:p>
          <a:p>
            <a:pPr eaLnBrk="1" hangingPunct="1">
              <a:defRPr/>
            </a:pPr>
            <a:r>
              <a:rPr lang="en-US" sz="1800" dirty="0" smtClean="0"/>
              <a:t>If it didn’t raise the M2 path, because sterilized by IOER, what was </a:t>
            </a:r>
            <a:r>
              <a:rPr lang="en-US" sz="1800" dirty="0"/>
              <a:t>the point of QE? </a:t>
            </a:r>
            <a:endParaRPr lang="en-US" sz="1800" dirty="0" smtClean="0"/>
          </a:p>
          <a:p>
            <a:pPr lvl="1" eaLnBrk="1" hangingPunct="1">
              <a:defRPr/>
            </a:pPr>
            <a:r>
              <a:rPr lang="en-US" sz="1600" b="1" dirty="0" smtClean="0"/>
              <a:t>Credit </a:t>
            </a:r>
            <a:r>
              <a:rPr lang="en-US" sz="1600" b="1" dirty="0"/>
              <a:t>allocation </a:t>
            </a:r>
            <a:r>
              <a:rPr lang="en-US" sz="1600" dirty="0"/>
              <a:t>-- to raise </a:t>
            </a:r>
            <a:r>
              <a:rPr lang="en-US" sz="1600" dirty="0" smtClean="0"/>
              <a:t>relative MBS prices</a:t>
            </a:r>
            <a:endParaRPr lang="en-US" sz="1600" dirty="0"/>
          </a:p>
          <a:p>
            <a:pPr lvl="1"/>
            <a:r>
              <a:rPr lang="en-US" sz="1600" b="1" dirty="0"/>
              <a:t>Disguised fiscal </a:t>
            </a:r>
            <a:r>
              <a:rPr lang="en-US" sz="1600" b="1" dirty="0" smtClean="0"/>
              <a:t>policy</a:t>
            </a:r>
            <a:r>
              <a:rPr lang="en-US" sz="1600" dirty="0" smtClean="0"/>
              <a:t>: </a:t>
            </a:r>
            <a:r>
              <a:rPr lang="en-US" sz="1600" dirty="0"/>
              <a:t>outside the debt ceiling limit, </a:t>
            </a:r>
            <a:r>
              <a:rPr lang="en-US" sz="1600" dirty="0" smtClean="0"/>
              <a:t>without Congressional vote</a:t>
            </a:r>
          </a:p>
          <a:p>
            <a:endParaRPr lang="en-US" sz="2000" dirty="0" smtClean="0"/>
          </a:p>
          <a:p>
            <a:endParaRPr lang="en-US" sz="1900" dirty="0" smtClean="0"/>
          </a:p>
        </p:txBody>
      </p:sp>
      <p:sp>
        <p:nvSpPr>
          <p:cNvPr id="5" name="TextBox 4"/>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48:30</a:t>
            </a:r>
            <a:endParaRPr lang="en-US" dirty="0">
              <a:solidFill>
                <a:srgbClr val="FF0000"/>
              </a:solidFill>
            </a:endParaRPr>
          </a:p>
        </p:txBody>
      </p:sp>
    </p:spTree>
    <p:extLst>
      <p:ext uri="{BB962C8B-B14F-4D97-AF65-F5344CB8AC3E}">
        <p14:creationId xmlns:p14="http://schemas.microsoft.com/office/powerpoint/2010/main" val="546640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263612"/>
            <a:ext cx="7918704" cy="1124712"/>
          </a:xfrm>
        </p:spPr>
        <p:txBody>
          <a:bodyPr>
            <a:normAutofit/>
          </a:bodyPr>
          <a:lstStyle/>
          <a:p>
            <a:r>
              <a:rPr lang="en-US" sz="3200" dirty="0" smtClean="0">
                <a:solidFill>
                  <a:schemeClr val="bg2">
                    <a:lumMod val="50000"/>
                  </a:schemeClr>
                </a:solidFill>
              </a:rPr>
              <a:t>Fed’s stabilization track record in sum</a:t>
            </a:r>
            <a:endParaRPr lang="en-GB" sz="3200" dirty="0">
              <a:solidFill>
                <a:schemeClr val="bg2">
                  <a:lumMod val="50000"/>
                </a:schemeClr>
              </a:solidFill>
            </a:endParaRPr>
          </a:p>
        </p:txBody>
      </p:sp>
      <p:sp>
        <p:nvSpPr>
          <p:cNvPr id="69635" name="Rectangle 3"/>
          <p:cNvSpPr>
            <a:spLocks noGrp="1" noChangeArrowheads="1"/>
          </p:cNvSpPr>
          <p:nvPr>
            <p:ph idx="1"/>
          </p:nvPr>
        </p:nvSpPr>
        <p:spPr>
          <a:xfrm>
            <a:off x="533400" y="1456134"/>
            <a:ext cx="4447361" cy="3118151"/>
          </a:xfrm>
        </p:spPr>
        <p:txBody>
          <a:bodyPr>
            <a:normAutofit lnSpcReduction="10000"/>
          </a:bodyPr>
          <a:lstStyle/>
          <a:p>
            <a:pPr>
              <a:lnSpc>
                <a:spcPct val="90000"/>
              </a:lnSpc>
            </a:pPr>
            <a:r>
              <a:rPr lang="en-US" sz="1600" dirty="0"/>
              <a:t>Success </a:t>
            </a:r>
            <a:r>
              <a:rPr lang="en-US" sz="1600" dirty="0" smtClean="0"/>
              <a:t>requires the Fed to stabilize aggregate spending, i.e. to vary M in response to money hoarding faster than market prices adjust</a:t>
            </a:r>
            <a:endParaRPr lang="en-US" sz="1600" dirty="0"/>
          </a:p>
          <a:p>
            <a:pPr>
              <a:lnSpc>
                <a:spcPct val="90000"/>
              </a:lnSpc>
            </a:pPr>
            <a:r>
              <a:rPr lang="en-US" sz="1600" dirty="0" smtClean="0"/>
              <a:t>Limited ability to forecast hoarding has made changes </a:t>
            </a:r>
            <a:r>
              <a:rPr lang="en-US" sz="1600" dirty="0"/>
              <a:t>in </a:t>
            </a:r>
            <a:r>
              <a:rPr lang="en-US" sz="1600" dirty="0" smtClean="0"/>
              <a:t>M growth in practice</a:t>
            </a:r>
            <a:endParaRPr lang="en-US" sz="1600" dirty="0"/>
          </a:p>
          <a:p>
            <a:pPr lvl="1">
              <a:lnSpc>
                <a:spcPct val="90000"/>
              </a:lnSpc>
            </a:pPr>
            <a:r>
              <a:rPr lang="en-US" sz="1600" dirty="0"/>
              <a:t>poorly </a:t>
            </a:r>
            <a:r>
              <a:rPr lang="en-US" sz="1600" dirty="0" smtClean="0"/>
              <a:t>timed</a:t>
            </a:r>
            <a:endParaRPr lang="en-US" sz="1600" dirty="0"/>
          </a:p>
          <a:p>
            <a:pPr lvl="1">
              <a:lnSpc>
                <a:spcPct val="90000"/>
              </a:lnSpc>
            </a:pPr>
            <a:r>
              <a:rPr lang="en-US" sz="1600" dirty="0"/>
              <a:t>the wrong size</a:t>
            </a:r>
          </a:p>
          <a:p>
            <a:pPr lvl="1">
              <a:lnSpc>
                <a:spcPct val="90000"/>
              </a:lnSpc>
            </a:pPr>
            <a:r>
              <a:rPr lang="en-US" sz="1600" dirty="0" smtClean="0"/>
              <a:t>E.g. expansion too little, too late to stop 2009 deflation</a:t>
            </a:r>
            <a:endParaRPr lang="el-GR" sz="1600" dirty="0"/>
          </a:p>
          <a:p>
            <a:pPr>
              <a:lnSpc>
                <a:spcPct val="90000"/>
              </a:lnSpc>
            </a:pPr>
            <a:r>
              <a:rPr lang="en-US" sz="1600" dirty="0" smtClean="0"/>
              <a:t>Yellen Fed may tighten too little, too late to stop next upswing in inflation</a:t>
            </a:r>
            <a:endParaRPr lang="en-GB" sz="1600" dirty="0"/>
          </a:p>
        </p:txBody>
      </p:sp>
      <p:sp>
        <p:nvSpPr>
          <p:cNvPr id="69636" name="Line 4"/>
          <p:cNvSpPr>
            <a:spLocks noChangeShapeType="1"/>
          </p:cNvSpPr>
          <p:nvPr/>
        </p:nvSpPr>
        <p:spPr bwMode="auto">
          <a:xfrm>
            <a:off x="5543550" y="1428750"/>
            <a:ext cx="0" cy="2228850"/>
          </a:xfrm>
          <a:prstGeom prst="line">
            <a:avLst/>
          </a:prstGeom>
          <a:noFill/>
          <a:ln w="28575">
            <a:solidFill>
              <a:schemeClr val="tx1"/>
            </a:solidFill>
            <a:round/>
            <a:headEnd/>
            <a:tailEnd/>
          </a:ln>
          <a:effectLst/>
        </p:spPr>
        <p:txBody>
          <a:bodyPr/>
          <a:lstStyle/>
          <a:p>
            <a:endParaRPr lang="en-US"/>
          </a:p>
        </p:txBody>
      </p:sp>
      <p:sp>
        <p:nvSpPr>
          <p:cNvPr id="69637" name="Line 5"/>
          <p:cNvSpPr>
            <a:spLocks noChangeShapeType="1"/>
          </p:cNvSpPr>
          <p:nvPr/>
        </p:nvSpPr>
        <p:spPr bwMode="auto">
          <a:xfrm>
            <a:off x="5543550" y="3657600"/>
            <a:ext cx="2343150" cy="0"/>
          </a:xfrm>
          <a:prstGeom prst="line">
            <a:avLst/>
          </a:prstGeom>
          <a:noFill/>
          <a:ln w="28575">
            <a:solidFill>
              <a:schemeClr val="tx1"/>
            </a:solidFill>
            <a:round/>
            <a:headEnd/>
            <a:tailEnd/>
          </a:ln>
          <a:effectLst/>
        </p:spPr>
        <p:txBody>
          <a:bodyPr/>
          <a:lstStyle/>
          <a:p>
            <a:endParaRPr lang="en-US"/>
          </a:p>
        </p:txBody>
      </p:sp>
      <p:sp>
        <p:nvSpPr>
          <p:cNvPr id="69638" name="Freeform 6"/>
          <p:cNvSpPr>
            <a:spLocks/>
          </p:cNvSpPr>
          <p:nvPr/>
        </p:nvSpPr>
        <p:spPr bwMode="auto">
          <a:xfrm>
            <a:off x="5600700" y="1885950"/>
            <a:ext cx="2171700" cy="1257300"/>
          </a:xfrm>
          <a:custGeom>
            <a:avLst/>
            <a:gdLst/>
            <a:ahLst/>
            <a:cxnLst>
              <a:cxn ang="0">
                <a:pos x="0" y="1056"/>
              </a:cxn>
              <a:cxn ang="0">
                <a:pos x="336" y="672"/>
              </a:cxn>
              <a:cxn ang="0">
                <a:pos x="816" y="768"/>
              </a:cxn>
              <a:cxn ang="0">
                <a:pos x="1296" y="336"/>
              </a:cxn>
              <a:cxn ang="0">
                <a:pos x="1584" y="432"/>
              </a:cxn>
              <a:cxn ang="0">
                <a:pos x="1824" y="0"/>
              </a:cxn>
            </a:cxnLst>
            <a:rect l="0" t="0" r="r" b="b"/>
            <a:pathLst>
              <a:path w="1824" h="1056">
                <a:moveTo>
                  <a:pt x="0" y="1056"/>
                </a:moveTo>
                <a:cubicBezTo>
                  <a:pt x="100" y="888"/>
                  <a:pt x="200" y="720"/>
                  <a:pt x="336" y="672"/>
                </a:cubicBezTo>
                <a:cubicBezTo>
                  <a:pt x="472" y="624"/>
                  <a:pt x="656" y="824"/>
                  <a:pt x="816" y="768"/>
                </a:cubicBezTo>
                <a:cubicBezTo>
                  <a:pt x="976" y="712"/>
                  <a:pt x="1168" y="392"/>
                  <a:pt x="1296" y="336"/>
                </a:cubicBezTo>
                <a:cubicBezTo>
                  <a:pt x="1424" y="280"/>
                  <a:pt x="1496" y="488"/>
                  <a:pt x="1584" y="432"/>
                </a:cubicBezTo>
                <a:cubicBezTo>
                  <a:pt x="1672" y="376"/>
                  <a:pt x="1784" y="72"/>
                  <a:pt x="1824" y="0"/>
                </a:cubicBezTo>
              </a:path>
            </a:pathLst>
          </a:custGeom>
          <a:noFill/>
          <a:ln w="28575" cmpd="sng">
            <a:solidFill>
              <a:srgbClr val="FF3300"/>
            </a:solidFill>
            <a:round/>
            <a:headEnd/>
            <a:tailEnd/>
          </a:ln>
          <a:effectLst/>
        </p:spPr>
        <p:txBody>
          <a:bodyPr/>
          <a:lstStyle/>
          <a:p>
            <a:endParaRPr lang="en-US"/>
          </a:p>
        </p:txBody>
      </p:sp>
      <p:sp>
        <p:nvSpPr>
          <p:cNvPr id="69639" name="Line 7"/>
          <p:cNvSpPr>
            <a:spLocks noChangeShapeType="1"/>
          </p:cNvSpPr>
          <p:nvPr/>
        </p:nvSpPr>
        <p:spPr bwMode="auto">
          <a:xfrm flipV="1">
            <a:off x="5543550" y="2114550"/>
            <a:ext cx="2228850" cy="914400"/>
          </a:xfrm>
          <a:prstGeom prst="line">
            <a:avLst/>
          </a:prstGeom>
          <a:noFill/>
          <a:ln w="9525">
            <a:solidFill>
              <a:schemeClr val="tx1"/>
            </a:solidFill>
            <a:prstDash val="dash"/>
            <a:round/>
            <a:headEnd/>
            <a:tailEnd/>
          </a:ln>
          <a:effectLst/>
        </p:spPr>
        <p:txBody>
          <a:bodyPr/>
          <a:lstStyle/>
          <a:p>
            <a:endParaRPr lang="en-US"/>
          </a:p>
        </p:txBody>
      </p:sp>
      <p:sp>
        <p:nvSpPr>
          <p:cNvPr id="69640" name="Text Box 8"/>
          <p:cNvSpPr txBox="1">
            <a:spLocks noChangeArrowheads="1"/>
          </p:cNvSpPr>
          <p:nvPr/>
        </p:nvSpPr>
        <p:spPr bwMode="auto">
          <a:xfrm>
            <a:off x="6217444" y="1456135"/>
            <a:ext cx="1774845" cy="369332"/>
          </a:xfrm>
          <a:prstGeom prst="rect">
            <a:avLst/>
          </a:prstGeom>
          <a:noFill/>
          <a:ln w="9525">
            <a:noFill/>
            <a:miter lim="800000"/>
            <a:headEnd/>
            <a:tailEnd/>
          </a:ln>
          <a:effectLst/>
        </p:spPr>
        <p:txBody>
          <a:bodyPr wrap="none">
            <a:spAutoFit/>
          </a:bodyPr>
          <a:lstStyle/>
          <a:p>
            <a:r>
              <a:rPr lang="en-US">
                <a:solidFill>
                  <a:srgbClr val="FF3300"/>
                </a:solidFill>
              </a:rPr>
              <a:t>steady M policy</a:t>
            </a:r>
          </a:p>
        </p:txBody>
      </p:sp>
      <p:sp>
        <p:nvSpPr>
          <p:cNvPr id="69641" name="Text Box 9"/>
          <p:cNvSpPr txBox="1">
            <a:spLocks noChangeArrowheads="1"/>
          </p:cNvSpPr>
          <p:nvPr/>
        </p:nvSpPr>
        <p:spPr bwMode="auto">
          <a:xfrm>
            <a:off x="6515100" y="2971800"/>
            <a:ext cx="1608133" cy="646331"/>
          </a:xfrm>
          <a:prstGeom prst="rect">
            <a:avLst/>
          </a:prstGeom>
          <a:noFill/>
          <a:ln w="9525">
            <a:noFill/>
            <a:miter lim="800000"/>
            <a:headEnd/>
            <a:tailEnd/>
          </a:ln>
          <a:effectLst/>
        </p:spPr>
        <p:txBody>
          <a:bodyPr wrap="none">
            <a:spAutoFit/>
          </a:bodyPr>
          <a:lstStyle/>
          <a:p>
            <a:r>
              <a:rPr lang="en-US">
                <a:solidFill>
                  <a:schemeClr val="tx2"/>
                </a:solidFill>
              </a:rPr>
              <a:t>poorly timed</a:t>
            </a:r>
          </a:p>
          <a:p>
            <a:r>
              <a:rPr lang="en-US">
                <a:solidFill>
                  <a:schemeClr val="tx2"/>
                </a:solidFill>
              </a:rPr>
              <a:t>stop-go policy</a:t>
            </a:r>
          </a:p>
        </p:txBody>
      </p:sp>
      <p:sp>
        <p:nvSpPr>
          <p:cNvPr id="69642" name="Line 10"/>
          <p:cNvSpPr>
            <a:spLocks noChangeShapeType="1"/>
          </p:cNvSpPr>
          <p:nvPr/>
        </p:nvSpPr>
        <p:spPr bwMode="auto">
          <a:xfrm>
            <a:off x="7372350" y="1657350"/>
            <a:ext cx="285750" cy="342900"/>
          </a:xfrm>
          <a:prstGeom prst="line">
            <a:avLst/>
          </a:prstGeom>
          <a:noFill/>
          <a:ln w="9525">
            <a:solidFill>
              <a:srgbClr val="FF3300"/>
            </a:solidFill>
            <a:round/>
            <a:headEnd/>
            <a:tailEnd type="triangle" w="med" len="med"/>
          </a:ln>
          <a:effectLst/>
        </p:spPr>
        <p:txBody>
          <a:bodyPr/>
          <a:lstStyle/>
          <a:p>
            <a:endParaRPr lang="en-US"/>
          </a:p>
        </p:txBody>
      </p:sp>
      <p:sp>
        <p:nvSpPr>
          <p:cNvPr id="69643" name="Text Box 11"/>
          <p:cNvSpPr txBox="1">
            <a:spLocks noChangeArrowheads="1"/>
          </p:cNvSpPr>
          <p:nvPr/>
        </p:nvSpPr>
        <p:spPr bwMode="auto">
          <a:xfrm>
            <a:off x="7246144" y="3684985"/>
            <a:ext cx="620683" cy="369332"/>
          </a:xfrm>
          <a:prstGeom prst="rect">
            <a:avLst/>
          </a:prstGeom>
          <a:noFill/>
          <a:ln w="9525">
            <a:noFill/>
            <a:miter lim="800000"/>
            <a:headEnd/>
            <a:tailEnd/>
          </a:ln>
          <a:effectLst/>
        </p:spPr>
        <p:txBody>
          <a:bodyPr wrap="none">
            <a:spAutoFit/>
          </a:bodyPr>
          <a:lstStyle/>
          <a:p>
            <a:r>
              <a:rPr lang="en-US"/>
              <a:t>time</a:t>
            </a:r>
          </a:p>
        </p:txBody>
      </p:sp>
      <p:sp>
        <p:nvSpPr>
          <p:cNvPr id="69644" name="Text Box 12"/>
          <p:cNvSpPr txBox="1">
            <a:spLocks noChangeArrowheads="1"/>
          </p:cNvSpPr>
          <p:nvPr/>
        </p:nvSpPr>
        <p:spPr bwMode="auto">
          <a:xfrm>
            <a:off x="5314950" y="1428750"/>
            <a:ext cx="300082" cy="369332"/>
          </a:xfrm>
          <a:prstGeom prst="rect">
            <a:avLst/>
          </a:prstGeom>
          <a:noFill/>
          <a:ln w="9525">
            <a:noFill/>
            <a:miter lim="800000"/>
            <a:headEnd/>
            <a:tailEnd/>
          </a:ln>
          <a:effectLst/>
        </p:spPr>
        <p:txBody>
          <a:bodyPr wrap="none">
            <a:spAutoFit/>
          </a:bodyPr>
          <a:lstStyle/>
          <a:p>
            <a:r>
              <a:rPr lang="en-US"/>
              <a:t>y</a:t>
            </a:r>
          </a:p>
        </p:txBody>
      </p:sp>
      <p:sp>
        <p:nvSpPr>
          <p:cNvPr id="69645" name="Freeform 13"/>
          <p:cNvSpPr>
            <a:spLocks/>
          </p:cNvSpPr>
          <p:nvPr/>
        </p:nvSpPr>
        <p:spPr bwMode="auto">
          <a:xfrm>
            <a:off x="5600700" y="1924050"/>
            <a:ext cx="2057400" cy="1276350"/>
          </a:xfrm>
          <a:custGeom>
            <a:avLst/>
            <a:gdLst/>
            <a:ahLst/>
            <a:cxnLst>
              <a:cxn ang="0">
                <a:pos x="0" y="1072"/>
              </a:cxn>
              <a:cxn ang="0">
                <a:pos x="96" y="784"/>
              </a:cxn>
              <a:cxn ang="0">
                <a:pos x="240" y="496"/>
              </a:cxn>
              <a:cxn ang="0">
                <a:pos x="384" y="448"/>
              </a:cxn>
              <a:cxn ang="0">
                <a:pos x="576" y="688"/>
              </a:cxn>
              <a:cxn ang="0">
                <a:pos x="864" y="928"/>
              </a:cxn>
              <a:cxn ang="0">
                <a:pos x="1056" y="640"/>
              </a:cxn>
              <a:cxn ang="0">
                <a:pos x="1248" y="64"/>
              </a:cxn>
              <a:cxn ang="0">
                <a:pos x="1440" y="256"/>
              </a:cxn>
              <a:cxn ang="0">
                <a:pos x="1584" y="592"/>
              </a:cxn>
              <a:cxn ang="0">
                <a:pos x="1728" y="544"/>
              </a:cxn>
            </a:cxnLst>
            <a:rect l="0" t="0" r="r" b="b"/>
            <a:pathLst>
              <a:path w="1728" h="1072">
                <a:moveTo>
                  <a:pt x="0" y="1072"/>
                </a:moveTo>
                <a:cubicBezTo>
                  <a:pt x="28" y="976"/>
                  <a:pt x="56" y="880"/>
                  <a:pt x="96" y="784"/>
                </a:cubicBezTo>
                <a:cubicBezTo>
                  <a:pt x="136" y="688"/>
                  <a:pt x="192" y="552"/>
                  <a:pt x="240" y="496"/>
                </a:cubicBezTo>
                <a:cubicBezTo>
                  <a:pt x="288" y="440"/>
                  <a:pt x="328" y="416"/>
                  <a:pt x="384" y="448"/>
                </a:cubicBezTo>
                <a:cubicBezTo>
                  <a:pt x="440" y="480"/>
                  <a:pt x="496" y="608"/>
                  <a:pt x="576" y="688"/>
                </a:cubicBezTo>
                <a:cubicBezTo>
                  <a:pt x="656" y="768"/>
                  <a:pt x="784" y="936"/>
                  <a:pt x="864" y="928"/>
                </a:cubicBezTo>
                <a:cubicBezTo>
                  <a:pt x="944" y="920"/>
                  <a:pt x="992" y="784"/>
                  <a:pt x="1056" y="640"/>
                </a:cubicBezTo>
                <a:cubicBezTo>
                  <a:pt x="1120" y="496"/>
                  <a:pt x="1184" y="128"/>
                  <a:pt x="1248" y="64"/>
                </a:cubicBezTo>
                <a:cubicBezTo>
                  <a:pt x="1312" y="0"/>
                  <a:pt x="1384" y="168"/>
                  <a:pt x="1440" y="256"/>
                </a:cubicBezTo>
                <a:cubicBezTo>
                  <a:pt x="1496" y="344"/>
                  <a:pt x="1536" y="544"/>
                  <a:pt x="1584" y="592"/>
                </a:cubicBezTo>
                <a:cubicBezTo>
                  <a:pt x="1632" y="640"/>
                  <a:pt x="1704" y="552"/>
                  <a:pt x="1728" y="544"/>
                </a:cubicBezTo>
              </a:path>
            </a:pathLst>
          </a:custGeom>
          <a:noFill/>
          <a:ln w="28575" cmpd="sng">
            <a:solidFill>
              <a:srgbClr val="0070C0"/>
            </a:solidFill>
            <a:round/>
            <a:headEnd/>
            <a:tailEnd/>
          </a:ln>
          <a:effectLst/>
        </p:spPr>
        <p:txBody>
          <a:bodyPr/>
          <a:lstStyle/>
          <a:p>
            <a:endParaRPr lang="en-US"/>
          </a:p>
        </p:txBody>
      </p:sp>
      <p:sp>
        <p:nvSpPr>
          <p:cNvPr id="14" name="TextBox 1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50:15</a:t>
            </a:r>
            <a:endParaRPr lang="en-US" dirty="0">
              <a:solidFill>
                <a:srgbClr val="FF0000"/>
              </a:solidFill>
            </a:endParaRPr>
          </a:p>
        </p:txBody>
      </p:sp>
    </p:spTree>
    <p:extLst>
      <p:ext uri="{BB962C8B-B14F-4D97-AF65-F5344CB8AC3E}">
        <p14:creationId xmlns:p14="http://schemas.microsoft.com/office/powerpoint/2010/main" val="3260324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674" y="685290"/>
            <a:ext cx="7632326" cy="569119"/>
          </a:xfrm>
        </p:spPr>
        <p:txBody>
          <a:bodyPr>
            <a:noAutofit/>
          </a:bodyPr>
          <a:lstStyle/>
          <a:p>
            <a:r>
              <a:rPr lang="en-US" sz="2000" dirty="0" smtClean="0">
                <a:solidFill>
                  <a:schemeClr val="bg1">
                    <a:lumMod val="50000"/>
                  </a:schemeClr>
                </a:solidFill>
              </a:rPr>
              <a:t>By contrast to classical gold standard,</a:t>
            </a:r>
            <a:r>
              <a:rPr lang="en-US" sz="3200" dirty="0" smtClean="0">
                <a:solidFill>
                  <a:schemeClr val="bg1">
                    <a:lumMod val="50000"/>
                  </a:schemeClr>
                </a:solidFill>
              </a:rPr>
              <a:t> </a:t>
            </a:r>
            <a:br>
              <a:rPr lang="en-US" sz="3200" dirty="0" smtClean="0">
                <a:solidFill>
                  <a:schemeClr val="bg1">
                    <a:lumMod val="50000"/>
                  </a:schemeClr>
                </a:solidFill>
              </a:rPr>
            </a:br>
            <a:r>
              <a:rPr lang="en-US" sz="3200" dirty="0" smtClean="0">
                <a:solidFill>
                  <a:schemeClr val="bg1">
                    <a:lumMod val="50000"/>
                  </a:schemeClr>
                </a:solidFill>
              </a:rPr>
              <a:t>The Fed has increased the avg. inflation rate</a:t>
            </a:r>
            <a:endParaRPr lang="en-US" sz="3200" dirty="0">
              <a:solidFill>
                <a:schemeClr val="bg1">
                  <a:lumMod val="50000"/>
                </a:schemeClr>
              </a:solidFill>
            </a:endParaRPr>
          </a:p>
        </p:txBody>
      </p:sp>
      <p:sp>
        <p:nvSpPr>
          <p:cNvPr id="3" name="Content Placeholder 2"/>
          <p:cNvSpPr>
            <a:spLocks noGrp="1"/>
          </p:cNvSpPr>
          <p:nvPr>
            <p:ph idx="1"/>
          </p:nvPr>
        </p:nvSpPr>
        <p:spPr>
          <a:xfrm>
            <a:off x="768096" y="1581150"/>
            <a:ext cx="7290055" cy="3150870"/>
          </a:xfrm>
        </p:spPr>
        <p:txBody>
          <a:bodyPr>
            <a:normAutofit/>
          </a:bodyPr>
          <a:lstStyle/>
          <a:p>
            <a:r>
              <a:rPr lang="en-US" sz="1800" dirty="0" smtClean="0"/>
              <a:t>Pre-Fed gold std., 1879-1914: -0.05% 	Fed, 1971-2013: 4.25%</a:t>
            </a:r>
          </a:p>
        </p:txBody>
      </p:sp>
      <p:pic>
        <p:nvPicPr>
          <p:cNvPr id="106499" name="Picture 3"/>
          <p:cNvPicPr>
            <a:picLocks noChangeAspect="1" noChangeArrowheads="1"/>
          </p:cNvPicPr>
          <p:nvPr/>
        </p:nvPicPr>
        <p:blipFill>
          <a:blip r:embed="rId3" cstate="print"/>
          <a:srcRect l="6667"/>
          <a:stretch>
            <a:fillRect/>
          </a:stretch>
        </p:blipFill>
        <p:spPr bwMode="auto">
          <a:xfrm>
            <a:off x="1219200" y="4743450"/>
            <a:ext cx="7467600" cy="285750"/>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t="52408"/>
          <a:stretch>
            <a:fillRect/>
          </a:stretch>
        </p:blipFill>
        <p:spPr bwMode="auto">
          <a:xfrm>
            <a:off x="152400" y="2114550"/>
            <a:ext cx="8991600" cy="2613714"/>
          </a:xfrm>
          <a:prstGeom prst="rect">
            <a:avLst/>
          </a:prstGeom>
          <a:noFill/>
          <a:ln w="9525">
            <a:noFill/>
            <a:miter lim="800000"/>
            <a:headEnd/>
            <a:tailEnd/>
          </a:ln>
        </p:spPr>
      </p:pic>
      <p:sp>
        <p:nvSpPr>
          <p:cNvPr id="13" name="Rectangle 12"/>
          <p:cNvSpPr/>
          <p:nvPr/>
        </p:nvSpPr>
        <p:spPr>
          <a:xfrm>
            <a:off x="0" y="4686300"/>
            <a:ext cx="1219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58200" y="46863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a:spLocks noChangeArrowheads="1"/>
          </p:cNvSpPr>
          <p:nvPr/>
        </p:nvSpPr>
        <p:spPr bwMode="auto">
          <a:xfrm>
            <a:off x="1828800" y="2514600"/>
            <a:ext cx="1600200" cy="2057400"/>
          </a:xfrm>
          <a:prstGeom prst="rect">
            <a:avLst/>
          </a:prstGeom>
          <a:solidFill>
            <a:srgbClr val="FFFF00">
              <a:alpha val="50999"/>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096000" y="2237601"/>
            <a:ext cx="3742129" cy="276999"/>
          </a:xfrm>
          <a:prstGeom prst="rect">
            <a:avLst/>
          </a:prstGeom>
          <a:noFill/>
        </p:spPr>
        <p:txBody>
          <a:bodyPr wrap="square" rtlCol="0">
            <a:spAutoFit/>
          </a:bodyPr>
          <a:lstStyle/>
          <a:p>
            <a:r>
              <a:rPr lang="en-US" sz="1200" dirty="0" smtClean="0"/>
              <a:t>Source: Selgin, </a:t>
            </a:r>
            <a:r>
              <a:rPr lang="en-US" sz="1200" dirty="0" err="1" smtClean="0"/>
              <a:t>Lastrapes</a:t>
            </a:r>
            <a:r>
              <a:rPr lang="en-US" sz="1200" dirty="0" smtClean="0"/>
              <a:t>, White (2012)</a:t>
            </a:r>
            <a:endParaRPr lang="en-US" sz="1200" dirty="0"/>
          </a:p>
        </p:txBody>
      </p:sp>
      <p:sp>
        <p:nvSpPr>
          <p:cNvPr id="10" name="TextBox 9"/>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52:00</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20950"/>
            <a:ext cx="8305800" cy="569119"/>
          </a:xfrm>
        </p:spPr>
        <p:txBody>
          <a:bodyPr>
            <a:normAutofit fontScale="90000"/>
          </a:bodyPr>
          <a:lstStyle/>
          <a:p>
            <a:r>
              <a:rPr lang="en-US" sz="3200" dirty="0" smtClean="0">
                <a:solidFill>
                  <a:schemeClr val="bg1">
                    <a:lumMod val="50000"/>
                  </a:schemeClr>
                </a:solidFill>
              </a:rPr>
              <a:t>The Fed has increased price level uncertainty</a:t>
            </a:r>
            <a:endParaRPr lang="en-US" sz="3200" dirty="0">
              <a:solidFill>
                <a:schemeClr val="bg1">
                  <a:lumMod val="50000"/>
                </a:schemeClr>
              </a:solidFill>
            </a:endParaRPr>
          </a:p>
        </p:txBody>
      </p:sp>
      <p:pic>
        <p:nvPicPr>
          <p:cNvPr id="107522" name="Picture 2"/>
          <p:cNvPicPr>
            <a:picLocks noChangeAspect="1" noChangeArrowheads="1"/>
          </p:cNvPicPr>
          <p:nvPr/>
        </p:nvPicPr>
        <p:blipFill>
          <a:blip r:embed="rId3" cstate="print"/>
          <a:srcRect t="4066" b="8223"/>
          <a:stretch>
            <a:fillRect/>
          </a:stretch>
        </p:blipFill>
        <p:spPr bwMode="auto">
          <a:xfrm>
            <a:off x="0" y="1428750"/>
            <a:ext cx="8997133" cy="1885950"/>
          </a:xfrm>
          <a:prstGeom prst="rect">
            <a:avLst/>
          </a:prstGeom>
          <a:noFill/>
          <a:ln w="9525">
            <a:noFill/>
            <a:miter lim="800000"/>
            <a:headEnd/>
            <a:tailEnd/>
          </a:ln>
        </p:spPr>
      </p:pic>
      <p:sp>
        <p:nvSpPr>
          <p:cNvPr id="5" name="TextBox 4"/>
          <p:cNvSpPr txBox="1"/>
          <p:nvPr/>
        </p:nvSpPr>
        <p:spPr>
          <a:xfrm>
            <a:off x="152400" y="1200150"/>
            <a:ext cx="8991600" cy="369332"/>
          </a:xfrm>
          <a:prstGeom prst="rect">
            <a:avLst/>
          </a:prstGeom>
          <a:solidFill>
            <a:schemeClr val="bg1"/>
          </a:solidFill>
        </p:spPr>
        <p:txBody>
          <a:bodyPr wrap="square" rtlCol="0">
            <a:spAutoFit/>
          </a:bodyPr>
          <a:lstStyle/>
          <a:p>
            <a:r>
              <a:rPr lang="en-US" dirty="0" smtClean="0"/>
              <a:t>       Price level uncertainty: 6-year rolling std. deviation of the quarterly price level</a:t>
            </a:r>
            <a:endParaRPr lang="en-US" dirty="0"/>
          </a:p>
        </p:txBody>
      </p:sp>
      <p:pic>
        <p:nvPicPr>
          <p:cNvPr id="107523" name="Picture 3"/>
          <p:cNvPicPr>
            <a:picLocks noChangeAspect="1" noChangeArrowheads="1"/>
          </p:cNvPicPr>
          <p:nvPr/>
        </p:nvPicPr>
        <p:blipFill>
          <a:blip r:embed="rId4" cstate="print"/>
          <a:srcRect t="6201"/>
          <a:stretch>
            <a:fillRect/>
          </a:stretch>
        </p:blipFill>
        <p:spPr bwMode="auto">
          <a:xfrm>
            <a:off x="152400" y="3429000"/>
            <a:ext cx="8991600" cy="1714500"/>
          </a:xfrm>
          <a:prstGeom prst="rect">
            <a:avLst/>
          </a:prstGeom>
          <a:noFill/>
          <a:ln w="9525">
            <a:noFill/>
            <a:miter lim="800000"/>
            <a:headEnd/>
            <a:tailEnd/>
          </a:ln>
        </p:spPr>
      </p:pic>
      <p:sp>
        <p:nvSpPr>
          <p:cNvPr id="7" name="TextBox 6"/>
          <p:cNvSpPr txBox="1"/>
          <p:nvPr/>
        </p:nvSpPr>
        <p:spPr>
          <a:xfrm>
            <a:off x="0" y="3314700"/>
            <a:ext cx="9144000" cy="369332"/>
          </a:xfrm>
          <a:prstGeom prst="rect">
            <a:avLst/>
          </a:prstGeom>
          <a:solidFill>
            <a:schemeClr val="bg1"/>
          </a:solidFill>
        </p:spPr>
        <p:txBody>
          <a:bodyPr wrap="square" rtlCol="0">
            <a:spAutoFit/>
          </a:bodyPr>
          <a:lstStyle/>
          <a:p>
            <a:r>
              <a:rPr lang="en-US" dirty="0" smtClean="0"/>
              <a:t>         Conditional variance of price-level forecast errors, 30-year horizon</a:t>
            </a:r>
            <a:endParaRPr lang="en-US" dirty="0"/>
          </a:p>
        </p:txBody>
      </p:sp>
      <p:sp>
        <p:nvSpPr>
          <p:cNvPr id="8" name="TextBox 7"/>
          <p:cNvSpPr txBox="1"/>
          <p:nvPr/>
        </p:nvSpPr>
        <p:spPr>
          <a:xfrm>
            <a:off x="1828801" y="3714750"/>
            <a:ext cx="1018227" cy="369332"/>
          </a:xfrm>
          <a:prstGeom prst="rect">
            <a:avLst/>
          </a:prstGeom>
          <a:noFill/>
        </p:spPr>
        <p:txBody>
          <a:bodyPr wrap="none" rtlCol="0">
            <a:spAutoFit/>
          </a:bodyPr>
          <a:lstStyle/>
          <a:p>
            <a:r>
              <a:rPr lang="en-US" dirty="0" smtClean="0"/>
              <a:t>Pre-Fed</a:t>
            </a:r>
            <a:endParaRPr lang="en-US" dirty="0"/>
          </a:p>
        </p:txBody>
      </p:sp>
      <p:sp>
        <p:nvSpPr>
          <p:cNvPr id="9" name="TextBox 8"/>
          <p:cNvSpPr txBox="1"/>
          <p:nvPr/>
        </p:nvSpPr>
        <p:spPr>
          <a:xfrm>
            <a:off x="6172200" y="3714750"/>
            <a:ext cx="1287532" cy="369332"/>
          </a:xfrm>
          <a:prstGeom prst="rect">
            <a:avLst/>
          </a:prstGeom>
          <a:noFill/>
        </p:spPr>
        <p:txBody>
          <a:bodyPr wrap="none" rtlCol="0">
            <a:spAutoFit/>
          </a:bodyPr>
          <a:lstStyle/>
          <a:p>
            <a:r>
              <a:rPr lang="en-US" dirty="0" smtClean="0"/>
              <a:t>Post-WWII</a:t>
            </a:r>
            <a:endParaRPr lang="en-US" dirty="0"/>
          </a:p>
        </p:txBody>
      </p:sp>
      <p:sp>
        <p:nvSpPr>
          <p:cNvPr id="10" name="TextBox 9"/>
          <p:cNvSpPr txBox="1"/>
          <p:nvPr/>
        </p:nvSpPr>
        <p:spPr>
          <a:xfrm>
            <a:off x="5554271" y="982270"/>
            <a:ext cx="3742129" cy="276999"/>
          </a:xfrm>
          <a:prstGeom prst="rect">
            <a:avLst/>
          </a:prstGeom>
          <a:noFill/>
        </p:spPr>
        <p:txBody>
          <a:bodyPr wrap="square" rtlCol="0">
            <a:spAutoFit/>
          </a:bodyPr>
          <a:lstStyle/>
          <a:p>
            <a:r>
              <a:rPr lang="en-US" sz="1200" dirty="0" smtClean="0"/>
              <a:t>Source: Selgin, </a:t>
            </a:r>
            <a:r>
              <a:rPr lang="en-US" sz="1200" dirty="0" err="1" smtClean="0"/>
              <a:t>Lastrapes</a:t>
            </a:r>
            <a:r>
              <a:rPr lang="en-US" sz="1200" dirty="0" smtClean="0"/>
              <a:t>, White (2012)</a:t>
            </a:r>
            <a:endParaRPr lang="en-US" sz="1200" dirty="0"/>
          </a:p>
        </p:txBody>
      </p:sp>
      <p:sp>
        <p:nvSpPr>
          <p:cNvPr id="11" name="TextBox 10"/>
          <p:cNvSpPr txBox="1"/>
          <p:nvPr/>
        </p:nvSpPr>
        <p:spPr>
          <a:xfrm>
            <a:off x="8382000" y="3187184"/>
            <a:ext cx="838200" cy="369332"/>
          </a:xfrm>
          <a:prstGeom prst="rect">
            <a:avLst/>
          </a:prstGeom>
          <a:noFill/>
        </p:spPr>
        <p:txBody>
          <a:bodyPr wrap="square" rtlCol="0">
            <a:spAutoFit/>
          </a:bodyPr>
          <a:lstStyle/>
          <a:p>
            <a:r>
              <a:rPr lang="en-US" dirty="0" smtClean="0">
                <a:solidFill>
                  <a:srgbClr val="FF0000"/>
                </a:solidFill>
              </a:rPr>
              <a:t>53:20</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8528304" cy="1124712"/>
          </a:xfrm>
        </p:spPr>
        <p:txBody>
          <a:bodyPr>
            <a:normAutofit/>
          </a:bodyPr>
          <a:lstStyle/>
          <a:p>
            <a:r>
              <a:rPr lang="en-US" sz="3200" dirty="0" smtClean="0">
                <a:solidFill>
                  <a:schemeClr val="bg1">
                    <a:lumMod val="50000"/>
                  </a:schemeClr>
                </a:solidFill>
              </a:rPr>
              <a:t>The Fed has not reduced output volatility</a:t>
            </a:r>
            <a:endParaRPr lang="en-US" sz="3200" dirty="0">
              <a:solidFill>
                <a:schemeClr val="bg1">
                  <a:lumMod val="50000"/>
                </a:schemeClr>
              </a:solidFill>
            </a:endParaRPr>
          </a:p>
        </p:txBody>
      </p:sp>
      <p:sp>
        <p:nvSpPr>
          <p:cNvPr id="3" name="Content Placeholder 2"/>
          <p:cNvSpPr>
            <a:spLocks noGrp="1"/>
          </p:cNvSpPr>
          <p:nvPr>
            <p:ph idx="1"/>
          </p:nvPr>
        </p:nvSpPr>
        <p:spPr/>
        <p:txBody>
          <a:bodyPr>
            <a:normAutofit fontScale="92500"/>
          </a:bodyPr>
          <a:lstStyle/>
          <a:p>
            <a:r>
              <a:rPr lang="en-US" sz="1800" dirty="0" smtClean="0"/>
              <a:t>even though US output has become more diversified, with more fiscal “automatic stabilizers,” and </a:t>
            </a:r>
            <a:r>
              <a:rPr lang="en-US" sz="1800" dirty="0"/>
              <a:t>smaller measured </a:t>
            </a:r>
            <a:r>
              <a:rPr lang="en-US" sz="1800" dirty="0" smtClean="0"/>
              <a:t>supply shocks</a:t>
            </a:r>
          </a:p>
          <a:p>
            <a:r>
              <a:rPr lang="en-US" sz="1800" dirty="0" smtClean="0"/>
              <a:t>In response to aggregate demand shocks, Fed has tended to </a:t>
            </a:r>
            <a:r>
              <a:rPr lang="en-US" sz="1800" i="1" dirty="0" smtClean="0"/>
              <a:t>enlarge </a:t>
            </a:r>
            <a:r>
              <a:rPr lang="en-US" sz="1800" dirty="0" smtClean="0"/>
              <a:t>deviations of output by inappropriate monetary policy</a:t>
            </a:r>
          </a:p>
          <a:p>
            <a:r>
              <a:rPr lang="en-US" sz="2000" dirty="0" smtClean="0"/>
              <a:t>Output volatility  (% std. dev. from trend), </a:t>
            </a:r>
            <a:r>
              <a:rPr lang="en-US" sz="2000" dirty="0" err="1" smtClean="0"/>
              <a:t>Romer</a:t>
            </a:r>
            <a:r>
              <a:rPr lang="en-US" sz="2000" dirty="0" smtClean="0"/>
              <a:t> Quarterly GDP </a:t>
            </a:r>
            <a:r>
              <a:rPr lang="en-US" sz="2000" dirty="0" err="1" smtClean="0"/>
              <a:t>ests</a:t>
            </a:r>
            <a:r>
              <a:rPr lang="en-US" sz="2000" dirty="0" smtClean="0"/>
              <a:t>.</a:t>
            </a:r>
          </a:p>
          <a:p>
            <a:pPr>
              <a:buNone/>
            </a:pPr>
            <a:r>
              <a:rPr lang="en-US" sz="2000" dirty="0" smtClean="0"/>
              <a:t> 1869-1914	1915-2009	      1915-1946	1947-2009</a:t>
            </a:r>
          </a:p>
          <a:p>
            <a:pPr>
              <a:buNone/>
            </a:pPr>
            <a:r>
              <a:rPr lang="en-US" sz="2400" dirty="0" smtClean="0"/>
              <a:t>		2.7		    5.7		  9.2		      2.6</a:t>
            </a:r>
          </a:p>
          <a:p>
            <a:pPr>
              <a:buNone/>
            </a:pPr>
            <a:endParaRPr lang="en-US" sz="2400" dirty="0"/>
          </a:p>
        </p:txBody>
      </p:sp>
      <p:sp>
        <p:nvSpPr>
          <p:cNvPr id="4" name="TextBox 3"/>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54:20</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8147304" cy="875538"/>
          </a:xfrm>
        </p:spPr>
        <p:txBody>
          <a:bodyPr>
            <a:normAutofit fontScale="90000"/>
          </a:bodyPr>
          <a:lstStyle/>
          <a:p>
            <a:r>
              <a:rPr lang="en-US" sz="3600" dirty="0" smtClean="0">
                <a:solidFill>
                  <a:schemeClr val="bg1">
                    <a:lumMod val="50000"/>
                  </a:schemeClr>
                </a:solidFill>
              </a:rPr>
              <a:t>The Fed has not reduced unemployment</a:t>
            </a:r>
            <a:endParaRPr lang="en-US" sz="3600" dirty="0">
              <a:solidFill>
                <a:schemeClr val="bg1">
                  <a:lumMod val="50000"/>
                </a:schemeClr>
              </a:solidFill>
            </a:endParaRPr>
          </a:p>
        </p:txBody>
      </p:sp>
      <p:pic>
        <p:nvPicPr>
          <p:cNvPr id="109570" name="Picture 2"/>
          <p:cNvPicPr>
            <a:picLocks noChangeAspect="1" noChangeArrowheads="1"/>
          </p:cNvPicPr>
          <p:nvPr/>
        </p:nvPicPr>
        <p:blipFill>
          <a:blip r:embed="rId3" cstate="print"/>
          <a:srcRect/>
          <a:stretch>
            <a:fillRect/>
          </a:stretch>
        </p:blipFill>
        <p:spPr bwMode="auto">
          <a:xfrm>
            <a:off x="746976" y="1485900"/>
            <a:ext cx="7635024" cy="3257550"/>
          </a:xfrm>
          <a:prstGeom prst="rect">
            <a:avLst/>
          </a:prstGeom>
          <a:noFill/>
          <a:ln w="9525">
            <a:noFill/>
            <a:miter lim="800000"/>
            <a:headEnd/>
            <a:tailEnd/>
          </a:ln>
        </p:spPr>
      </p:pic>
      <p:sp>
        <p:nvSpPr>
          <p:cNvPr id="5" name="TextBox 4"/>
          <p:cNvSpPr txBox="1"/>
          <p:nvPr/>
        </p:nvSpPr>
        <p:spPr>
          <a:xfrm>
            <a:off x="762000" y="1314450"/>
            <a:ext cx="7620000" cy="338554"/>
          </a:xfrm>
          <a:prstGeom prst="rect">
            <a:avLst/>
          </a:prstGeom>
          <a:solidFill>
            <a:schemeClr val="bg1"/>
          </a:solidFill>
          <a:ln>
            <a:noFill/>
          </a:ln>
        </p:spPr>
        <p:txBody>
          <a:bodyPr wrap="square" rtlCol="0">
            <a:spAutoFit/>
          </a:bodyPr>
          <a:lstStyle/>
          <a:p>
            <a:pPr algn="ctr"/>
            <a:r>
              <a:rPr lang="en-US" sz="1600" dirty="0" smtClean="0"/>
              <a:t>US Unemployment rate, 1869-2009</a:t>
            </a:r>
            <a:endParaRPr lang="en-US" sz="1600" dirty="0"/>
          </a:p>
        </p:txBody>
      </p:sp>
      <p:sp>
        <p:nvSpPr>
          <p:cNvPr id="6" name="TextBox 5"/>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55:00</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solidFill>
                  <a:srgbClr val="7B9899"/>
                </a:solidFill>
              </a:rPr>
              <a:t>Panics of the pre-fed era</a:t>
            </a:r>
          </a:p>
        </p:txBody>
      </p:sp>
      <p:sp>
        <p:nvSpPr>
          <p:cNvPr id="39939" name="Rectangle 3"/>
          <p:cNvSpPr>
            <a:spLocks noGrp="1" noChangeArrowheads="1"/>
          </p:cNvSpPr>
          <p:nvPr>
            <p:ph idx="1"/>
          </p:nvPr>
        </p:nvSpPr>
        <p:spPr>
          <a:xfrm>
            <a:off x="990600" y="1749028"/>
            <a:ext cx="4000500" cy="3394472"/>
          </a:xfrm>
        </p:spPr>
        <p:txBody>
          <a:bodyPr>
            <a:normAutofit/>
          </a:bodyPr>
          <a:lstStyle/>
          <a:p>
            <a:pPr eaLnBrk="1" hangingPunct="1"/>
            <a:r>
              <a:rPr lang="en-US" altLang="en-US" sz="1800" dirty="0" smtClean="0"/>
              <a:t>Milder in 1884</a:t>
            </a:r>
            <a:r>
              <a:rPr lang="en-US" altLang="en-US" sz="1800" dirty="0"/>
              <a:t>, </a:t>
            </a:r>
            <a:r>
              <a:rPr lang="en-US" altLang="en-US" sz="1800" dirty="0" smtClean="0"/>
              <a:t>1890</a:t>
            </a:r>
          </a:p>
          <a:p>
            <a:pPr eaLnBrk="1" hangingPunct="1"/>
            <a:r>
              <a:rPr lang="en-US" altLang="en-US" sz="1800" dirty="0" smtClean="0"/>
              <a:t>More severe in 1873</a:t>
            </a:r>
            <a:r>
              <a:rPr lang="en-US" altLang="en-US" sz="1800" dirty="0"/>
              <a:t>, 1893, and </a:t>
            </a:r>
            <a:r>
              <a:rPr lang="en-US" altLang="en-US" sz="1800" dirty="0" smtClean="0"/>
              <a:t>1907 </a:t>
            </a:r>
            <a:endParaRPr lang="en-US" altLang="en-US" sz="1800" dirty="0"/>
          </a:p>
          <a:p>
            <a:pPr lvl="1"/>
            <a:r>
              <a:rPr lang="en-US" altLang="en-US" sz="1600" dirty="0" smtClean="0"/>
              <a:t>widespread </a:t>
            </a:r>
            <a:r>
              <a:rPr lang="en-US" altLang="en-US" sz="1600" dirty="0"/>
              <a:t>suspensions, runs</a:t>
            </a:r>
          </a:p>
          <a:p>
            <a:pPr lvl="1" eaLnBrk="1" hangingPunct="1"/>
            <a:r>
              <a:rPr lang="en-US" altLang="en-US" sz="1600" dirty="0" smtClean="0"/>
              <a:t>“currency famine”</a:t>
            </a:r>
            <a:endParaRPr lang="en-US" altLang="en-US" sz="1600" dirty="0"/>
          </a:p>
          <a:p>
            <a:pPr eaLnBrk="1" hangingPunct="1"/>
            <a:r>
              <a:rPr lang="en-US" altLang="en-US" sz="1800" dirty="0"/>
              <a:t>Run- and panic-proneness of US banks </a:t>
            </a:r>
            <a:r>
              <a:rPr lang="en-US" altLang="en-US" sz="1800" b="1" dirty="0"/>
              <a:t>not natural</a:t>
            </a:r>
            <a:r>
              <a:rPr lang="en-US" altLang="en-US" sz="1800" dirty="0"/>
              <a:t>, but </a:t>
            </a:r>
            <a:r>
              <a:rPr lang="en-US" altLang="en-US" sz="1800" dirty="0" smtClean="0"/>
              <a:t>due to policies that weakened US banks</a:t>
            </a:r>
            <a:endParaRPr lang="en-US" altLang="en-US" sz="1800" dirty="0"/>
          </a:p>
          <a:p>
            <a:pPr lvl="1" eaLnBrk="1" hangingPunct="1"/>
            <a:r>
              <a:rPr lang="en-US" altLang="en-US" sz="1600" dirty="0"/>
              <a:t>No such problems in Canada</a:t>
            </a:r>
          </a:p>
          <a:p>
            <a:pPr eaLnBrk="1" hangingPunct="1">
              <a:buFont typeface="Wingdings" panose="05000000000000000000" pitchFamily="2" charset="2"/>
              <a:buNone/>
            </a:pPr>
            <a:endParaRPr lang="en-US" altLang="en-US" sz="1800" dirty="0"/>
          </a:p>
        </p:txBody>
      </p:sp>
      <p:pic>
        <p:nvPicPr>
          <p:cNvPr id="39940" name="Picture 4" descr="1907 Bank P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166" y="1314450"/>
            <a:ext cx="20812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5943600" y="4229100"/>
            <a:ext cx="19848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Panic of 1907, NYC</a:t>
            </a:r>
          </a:p>
        </p:txBody>
      </p:sp>
      <p:sp>
        <p:nvSpPr>
          <p:cNvPr id="6" name="TextBox 5"/>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03:40</a:t>
            </a:r>
            <a:endParaRPr lang="en-US" dirty="0">
              <a:solidFill>
                <a:srgbClr val="FF0000"/>
              </a:solidFill>
            </a:endParaRPr>
          </a:p>
        </p:txBody>
      </p:sp>
    </p:spTree>
    <p:extLst>
      <p:ext uri="{BB962C8B-B14F-4D97-AF65-F5344CB8AC3E}">
        <p14:creationId xmlns:p14="http://schemas.microsoft.com/office/powerpoint/2010/main" val="24335452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875538"/>
          </a:xfrm>
        </p:spPr>
        <p:txBody>
          <a:bodyPr>
            <a:normAutofit fontScale="90000"/>
          </a:bodyPr>
          <a:lstStyle/>
          <a:p>
            <a:r>
              <a:rPr lang="en-US" sz="3600" dirty="0" smtClean="0">
                <a:solidFill>
                  <a:schemeClr val="bg1">
                    <a:lumMod val="50000"/>
                  </a:schemeClr>
                </a:solidFill>
              </a:rPr>
              <a:t>The Fed has not raised real growth</a:t>
            </a:r>
            <a:endParaRPr lang="en-US" sz="3600" dirty="0">
              <a:solidFill>
                <a:schemeClr val="bg1">
                  <a:lumMod val="50000"/>
                </a:schemeClr>
              </a:solidFill>
            </a:endParaRPr>
          </a:p>
        </p:txBody>
      </p:sp>
      <p:pic>
        <p:nvPicPr>
          <p:cNvPr id="14" name="Picture 5"/>
          <p:cNvPicPr>
            <a:picLocks noChangeAspect="1" noChangeArrowheads="1"/>
          </p:cNvPicPr>
          <p:nvPr/>
        </p:nvPicPr>
        <p:blipFill>
          <a:blip r:embed="rId3" cstate="print"/>
          <a:srcRect t="5348" b="6412"/>
          <a:stretch>
            <a:fillRect/>
          </a:stretch>
        </p:blipFill>
        <p:spPr bwMode="auto">
          <a:xfrm>
            <a:off x="685800" y="1335932"/>
            <a:ext cx="5943600" cy="3688080"/>
          </a:xfrm>
          <a:prstGeom prst="rect">
            <a:avLst/>
          </a:prstGeom>
          <a:noFill/>
          <a:ln w="9525">
            <a:noFill/>
            <a:miter lim="800000"/>
            <a:headEnd/>
            <a:tailEnd/>
          </a:ln>
        </p:spPr>
      </p:pic>
      <p:sp>
        <p:nvSpPr>
          <p:cNvPr id="15" name="TextBox 5"/>
          <p:cNvSpPr txBox="1">
            <a:spLocks noChangeArrowheads="1"/>
          </p:cNvSpPr>
          <p:nvPr/>
        </p:nvSpPr>
        <p:spPr bwMode="auto">
          <a:xfrm>
            <a:off x="6172200" y="4552950"/>
            <a:ext cx="2491902" cy="261610"/>
          </a:xfrm>
          <a:prstGeom prst="rect">
            <a:avLst/>
          </a:prstGeom>
          <a:noFill/>
          <a:ln w="9525">
            <a:noFill/>
            <a:miter lim="800000"/>
            <a:headEnd/>
            <a:tailEnd/>
          </a:ln>
        </p:spPr>
        <p:txBody>
          <a:bodyPr wrap="square">
            <a:spAutoFit/>
          </a:bodyPr>
          <a:lstStyle/>
          <a:p>
            <a:r>
              <a:rPr lang="en-US" sz="1100" dirty="0"/>
              <a:t>Source:  Robert E. Lucas, Jr. (2011)</a:t>
            </a:r>
          </a:p>
        </p:txBody>
      </p:sp>
      <p:cxnSp>
        <p:nvCxnSpPr>
          <p:cNvPr id="11" name="Straight Connector 10"/>
          <p:cNvCxnSpPr/>
          <p:nvPr/>
        </p:nvCxnSpPr>
        <p:spPr>
          <a:xfrm flipV="1">
            <a:off x="2514600" y="3486150"/>
            <a:ext cx="0" cy="14376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55:20</a:t>
            </a:r>
            <a:endParaRPr lang="en-US" dirty="0">
              <a:solidFill>
                <a:srgbClr val="FF0000"/>
              </a:solidFill>
            </a:endParaRPr>
          </a:p>
        </p:txBody>
      </p:sp>
    </p:spTree>
    <p:extLst>
      <p:ext uri="{BB962C8B-B14F-4D97-AF65-F5344CB8AC3E}">
        <p14:creationId xmlns:p14="http://schemas.microsoft.com/office/powerpoint/2010/main" val="586392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690104" cy="1124712"/>
          </a:xfrm>
        </p:spPr>
        <p:txBody>
          <a:bodyPr>
            <a:normAutofit/>
          </a:bodyPr>
          <a:lstStyle/>
          <a:p>
            <a:r>
              <a:rPr lang="en-US" sz="3600" dirty="0" smtClean="0">
                <a:solidFill>
                  <a:schemeClr val="bg1">
                    <a:lumMod val="50000"/>
                  </a:schemeClr>
                </a:solidFill>
              </a:rPr>
              <a:t>How might we get better results?</a:t>
            </a:r>
            <a:endParaRPr lang="en-US" sz="3600" dirty="0">
              <a:solidFill>
                <a:schemeClr val="bg1">
                  <a:lumMod val="50000"/>
                </a:schemeClr>
              </a:solidFill>
            </a:endParaRPr>
          </a:p>
        </p:txBody>
      </p:sp>
      <p:sp>
        <p:nvSpPr>
          <p:cNvPr id="3" name="Content Placeholder 2"/>
          <p:cNvSpPr>
            <a:spLocks noGrp="1"/>
          </p:cNvSpPr>
          <p:nvPr>
            <p:ph idx="1"/>
          </p:nvPr>
        </p:nvSpPr>
        <p:spPr>
          <a:xfrm>
            <a:off x="838200" y="1563624"/>
            <a:ext cx="7967472" cy="3294126"/>
          </a:xfrm>
        </p:spPr>
        <p:txBody>
          <a:bodyPr>
            <a:normAutofit/>
          </a:bodyPr>
          <a:lstStyle/>
          <a:p>
            <a:r>
              <a:rPr lang="en-US" sz="1800" dirty="0" smtClean="0"/>
              <a:t>Bind the Fed with a weighted dual mandate</a:t>
            </a:r>
          </a:p>
          <a:p>
            <a:pPr lvl="1"/>
            <a:r>
              <a:rPr lang="en-US" sz="1600" dirty="0" smtClean="0"/>
              <a:t>i.e. make it stick to a specified Taylor Rule</a:t>
            </a:r>
          </a:p>
          <a:p>
            <a:r>
              <a:rPr lang="en-US" sz="1800" dirty="0" smtClean="0"/>
              <a:t>Bind the Fed with a single mandate</a:t>
            </a:r>
            <a:endParaRPr lang="en-US" sz="1600" dirty="0" smtClean="0"/>
          </a:p>
          <a:p>
            <a:pPr lvl="1"/>
            <a:r>
              <a:rPr lang="en-US" sz="1600" dirty="0" smtClean="0"/>
              <a:t>Target the path of a price level exclusively</a:t>
            </a:r>
          </a:p>
          <a:p>
            <a:pPr lvl="1"/>
            <a:r>
              <a:rPr lang="en-US" sz="1600" dirty="0" smtClean="0"/>
              <a:t>Better: Target the path of nominal GDP</a:t>
            </a:r>
          </a:p>
          <a:p>
            <a:pPr lvl="2"/>
            <a:r>
              <a:rPr lang="en-US" sz="1400" dirty="0" smtClean="0"/>
              <a:t>Hayek (1931): stabilize “the money stream”</a:t>
            </a:r>
          </a:p>
          <a:p>
            <a:pPr lvl="2"/>
            <a:r>
              <a:rPr lang="en-US" sz="1400" dirty="0" smtClean="0"/>
              <a:t>Productivity norm: when surge in output reduces inflation, don’t offset with M injections, and vice-versa</a:t>
            </a:r>
          </a:p>
          <a:p>
            <a:r>
              <a:rPr lang="en-US" sz="1800" dirty="0" smtClean="0"/>
              <a:t>End the Fed with a gold standard plus free banking</a:t>
            </a:r>
          </a:p>
          <a:p>
            <a:pPr lvl="1"/>
            <a:r>
              <a:rPr lang="en-US" sz="1600" dirty="0" smtClean="0"/>
              <a:t>If not politically feasible, at least a benchmark for Fed accountability</a:t>
            </a:r>
          </a:p>
          <a:p>
            <a:pPr marL="593725" lvl="2" indent="0">
              <a:buNone/>
            </a:pPr>
            <a:endParaRPr lang="en-US"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solidFill>
                  <a:srgbClr val="7B9899"/>
                </a:solidFill>
              </a:rPr>
              <a:t>Policies that weakened National Banks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altLang="en-US" sz="1800" dirty="0" smtClean="0"/>
              <a:t> restrictions </a:t>
            </a:r>
            <a:r>
              <a:rPr lang="en-US" altLang="en-US" sz="1800" dirty="0"/>
              <a:t>on branching (contrast </a:t>
            </a:r>
            <a:r>
              <a:rPr lang="en-US" altLang="en-US" sz="1800" dirty="0" smtClean="0"/>
              <a:t>Canada</a:t>
            </a:r>
            <a:r>
              <a:rPr lang="en-US" altLang="en-US" sz="1800" dirty="0"/>
              <a:t>)</a:t>
            </a:r>
          </a:p>
          <a:p>
            <a:pPr lvl="1"/>
            <a:r>
              <a:rPr lang="en-US" altLang="en-US" sz="1600" dirty="0" smtClean="0"/>
              <a:t>poorly </a:t>
            </a:r>
            <a:r>
              <a:rPr lang="en-US" altLang="en-US" sz="1600" dirty="0"/>
              <a:t>diversified banks</a:t>
            </a:r>
            <a:r>
              <a:rPr lang="en-US" altLang="en-US" sz="1600" dirty="0">
                <a:sym typeface="Wingdings" panose="05000000000000000000" pitchFamily="2" charset="2"/>
              </a:rPr>
              <a:t> </a:t>
            </a:r>
            <a:r>
              <a:rPr lang="en-US" altLang="en-US" sz="1600" dirty="0"/>
              <a:t>failure-prone </a:t>
            </a:r>
            <a:r>
              <a:rPr lang="en-US" altLang="en-US" sz="1600" dirty="0">
                <a:sym typeface="Wingdings" panose="05000000000000000000" pitchFamily="2" charset="2"/>
              </a:rPr>
              <a:t></a:t>
            </a:r>
            <a:r>
              <a:rPr lang="en-US" altLang="en-US" sz="1600" dirty="0"/>
              <a:t> run-prone</a:t>
            </a:r>
            <a:endParaRPr lang="en-US" altLang="en-US" sz="1600" dirty="0">
              <a:sym typeface="Symbol" panose="05050102010706020507" pitchFamily="18" charset="2"/>
            </a:endParaRPr>
          </a:p>
          <a:p>
            <a:pPr>
              <a:buFont typeface="Wingdings" panose="05000000000000000000" pitchFamily="2" charset="2"/>
              <a:buChar char="q"/>
            </a:pPr>
            <a:r>
              <a:rPr lang="en-US" altLang="en-US" sz="1800" dirty="0" smtClean="0">
                <a:sym typeface="Symbol" panose="05050102010706020507" pitchFamily="18" charset="2"/>
              </a:rPr>
              <a:t> collateral </a:t>
            </a:r>
            <a:r>
              <a:rPr lang="en-US" altLang="en-US" sz="1800" dirty="0">
                <a:sym typeface="Symbol" panose="05050102010706020507" pitchFamily="18" charset="2"/>
              </a:rPr>
              <a:t>restrictions on note-issue (contrast Canada)</a:t>
            </a:r>
          </a:p>
          <a:p>
            <a:pPr lvl="1"/>
            <a:r>
              <a:rPr lang="en-US" altLang="en-US" sz="1600" dirty="0">
                <a:sym typeface="Symbol" panose="05050102010706020507" pitchFamily="18" charset="2"/>
              </a:rPr>
              <a:t>seasonal demands led to reserve drains</a:t>
            </a:r>
          </a:p>
          <a:p>
            <a:pPr lvl="1"/>
            <a:r>
              <a:rPr lang="en-US" altLang="en-US" sz="1600" dirty="0">
                <a:sym typeface="Symbol" panose="05050102010706020507" pitchFamily="18" charset="2"/>
              </a:rPr>
              <a:t>banks couldn’t issue more notes to swap for deposits even in a currency famine</a:t>
            </a:r>
          </a:p>
          <a:p>
            <a:endParaRPr lang="en-US" dirty="0"/>
          </a:p>
        </p:txBody>
      </p:sp>
      <p:pic>
        <p:nvPicPr>
          <p:cNvPr id="40964" name="Picture 7" descr="Image:US $5 2nd Charter Period National Bank Not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6667" t="867" r="9167" b="63208"/>
          <a:stretch>
            <a:fillRect/>
          </a:stretch>
        </p:blipFill>
        <p:spPr bwMode="auto">
          <a:xfrm>
            <a:off x="647189" y="3638550"/>
            <a:ext cx="7052059"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06:20</a:t>
            </a:r>
            <a:endParaRPr lang="en-US" dirty="0">
              <a:solidFill>
                <a:srgbClr val="FF0000"/>
              </a:solidFill>
            </a:endParaRPr>
          </a:p>
        </p:txBody>
      </p:sp>
    </p:spTree>
    <p:extLst>
      <p:ext uri="{BB962C8B-B14F-4D97-AF65-F5344CB8AC3E}">
        <p14:creationId xmlns:p14="http://schemas.microsoft.com/office/powerpoint/2010/main" val="2286624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smtClean="0">
                <a:solidFill>
                  <a:srgbClr val="7B9899"/>
                </a:solidFill>
              </a:rPr>
              <a:t>Reform discussed but </a:t>
            </a:r>
            <a:r>
              <a:rPr lang="en-US" altLang="en-US" i="1" dirty="0" smtClean="0">
                <a:solidFill>
                  <a:srgbClr val="7B9899"/>
                </a:solidFill>
              </a:rPr>
              <a:t>not</a:t>
            </a:r>
            <a:r>
              <a:rPr lang="en-US" altLang="en-US" dirty="0" smtClean="0">
                <a:solidFill>
                  <a:srgbClr val="7B9899"/>
                </a:solidFill>
              </a:rPr>
              <a:t> adopted</a:t>
            </a:r>
            <a:endParaRPr lang="en-US" altLang="en-US" dirty="0" smtClean="0">
              <a:solidFill>
                <a:srgbClr val="7B9899"/>
              </a:solidFill>
              <a:sym typeface="Symbol" panose="05050102010706020507" pitchFamily="18" charset="2"/>
            </a:endParaRPr>
          </a:p>
        </p:txBody>
      </p:sp>
      <p:sp>
        <p:nvSpPr>
          <p:cNvPr id="45059" name="Rectangle 3"/>
          <p:cNvSpPr>
            <a:spLocks noGrp="1" noChangeArrowheads="1"/>
          </p:cNvSpPr>
          <p:nvPr>
            <p:ph idx="1"/>
          </p:nvPr>
        </p:nvSpPr>
        <p:spPr>
          <a:xfrm>
            <a:off x="1371600" y="1563624"/>
            <a:ext cx="6378179" cy="3169010"/>
          </a:xfrm>
        </p:spPr>
        <p:txBody>
          <a:bodyPr/>
          <a:lstStyle/>
          <a:p>
            <a:pPr eaLnBrk="1" hangingPunct="1">
              <a:buFont typeface="Wingdings" panose="05000000000000000000" pitchFamily="2" charset="2"/>
              <a:buChar char="q"/>
            </a:pPr>
            <a:r>
              <a:rPr lang="en-US" altLang="en-US" sz="1800" dirty="0" smtClean="0"/>
              <a:t> Deregulation a la Canada: ABA’s 1894 </a:t>
            </a:r>
            <a:r>
              <a:rPr lang="en-US" altLang="en-US" sz="1800" dirty="0"/>
              <a:t>“Baltimore Plan”</a:t>
            </a:r>
          </a:p>
          <a:p>
            <a:pPr lvl="1" eaLnBrk="1" hangingPunct="1"/>
            <a:r>
              <a:rPr lang="en-US" altLang="en-US" sz="1600" dirty="0"/>
              <a:t>end bond-collateral restriction on </a:t>
            </a:r>
            <a:r>
              <a:rPr lang="en-US" altLang="en-US" sz="1600" dirty="0" smtClean="0"/>
              <a:t>note-issue </a:t>
            </a:r>
            <a:endParaRPr lang="en-US" altLang="en-US" sz="1600" dirty="0"/>
          </a:p>
          <a:p>
            <a:pPr lvl="1" eaLnBrk="1" hangingPunct="1"/>
            <a:r>
              <a:rPr lang="en-US" altLang="en-US" sz="1600" dirty="0" smtClean="0"/>
              <a:t>branch </a:t>
            </a:r>
            <a:r>
              <a:rPr lang="en-US" altLang="en-US" sz="1600" dirty="0"/>
              <a:t>banking to provide </a:t>
            </a:r>
            <a:r>
              <a:rPr lang="en-US" altLang="en-US" sz="1600" dirty="0" smtClean="0"/>
              <a:t>speedier drain for excess notes</a:t>
            </a:r>
            <a:endParaRPr lang="en-US" altLang="en-US" sz="1600" dirty="0"/>
          </a:p>
          <a:p>
            <a:pPr lvl="1" eaLnBrk="1" hangingPunct="1"/>
            <a:r>
              <a:rPr lang="en-US" altLang="en-US" sz="1600" dirty="0"/>
              <a:t>opposed by small </a:t>
            </a:r>
            <a:r>
              <a:rPr lang="en-US" altLang="en-US" sz="1600" dirty="0" smtClean="0"/>
              <a:t>banks</a:t>
            </a:r>
            <a:endParaRPr lang="en-US" altLang="en-US" sz="1600" dirty="0">
              <a:sym typeface="Symbol" panose="05050102010706020507" pitchFamily="18" charset="2"/>
            </a:endParaRPr>
          </a:p>
        </p:txBody>
      </p:sp>
      <p:pic>
        <p:nvPicPr>
          <p:cNvPr id="45060" name="Picture 5" descr="09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43201"/>
            <a:ext cx="3100388" cy="201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07:30</a:t>
            </a:r>
            <a:endParaRPr lang="en-US" dirty="0">
              <a:solidFill>
                <a:srgbClr val="FF0000"/>
              </a:solidFill>
            </a:endParaRPr>
          </a:p>
        </p:txBody>
      </p:sp>
    </p:spTree>
    <p:extLst>
      <p:ext uri="{BB962C8B-B14F-4D97-AF65-F5344CB8AC3E}">
        <p14:creationId xmlns:p14="http://schemas.microsoft.com/office/powerpoint/2010/main" val="2588297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federal_reserve_act"/>
          <p:cNvPicPr>
            <a:picLocks noChangeAspect="1" noChangeArrowheads="1"/>
          </p:cNvPicPr>
          <p:nvPr/>
        </p:nvPicPr>
        <p:blipFill>
          <a:blip r:embed="rId3">
            <a:extLst>
              <a:ext uri="{28A0092B-C50C-407E-A947-70E740481C1C}">
                <a14:useLocalDpi xmlns:a14="http://schemas.microsoft.com/office/drawing/2010/main" val="0"/>
              </a:ext>
            </a:extLst>
          </a:blip>
          <a:srcRect b="48515"/>
          <a:stretch>
            <a:fillRect/>
          </a:stretch>
        </p:blipFill>
        <p:spPr bwMode="auto">
          <a:xfrm>
            <a:off x="2571751" y="1257300"/>
            <a:ext cx="5204222" cy="388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p:txBody>
          <a:bodyPr>
            <a:normAutofit/>
          </a:bodyPr>
          <a:lstStyle/>
          <a:p>
            <a:pPr eaLnBrk="1" hangingPunct="1"/>
            <a:r>
              <a:rPr lang="en-US" altLang="en-US" sz="3200" dirty="0" smtClean="0">
                <a:solidFill>
                  <a:srgbClr val="7B9899"/>
                </a:solidFill>
              </a:rPr>
              <a:t>Instead of deregulation: The Federal Reserve Act, 1913</a:t>
            </a:r>
          </a:p>
        </p:txBody>
      </p:sp>
      <p:sp>
        <p:nvSpPr>
          <p:cNvPr id="3" name="TextBox 2"/>
          <p:cNvSpPr txBox="1"/>
          <p:nvPr/>
        </p:nvSpPr>
        <p:spPr>
          <a:xfrm>
            <a:off x="2773562" y="3409950"/>
            <a:ext cx="4800600" cy="830997"/>
          </a:xfrm>
          <a:prstGeom prst="rect">
            <a:avLst/>
          </a:prstGeom>
          <a:solidFill>
            <a:schemeClr val="bg1"/>
          </a:solidFill>
        </p:spPr>
        <p:txBody>
          <a:bodyPr wrap="square" rtlCol="0">
            <a:spAutoFit/>
          </a:bodyPr>
          <a:lstStyle/>
          <a:p>
            <a:r>
              <a:rPr lang="en-US" sz="1200" b="1" dirty="0" smtClean="0"/>
              <a:t>To </a:t>
            </a:r>
            <a:r>
              <a:rPr lang="en-US" sz="1200" b="1" dirty="0"/>
              <a:t>provide for the establishment of Federal reserve banks, to furnish an elastic currency, to afford means of rediscounting commercial paper, to establish a more effective supervision of banking in the United States, and for other purposes.</a:t>
            </a:r>
          </a:p>
        </p:txBody>
      </p:sp>
      <p:sp>
        <p:nvSpPr>
          <p:cNvPr id="5" name="TextBox 4"/>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08:40</a:t>
            </a:r>
            <a:endParaRPr lang="en-US" dirty="0">
              <a:solidFill>
                <a:srgbClr val="FF0000"/>
              </a:solidFill>
            </a:endParaRPr>
          </a:p>
        </p:txBody>
      </p:sp>
    </p:spTree>
    <p:extLst>
      <p:ext uri="{BB962C8B-B14F-4D97-AF65-F5344CB8AC3E}">
        <p14:creationId xmlns:p14="http://schemas.microsoft.com/office/powerpoint/2010/main" val="286311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61950"/>
            <a:ext cx="8305800" cy="569119"/>
          </a:xfrm>
        </p:spPr>
        <p:txBody>
          <a:bodyPr>
            <a:normAutofit fontScale="90000"/>
          </a:bodyPr>
          <a:lstStyle/>
          <a:p>
            <a:pPr eaLnBrk="1" hangingPunct="1">
              <a:defRPr/>
            </a:pPr>
            <a:r>
              <a:rPr lang="en-US" altLang="en-US" dirty="0" smtClean="0">
                <a:solidFill>
                  <a:srgbClr val="7B9899"/>
                </a:solidFill>
              </a:rPr>
              <a:t>Federal Reserve act “nationalized” 3 key clearinghouse roles</a:t>
            </a:r>
            <a:endParaRPr lang="en-US" altLang="en-US" dirty="0" smtClean="0">
              <a:solidFill>
                <a:srgbClr val="7B9899"/>
              </a:solidFill>
              <a:sym typeface="Symbol" panose="05050102010706020507" pitchFamily="18" charset="2"/>
            </a:endParaRPr>
          </a:p>
        </p:txBody>
      </p:sp>
      <p:sp>
        <p:nvSpPr>
          <p:cNvPr id="48131" name="Rectangle 3"/>
          <p:cNvSpPr>
            <a:spLocks noGrp="1" noChangeArrowheads="1"/>
          </p:cNvSpPr>
          <p:nvPr>
            <p:ph sz="quarter" idx="1"/>
          </p:nvPr>
        </p:nvSpPr>
        <p:spPr>
          <a:xfrm>
            <a:off x="1295400" y="1200151"/>
            <a:ext cx="2209800" cy="3394472"/>
          </a:xfrm>
        </p:spPr>
        <p:txBody>
          <a:bodyPr>
            <a:normAutofit lnSpcReduction="10000"/>
          </a:bodyPr>
          <a:lstStyle/>
          <a:p>
            <a:pPr eaLnBrk="1" hangingPunct="1">
              <a:buFont typeface="Wingdings" panose="05000000000000000000" pitchFamily="2" charset="2"/>
              <a:buChar char="q"/>
            </a:pPr>
            <a:r>
              <a:rPr lang="en-US" altLang="en-US" sz="1800" dirty="0" smtClean="0"/>
              <a:t> bankers</a:t>
            </a:r>
            <a:r>
              <a:rPr lang="en-US" altLang="en-US" sz="1800" dirty="0"/>
              <a:t>’ banks</a:t>
            </a:r>
          </a:p>
          <a:p>
            <a:pPr lvl="1" eaLnBrk="1" hangingPunct="1"/>
            <a:r>
              <a:rPr lang="en-US" altLang="en-US" sz="1600" dirty="0">
                <a:sym typeface="Symbol" panose="05050102010706020507" pitchFamily="18" charset="2"/>
              </a:rPr>
              <a:t>for interbank payments:  check clearing and settlement</a:t>
            </a:r>
          </a:p>
          <a:p>
            <a:pPr eaLnBrk="1" hangingPunct="1">
              <a:buFont typeface="Wingdings" panose="05000000000000000000" pitchFamily="2" charset="2"/>
              <a:buChar char="q"/>
            </a:pPr>
            <a:r>
              <a:rPr lang="en-US" altLang="en-US" sz="1800" dirty="0" smtClean="0"/>
              <a:t> lender </a:t>
            </a:r>
            <a:r>
              <a:rPr lang="en-US" altLang="en-US" sz="1800" dirty="0"/>
              <a:t>of last resort</a:t>
            </a:r>
          </a:p>
          <a:p>
            <a:pPr lvl="1" eaLnBrk="1" hangingPunct="1"/>
            <a:r>
              <a:rPr lang="en-US" altLang="en-US" sz="1600" dirty="0"/>
              <a:t>seasonal and emergency elasticity to currency, reserves</a:t>
            </a:r>
            <a:endParaRPr lang="en-US" altLang="en-US" sz="1600" dirty="0">
              <a:sym typeface="Symbol" panose="05050102010706020507" pitchFamily="18" charset="2"/>
            </a:endParaRPr>
          </a:p>
          <a:p>
            <a:pPr eaLnBrk="1" hangingPunct="1">
              <a:buFont typeface="Wingdings" panose="05000000000000000000" pitchFamily="2" charset="2"/>
              <a:buChar char="q"/>
            </a:pPr>
            <a:r>
              <a:rPr lang="en-US" altLang="en-US" sz="1800" dirty="0" smtClean="0"/>
              <a:t> supervision </a:t>
            </a:r>
            <a:r>
              <a:rPr lang="en-US" altLang="en-US" sz="1800" dirty="0"/>
              <a:t>of  </a:t>
            </a:r>
            <a:r>
              <a:rPr lang="en-US" altLang="en-US" sz="1800" dirty="0" smtClean="0"/>
              <a:t>                member banks</a:t>
            </a:r>
            <a:endParaRPr lang="en-US" altLang="en-US" sz="1800" dirty="0"/>
          </a:p>
        </p:txBody>
      </p:sp>
      <p:pic>
        <p:nvPicPr>
          <p:cNvPr id="1026" name="Picture 2" descr="http://1.bp.blogspot.com/__H8TDpu0IW0/TT7SHjsSHoI/AAAAAAAAAzk/Uvd8_PGVCjw/s1600/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091" y="1295576"/>
            <a:ext cx="5366755" cy="33944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10:50</a:t>
            </a:r>
            <a:endParaRPr lang="en-US" dirty="0">
              <a:solidFill>
                <a:srgbClr val="FF0000"/>
              </a:solidFill>
            </a:endParaRPr>
          </a:p>
        </p:txBody>
      </p:sp>
    </p:spTree>
    <p:extLst>
      <p:ext uri="{BB962C8B-B14F-4D97-AF65-F5344CB8AC3E}">
        <p14:creationId xmlns:p14="http://schemas.microsoft.com/office/powerpoint/2010/main" val="1723599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dirty="0" smtClean="0">
                <a:solidFill>
                  <a:srgbClr val="7B9899"/>
                </a:solidFill>
              </a:rPr>
              <a:t>The fed assumed two additional key roles</a:t>
            </a:r>
          </a:p>
        </p:txBody>
      </p:sp>
      <p:sp>
        <p:nvSpPr>
          <p:cNvPr id="49155" name="Rectangle 3"/>
          <p:cNvSpPr>
            <a:spLocks noGrp="1" noChangeArrowheads="1"/>
          </p:cNvSpPr>
          <p:nvPr>
            <p:ph sz="quarter" idx="1"/>
          </p:nvPr>
        </p:nvSpPr>
        <p:spPr>
          <a:xfrm>
            <a:off x="1224033" y="1370411"/>
            <a:ext cx="6378179" cy="3429000"/>
          </a:xfrm>
        </p:spPr>
        <p:txBody>
          <a:bodyPr/>
          <a:lstStyle/>
          <a:p>
            <a:pPr lvl="1" eaLnBrk="1" hangingPunct="1">
              <a:buFont typeface="Wingdings" panose="05000000000000000000" pitchFamily="2" charset="2"/>
              <a:buChar char="q"/>
            </a:pPr>
            <a:r>
              <a:rPr lang="en-US" altLang="en-US" sz="1800" dirty="0" smtClean="0"/>
              <a:t> Conducting </a:t>
            </a:r>
            <a:r>
              <a:rPr lang="en-US" altLang="en-US" sz="1800" dirty="0"/>
              <a:t>an active monetary policy </a:t>
            </a:r>
            <a:r>
              <a:rPr lang="en-US" altLang="en-US" sz="1800" dirty="0" smtClean="0"/>
              <a:t>(during WWI)</a:t>
            </a:r>
            <a:endParaRPr lang="en-US" altLang="en-US" sz="1800" dirty="0"/>
          </a:p>
          <a:p>
            <a:pPr lvl="2" eaLnBrk="1" hangingPunct="1"/>
            <a:r>
              <a:rPr lang="en-US" altLang="en-US" sz="1600" dirty="0" smtClean="0"/>
              <a:t>FR Act assumed that gold standard will determine money supply</a:t>
            </a:r>
            <a:endParaRPr lang="en-US" altLang="en-US" sz="1600" dirty="0"/>
          </a:p>
          <a:p>
            <a:pPr lvl="1">
              <a:buFont typeface="Wingdings" panose="05000000000000000000" pitchFamily="2" charset="2"/>
              <a:buChar char="q"/>
            </a:pPr>
            <a:r>
              <a:rPr lang="en-US" altLang="en-US" sz="1800" dirty="0" smtClean="0"/>
              <a:t> Monopoly of paper currency issue (during the 1930s)</a:t>
            </a:r>
            <a:endParaRPr lang="en-US" altLang="en-US" sz="1800" dirty="0"/>
          </a:p>
          <a:p>
            <a:pPr lvl="2"/>
            <a:r>
              <a:rPr lang="en-US" altLang="en-US" sz="1600" dirty="0"/>
              <a:t>National Banks continued to issue notes until then</a:t>
            </a:r>
          </a:p>
          <a:p>
            <a:pPr eaLnBrk="1" hangingPunct="1">
              <a:buFont typeface="Wingdings" panose="05000000000000000000" pitchFamily="2" charset="2"/>
              <a:buNone/>
            </a:pPr>
            <a:endParaRPr lang="en-US" altLang="en-US" sz="1800" dirty="0"/>
          </a:p>
        </p:txBody>
      </p:sp>
      <p:pic>
        <p:nvPicPr>
          <p:cNvPr id="49156" name="Picture 7" descr="94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52762"/>
            <a:ext cx="46863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9" descr="1c_3"/>
          <p:cNvPicPr>
            <a:picLocks noChangeAspect="1" noChangeArrowheads="1"/>
          </p:cNvPicPr>
          <p:nvPr/>
        </p:nvPicPr>
        <p:blipFill>
          <a:blip r:embed="rId4">
            <a:extLst>
              <a:ext uri="{28A0092B-C50C-407E-A947-70E740481C1C}">
                <a14:useLocalDpi xmlns:a14="http://schemas.microsoft.com/office/drawing/2010/main" val="0"/>
              </a:ext>
            </a:extLst>
          </a:blip>
          <a:srcRect r="36703"/>
          <a:stretch>
            <a:fillRect/>
          </a:stretch>
        </p:blipFill>
        <p:spPr bwMode="auto">
          <a:xfrm>
            <a:off x="5200650" y="2914651"/>
            <a:ext cx="2800350" cy="197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10"/>
          <p:cNvSpPr txBox="1">
            <a:spLocks noChangeArrowheads="1"/>
          </p:cNvSpPr>
          <p:nvPr/>
        </p:nvSpPr>
        <p:spPr bwMode="auto">
          <a:xfrm>
            <a:off x="6400800" y="4868466"/>
            <a:ext cx="11993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1929 notes</a:t>
            </a:r>
          </a:p>
        </p:txBody>
      </p:sp>
      <p:sp>
        <p:nvSpPr>
          <p:cNvPr id="7" name="TextBox 6"/>
          <p:cNvSpPr txBox="1"/>
          <p:nvPr/>
        </p:nvSpPr>
        <p:spPr>
          <a:xfrm>
            <a:off x="8153400" y="4705350"/>
            <a:ext cx="838200" cy="369332"/>
          </a:xfrm>
          <a:prstGeom prst="rect">
            <a:avLst/>
          </a:prstGeom>
          <a:noFill/>
        </p:spPr>
        <p:txBody>
          <a:bodyPr wrap="square" rtlCol="0">
            <a:spAutoFit/>
          </a:bodyPr>
          <a:lstStyle/>
          <a:p>
            <a:r>
              <a:rPr lang="en-US" dirty="0" smtClean="0">
                <a:solidFill>
                  <a:srgbClr val="FF0000"/>
                </a:solidFill>
              </a:rPr>
              <a:t>12:10</a:t>
            </a:r>
            <a:endParaRPr lang="en-US" dirty="0">
              <a:solidFill>
                <a:srgbClr val="FF0000"/>
              </a:solidFill>
            </a:endParaRPr>
          </a:p>
        </p:txBody>
      </p:sp>
    </p:spTree>
    <p:extLst>
      <p:ext uri="{BB962C8B-B14F-4D97-AF65-F5344CB8AC3E}">
        <p14:creationId xmlns:p14="http://schemas.microsoft.com/office/powerpoint/2010/main" val="39830850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4911</TotalTime>
  <Words>1472</Words>
  <Application>Microsoft Office PowerPoint</Application>
  <PresentationFormat>On-screen Show (16:9)</PresentationFormat>
  <Paragraphs>278</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Symbol</vt:lpstr>
      <vt:lpstr>Tw Cen MT</vt:lpstr>
      <vt:lpstr>Tw Cen MT Condensed</vt:lpstr>
      <vt:lpstr>Wingdings</vt:lpstr>
      <vt:lpstr>Wingdings 3</vt:lpstr>
      <vt:lpstr>Integral</vt:lpstr>
      <vt:lpstr>PowerPoint Presentation</vt:lpstr>
      <vt:lpstr>Why was the federal reserve established?</vt:lpstr>
      <vt:lpstr>Why was the federal reserve established?</vt:lpstr>
      <vt:lpstr>Panics of the pre-fed era</vt:lpstr>
      <vt:lpstr>Policies that weakened National Banks</vt:lpstr>
      <vt:lpstr>Reform discussed but not adopted</vt:lpstr>
      <vt:lpstr>Instead of deregulation: The Federal Reserve Act, 1913</vt:lpstr>
      <vt:lpstr>Federal Reserve act “nationalized” 3 key clearinghouse roles</vt:lpstr>
      <vt:lpstr>The fed assumed two additional key roles</vt:lpstr>
      <vt:lpstr>Pre-Fed period vs. Fed during WWI: price index for 10 industrial and agricultural commodities</vt:lpstr>
      <vt:lpstr>The Fed’ 1st decade, 1914-24: 20+% inflation,  then sharp (partial) correction</vt:lpstr>
      <vt:lpstr>(Recommended)</vt:lpstr>
      <vt:lpstr>The Fed’ 2nd decade, 1924-34:  boom, bust,  Great Contraction with 10% deflation</vt:lpstr>
      <vt:lpstr>PowerPoint Presentation</vt:lpstr>
      <vt:lpstr>Why did the fed fail so badly to prevent the great contraction?</vt:lpstr>
      <vt:lpstr>1934-54: deflation, 20% inflation, The Accord</vt:lpstr>
      <vt:lpstr>1944: Bretton Woods begins</vt:lpstr>
      <vt:lpstr>1954-64: not so bad! the most successful period for the Fed: due to Bretton woods constraint? </vt:lpstr>
      <vt:lpstr>PowerPoint Presentation</vt:lpstr>
      <vt:lpstr>1971: Bretton Woods ends</vt:lpstr>
      <vt:lpstr>1964-84: the peacetime Great Inflation the second-greatest failure of the Fed</vt:lpstr>
      <vt:lpstr>Playing the Phillips Curve, 1964-69</vt:lpstr>
      <vt:lpstr>After 1969:   where did the Phillips Curve go?</vt:lpstr>
      <vt:lpstr>After 1969:   where did the Phillips Curve go?</vt:lpstr>
      <vt:lpstr>1984-2004: the Great Moderation</vt:lpstr>
      <vt:lpstr>The Taylor Rule</vt:lpstr>
      <vt:lpstr>PowerPoint Presentation</vt:lpstr>
      <vt:lpstr>PowerPoint Presentation</vt:lpstr>
      <vt:lpstr>2004-14:  housing boom, great recession</vt:lpstr>
      <vt:lpstr>2004-14: housing boom, great recession 2009 a year of deflation</vt:lpstr>
      <vt:lpstr>Boom gives way to bust, 2008</vt:lpstr>
      <vt:lpstr>PowerPoint Presentation</vt:lpstr>
      <vt:lpstr>Dangers of interest rates too low for too long</vt:lpstr>
      <vt:lpstr>Interest on Excess Reserves + QE</vt:lpstr>
      <vt:lpstr>Fed’s stabilization track record in sum</vt:lpstr>
      <vt:lpstr>By contrast to classical gold standard,  The Fed has increased the avg. inflation rate</vt:lpstr>
      <vt:lpstr>The Fed has increased price level uncertainty</vt:lpstr>
      <vt:lpstr>The Fed has not reduced output volatility</vt:lpstr>
      <vt:lpstr>The Fed has not reduced unemployment</vt:lpstr>
      <vt:lpstr>The Fed has not raised real growth</vt:lpstr>
      <vt:lpstr>How might we get better results?</vt:lpstr>
    </vt:vector>
  </TitlesOfParts>
  <Company>Information Technology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federal banks: Bank of N. America</dc:title>
  <dc:creator>whitelh</dc:creator>
  <cp:lastModifiedBy>Kathryn Ratte</cp:lastModifiedBy>
  <cp:revision>162</cp:revision>
  <dcterms:created xsi:type="dcterms:W3CDTF">2005-10-20T15:51:52Z</dcterms:created>
  <dcterms:modified xsi:type="dcterms:W3CDTF">2015-04-28T15:29:17Z</dcterms:modified>
</cp:coreProperties>
</file>